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14"/>
  </p:notesMasterIdLst>
  <p:sldIdLst>
    <p:sldId id="746" r:id="rId5"/>
    <p:sldId id="743" r:id="rId6"/>
    <p:sldId id="735" r:id="rId7"/>
    <p:sldId id="758" r:id="rId8"/>
    <p:sldId id="759" r:id="rId9"/>
    <p:sldId id="736" r:id="rId10"/>
    <p:sldId id="757" r:id="rId11"/>
    <p:sldId id="745" r:id="rId12"/>
    <p:sldId id="750" r:id="rId1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FF6154-AD39-CD85-5439-FE1964A4431A}" name="Dekker, Evelien" initials="DE" userId="Dekker, Evelien" providerId="None"/>
  <p188:author id="{53D2BAC1-D4C5-B225-020A-C24C95711200}" name="Demi Coenraads | Bureau2030" initials="DC|B" userId="S::d.coenraads@bureau2030.nl::1f44f94c-6cfe-4291-b38b-52c6e7514aec" providerId="AD"/>
  <p188:author id="{5C6FBEC3-586E-0984-8B72-B700856E1317}" name="Suzanne Veen | Bureau2030" initials="SV|B" userId="S::s.veen@bureau2030.nl::0cae93b0-4653-424a-b79d-8ea6cf5b9d5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39870C"/>
    <a:srgbClr val="42145F"/>
    <a:srgbClr val="FFB612"/>
    <a:srgbClr val="275937"/>
    <a:srgbClr val="E2F2E7"/>
    <a:srgbClr val="9FD5B0"/>
    <a:srgbClr val="62BA7D"/>
    <a:srgbClr val="007BC7"/>
    <a:srgbClr val="8FCAE7"/>
    <a:srgbClr val="76D2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ADE99F-7F88-1C41-90BE-1DD158D6B973}" v="19" dt="2022-06-20T14:07:36.7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14" autoAdjust="0"/>
    <p:restoredTop sz="59953" autoAdjust="0"/>
  </p:normalViewPr>
  <p:slideViewPr>
    <p:cSldViewPr snapToGrid="0">
      <p:cViewPr varScale="1">
        <p:scale>
          <a:sx n="45" d="100"/>
          <a:sy n="45" d="100"/>
        </p:scale>
        <p:origin x="196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874FD2-4047-C444-B86C-6CE9E2B859D6}" type="datetimeFigureOut">
              <a:rPr lang="nl-NL" smtClean="0"/>
              <a:t>8-9-2022</a:t>
            </a:fld>
            <a:endParaRPr lang="nl-NL"/>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5664C3-19D0-414E-A362-99160159288F}" type="slidenum">
              <a:rPr lang="nl-NL" smtClean="0"/>
              <a:t>‹nr.›</a:t>
            </a:fld>
            <a:endParaRPr lang="nl-NL"/>
          </a:p>
        </p:txBody>
      </p:sp>
    </p:spTree>
    <p:extLst>
      <p:ext uri="{BB962C8B-B14F-4D97-AF65-F5344CB8AC3E}">
        <p14:creationId xmlns:p14="http://schemas.microsoft.com/office/powerpoint/2010/main" val="2882291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pianoo.nl/sites/default/files/media/documents/Manifest-MVI-Actieplan-Universiteit-Utrecht.pdf"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mvizet.nl/accounts/login/?next=/" TargetMode="External"/><Relationship Id="rId5" Type="http://schemas.openxmlformats.org/officeDocument/2006/relationships/hyperlink" Target="https://www.pianoo.nl/nl/webtool-implementatie-iso-20400" TargetMode="External"/><Relationship Id="rId4" Type="http://schemas.openxmlformats.org/officeDocument/2006/relationships/hyperlink" Target="https://www.pianoo.nl/sites/default/files/media/documents/Manifest-MVI-Actieplan-Gemeente-Gouda.pdf" TargetMode="Externa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www.pianoo.nl/nl/themas/maatschappelijk-verantwoord-inkopen/diversiteit-en-inclusie" TargetMode="External"/><Relationship Id="rId3" Type="http://schemas.openxmlformats.org/officeDocument/2006/relationships/hyperlink" Target="https://www.pianoo.nl/sites/default/files/media/documents/2021-02/plan_mvi_opdrachtgeven_met_ambitie_inkopen_met_impact_2021-2025-jan2021.pdf" TargetMode="External"/><Relationship Id="rId7" Type="http://schemas.openxmlformats.org/officeDocument/2006/relationships/hyperlink" Target="https://www.pianoo.nl/nl/themas/maatschappelijk-verantwoord-inkopen/mvi-themas/internationale-sociale-voorwaarden" TargetMode="External"/><Relationship Id="rId12" Type="http://schemas.openxmlformats.org/officeDocument/2006/relationships/hyperlink" Target="https://www.pianoo.nl/sites/default/files/media/documents/2021-10/Handreiking-Monitoring-en-Contractuele%3Dborging-MVI-2-juli2021.pdf"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pianoo.nl/nl/themas/maatschappelijk-verantwoord-inkopen/mvi-themas/circulair-inkopen/circulair-inkopen" TargetMode="External"/><Relationship Id="rId11" Type="http://schemas.openxmlformats.org/officeDocument/2006/relationships/hyperlink" Target="https://www.pianoo.nl/sites/default/files/documents/documents/manifest-mvi-actieplan-hvc.pdf" TargetMode="External"/><Relationship Id="rId5" Type="http://schemas.openxmlformats.org/officeDocument/2006/relationships/hyperlink" Target="https://www.pianoo.nl/nl/themas/maatschappelijk-verantwoord-inkopen/mvi-themas/milieu/milieubewust-inkopen-toegelicht" TargetMode="External"/><Relationship Id="rId10" Type="http://schemas.openxmlformats.org/officeDocument/2006/relationships/hyperlink" Target="https://www.pianoo.nl/sites/default/files/media/documents/Manifest-MVI-Actieplan-ministerie-van-Defensie.pdf" TargetMode="External"/><Relationship Id="rId4" Type="http://schemas.openxmlformats.org/officeDocument/2006/relationships/hyperlink" Target="https://www.pianoo.nl/nl/themas/maatschappelijk-verantwoord-inkopen/klimaat" TargetMode="External"/><Relationship Id="rId9" Type="http://schemas.openxmlformats.org/officeDocument/2006/relationships/hyperlink" Target="https://www.pianoo.nl/nl/themas/maatschappelijk-verantwoord-inkopen/mvi-themas/social-return/social-return-toegelicht"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pianoo.nl/sites/default/files/documents/documents/manifest-mvi-actieplan-instituut-fysieke-veiligheid.pdf" TargetMode="External"/><Relationship Id="rId7" Type="http://schemas.openxmlformats.org/officeDocument/2006/relationships/hyperlink" Target="https://www.scribbr.nl/modellen/smart-methode/"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pianoo.nl/sites/default/files/media/documents/2020-11/handreiking_ambitieweb-november2020_0.pdf" TargetMode="External"/><Relationship Id="rId5" Type="http://schemas.openxmlformats.org/officeDocument/2006/relationships/hyperlink" Target="https://www.pianoo.nl/nl/handreiking-aan-de-slag-met-het-ambitieweb" TargetMode="External"/><Relationship Id="rId4" Type="http://schemas.openxmlformats.org/officeDocument/2006/relationships/hyperlink" Target="https://www.pianoo.nl/sites/default/files/documents/documents/manifest-mvi-actieplan-gemeente-boekel.pdf"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www.co2-prestatieladder.nl/nl/projectcases" TargetMode="External"/><Relationship Id="rId3" Type="http://schemas.openxmlformats.org/officeDocument/2006/relationships/hyperlink" Target="https://www.pianoo.nl/sites/default/files/media/documents/Manifest-MVI-Actieplan-Gemeente-Coevorden.pdf" TargetMode="External"/><Relationship Id="rId7" Type="http://schemas.openxmlformats.org/officeDocument/2006/relationships/hyperlink" Target="https://www.co2-prestatieladder.nl/nl/aan-de-slag-aanbesteden"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omgevingswijzer.org/" TargetMode="External"/><Relationship Id="rId11" Type="http://schemas.openxmlformats.org/officeDocument/2006/relationships/hyperlink" Target="https://www.pianoo.nl/nl/document/16279/tco-tool-voor-dienstvoertuigen" TargetMode="External"/><Relationship Id="rId5" Type="http://schemas.openxmlformats.org/officeDocument/2006/relationships/hyperlink" Target="https://www.pianoo.nl/sites/default/files/media/documents/2021-10/Handreiking-Monitoring-en-Contractuele%3Dborging-MVI-2-juli2021.pdf" TargetMode="External"/><Relationship Id="rId10" Type="http://schemas.openxmlformats.org/officeDocument/2006/relationships/hyperlink" Target="https://www.pianoo.nl/nl/themas/maatschappelijk-verantwoord-inkopen-duurzaam-inkopen/mvi-het-inkoopproces/checklist-mvi/7" TargetMode="External"/><Relationship Id="rId4" Type="http://schemas.openxmlformats.org/officeDocument/2006/relationships/hyperlink" Target="https://www.pianoo.nl/nl/themas/maatschappelijk-verantwoord-inkopen/productgroepen-en-mvi-criteria" TargetMode="External"/><Relationship Id="rId9" Type="http://schemas.openxmlformats.org/officeDocument/2006/relationships/hyperlink" Target="https://www.dubocalc.nl/wat-is-dubocalc/"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www.pianoo.nl/nl/themas/maatschappelijk-verantwoord-inkopen/mvi-het-inkoopproces/checklist-maatschappelijk" TargetMode="External"/><Relationship Id="rId3" Type="http://schemas.openxmlformats.org/officeDocument/2006/relationships/hyperlink" Target="https://www.pianoo.nl/nl/themas/maatschappelijk-verantwoord-inkopen-duurzaam-inkopen/productgroepen-mvi-criteria" TargetMode="External"/><Relationship Id="rId7" Type="http://schemas.openxmlformats.org/officeDocument/2006/relationships/hyperlink" Target="https://www.pianoo.nl/sites/default/files/documents/documents/manifest-mvi-actieplanmvi-waterschap-noorderzijlvest.pdf"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pianoo.nl/nl/themas/maatschappelijk-verantwoord-inkopen-duurzaam-inkopen/mvi-het-inkoopproces/checklist-mvi/7" TargetMode="External"/><Relationship Id="rId5" Type="http://schemas.openxmlformats.org/officeDocument/2006/relationships/hyperlink" Target="https://www.pianoo.nl/nl/inkoopproces/fase-1-voorbereiden-inkoopopdracht/keuze-gunningscriterum-opstellen-subgunningscriteria/prestatieprikkels" TargetMode="External"/><Relationship Id="rId4" Type="http://schemas.openxmlformats.org/officeDocument/2006/relationships/hyperlink" Target="https://www.mvicriteria.nl/nl" TargetMode="External"/><Relationship Id="rId9" Type="http://schemas.openxmlformats.org/officeDocument/2006/relationships/hyperlink" Target="https://www.pianoo.nl/nl/mvo-risicochecker"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pianoo.nl/sites/default/files/documents/documents/manifest-mvi-actieplan-waterschap-rivierenland.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pianoo.nl/sites/default/files/documents/documents/manifest-mvi-actieplan-waterschappen-winnend-samenwerken.pdf"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www.pianoo.nl/nl/webtool-implementatie-iso-20400" TargetMode="External"/><Relationship Id="rId5" Type="http://schemas.openxmlformats.org/officeDocument/2006/relationships/hyperlink" Target="https://mvizet.nl/accounts/login/?next=/" TargetMode="External"/><Relationship Id="rId4" Type="http://schemas.openxmlformats.org/officeDocument/2006/relationships/hyperlink" Target="https://www.pianoo.nl/sites/default/files/media/documents/Manifest-MVI-Actieplan-Technische-Universiteit-Eindhoven.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200150" y="1143000"/>
            <a:ext cx="4457700"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B12D282-7140-4C44-A95F-7EE2060B9E96}" type="slidenum">
              <a:rPr lang="nl-NL" smtClean="0"/>
              <a:t>2</a:t>
            </a:fld>
            <a:endParaRPr lang="nl-NL"/>
          </a:p>
        </p:txBody>
      </p:sp>
    </p:spTree>
    <p:extLst>
      <p:ext uri="{BB962C8B-B14F-4D97-AF65-F5344CB8AC3E}">
        <p14:creationId xmlns:p14="http://schemas.microsoft.com/office/powerpoint/2010/main" val="3537628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200150" y="1143000"/>
            <a:ext cx="4457700" cy="3086100"/>
          </a:xfrm>
        </p:spPr>
      </p:sp>
      <p:sp>
        <p:nvSpPr>
          <p:cNvPr id="3" name="Tijdelijke aanduiding voor notities 2"/>
          <p:cNvSpPr>
            <a:spLocks noGrp="1"/>
          </p:cNvSpPr>
          <p:nvPr>
            <p:ph type="body" idx="1"/>
          </p:nvPr>
        </p:nvSpPr>
        <p:spPr/>
        <p:txBody>
          <a:bodyPr/>
          <a:lstStyle/>
          <a:p>
            <a:r>
              <a:rPr lang="nl-NL" sz="1200" b="1" dirty="0">
                <a:solidFill>
                  <a:schemeClr val="bg2">
                    <a:lumMod val="10000"/>
                  </a:schemeClr>
                </a:solidFill>
              </a:rPr>
              <a:t>Deze opmerking-ruimte bevat de inhoud van de Handleiding Actieplan MVI, deze handleiding kan dus ook worden gebruikt.</a:t>
            </a:r>
          </a:p>
          <a:p>
            <a:endParaRPr lang="nl-NL" sz="1200" b="1" dirty="0">
              <a:solidFill>
                <a:schemeClr val="bg2">
                  <a:lumMod val="1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solidFill>
                  <a:schemeClr val="bg2">
                    <a:lumMod val="10000"/>
                  </a:schemeClr>
                </a:solidFill>
              </a:rPr>
              <a:t>Toelichting:</a:t>
            </a:r>
            <a:endParaRPr lang="nl-NL" sz="1200" b="0" dirty="0">
              <a:solidFill>
                <a:schemeClr val="bg2">
                  <a:lumMod val="10000"/>
                </a:schemeClr>
              </a:solidFill>
            </a:endParaRPr>
          </a:p>
          <a:p>
            <a:pPr algn="just"/>
            <a:r>
              <a:rPr lang="nl-NL" dirty="0"/>
              <a:t>Bij deze stap wordt in kaart gebracht welke stappen op het gebied van MVI al zijn ondernomen. Kies maximaal 5 van de belangrijkste punten uit. Vragen om te stellen zijn: </a:t>
            </a:r>
          </a:p>
          <a:p>
            <a:pPr algn="just"/>
            <a:r>
              <a:rPr lang="nl-NL" dirty="0"/>
              <a:t>• Wat is er (bewust of onbewust) al gedaan op het gebied van MVI? </a:t>
            </a:r>
          </a:p>
          <a:p>
            <a:pPr algn="just"/>
            <a:r>
              <a:rPr lang="nl-NL" dirty="0"/>
              <a:t>• Zijn er al aanbestedingstrajecten geweest waar MVI criteria zijn meegenomen? </a:t>
            </a:r>
          </a:p>
          <a:p>
            <a:pPr algn="just"/>
            <a:r>
              <a:rPr lang="nl-NL" dirty="0"/>
              <a:t>• Welke zijn dit en hoe zijn die trajecten verlopen? </a:t>
            </a:r>
          </a:p>
          <a:p>
            <a:pPr algn="just"/>
            <a:r>
              <a:rPr lang="nl-NL" dirty="0"/>
              <a:t>• Waren er eyeopeners of Aha-momenten?</a:t>
            </a:r>
          </a:p>
          <a:p>
            <a:pPr algn="just"/>
            <a:endParaRPr lang="nl-NL" sz="1200" i="0" baseline="0" dirty="0">
              <a:solidFill>
                <a:schemeClr val="bg2">
                  <a:lumMod val="50000"/>
                </a:schemeClr>
              </a:solidFill>
            </a:endParaRPr>
          </a:p>
          <a:p>
            <a:pPr marL="0" indent="0" algn="just">
              <a:buFont typeface="Arial" panose="020B0604020202020204" pitchFamily="34" charset="0"/>
              <a:buNone/>
            </a:pPr>
            <a:r>
              <a:rPr lang="nl-NL" sz="1200" b="1" i="0" baseline="0" dirty="0">
                <a:solidFill>
                  <a:schemeClr val="bg2">
                    <a:lumMod val="50000"/>
                  </a:schemeClr>
                </a:solidFill>
              </a:rPr>
              <a:t>Voorbeeld:</a:t>
            </a:r>
            <a:endParaRPr lang="nl-NL" sz="1200" b="0" i="0" baseline="0" dirty="0">
              <a:solidFill>
                <a:schemeClr val="bg2">
                  <a:lumMod val="50000"/>
                </a:schemeClr>
              </a:solidFill>
            </a:endParaRPr>
          </a:p>
          <a:p>
            <a:pPr marL="0" indent="0" algn="just">
              <a:buFont typeface="Arial" panose="020B0604020202020204" pitchFamily="34" charset="0"/>
              <a:buNone/>
            </a:pPr>
            <a:r>
              <a:rPr lang="nl-NL" sz="1200" b="0" i="1" baseline="0" dirty="0">
                <a:solidFill>
                  <a:schemeClr val="bg2">
                    <a:lumMod val="50000"/>
                  </a:schemeClr>
                </a:solidFill>
              </a:rPr>
              <a:t>Wat weten we al over MVI?</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nl-NL" sz="1200" b="0" i="0" u="none" strike="noStrike" kern="1200" cap="none" spc="0" normalizeH="0" baseline="0" noProof="0" dirty="0">
                <a:ln>
                  <a:noFill/>
                </a:ln>
                <a:solidFill>
                  <a:srgbClr val="E7E6E6">
                    <a:lumMod val="10000"/>
                  </a:srgbClr>
                </a:solidFill>
                <a:effectLst/>
                <a:uLnTx/>
                <a:uFillTx/>
                <a:latin typeface="+mn-lt"/>
                <a:ea typeface="+mn-ea"/>
                <a:cs typeface="+mn-cs"/>
              </a:rPr>
              <a:t>Webinar MVI georganiseerd door PIANOo bijgewoond</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nl-NL" sz="1200" b="0" i="0" u="none" strike="noStrike" kern="1200" cap="none" spc="0" normalizeH="0" baseline="0" noProof="0" dirty="0">
                <a:ln>
                  <a:noFill/>
                </a:ln>
                <a:solidFill>
                  <a:srgbClr val="E7E6E6">
                    <a:lumMod val="10000"/>
                  </a:srgbClr>
                </a:solidFill>
                <a:effectLst/>
                <a:uLnTx/>
                <a:uFillTx/>
                <a:latin typeface="+mn-lt"/>
                <a:ea typeface="+mn-ea"/>
                <a:cs typeface="+mn-cs"/>
              </a:rPr>
              <a:t>Geïnventariseerd wat de mogelijkheden van MVI kunnen zijn</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nl-NL" sz="1200" b="0" i="0" u="none" strike="noStrike" kern="1200" cap="none" spc="0" normalizeH="0" baseline="0" noProof="0" dirty="0">
                <a:ln>
                  <a:noFill/>
                </a:ln>
                <a:solidFill>
                  <a:srgbClr val="E7E6E6">
                    <a:lumMod val="10000"/>
                  </a:srgbClr>
                </a:solidFill>
                <a:effectLst/>
                <a:uLnTx/>
                <a:uFillTx/>
                <a:latin typeface="+mn-lt"/>
                <a:ea typeface="+mn-ea"/>
                <a:cs typeface="+mn-cs"/>
              </a:rPr>
              <a:t>Projectleiders hebben een training voor duurzaamheid en circulair </a:t>
            </a:r>
            <a:r>
              <a:rPr lang="nl-NL" sz="1200" dirty="0">
                <a:solidFill>
                  <a:srgbClr val="E7E6E6">
                    <a:lumMod val="10000"/>
                  </a:srgbClr>
                </a:solidFill>
                <a:latin typeface="+mn-lt"/>
              </a:rPr>
              <a:t>inkopen </a:t>
            </a:r>
            <a:r>
              <a:rPr kumimoji="0" lang="nl-NL" sz="1200" b="0" i="0" u="none" strike="noStrike" kern="1200" cap="none" spc="0" normalizeH="0" baseline="0" noProof="0" dirty="0">
                <a:ln>
                  <a:noFill/>
                </a:ln>
                <a:solidFill>
                  <a:srgbClr val="E7E6E6">
                    <a:lumMod val="10000"/>
                  </a:srgbClr>
                </a:solidFill>
                <a:effectLst/>
                <a:uLnTx/>
                <a:uFillTx/>
                <a:latin typeface="+mn-lt"/>
                <a:ea typeface="+mn-ea"/>
                <a:cs typeface="+mn-cs"/>
              </a:rPr>
              <a:t>gevolgd</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nl-NL" sz="1200" b="0" i="0" u="none" strike="noStrike" kern="1200" cap="none" spc="0" normalizeH="0" baseline="0" noProof="0" dirty="0">
                <a:ln>
                  <a:noFill/>
                </a:ln>
                <a:solidFill>
                  <a:srgbClr val="E7E6E6">
                    <a:lumMod val="10000"/>
                  </a:srgbClr>
                </a:solidFill>
                <a:effectLst/>
                <a:uLnTx/>
                <a:uFillTx/>
                <a:latin typeface="+mn-lt"/>
                <a:ea typeface="+mn-ea"/>
                <a:cs typeface="+mn-cs"/>
              </a:rPr>
              <a:t>Deelgenomen aan landelijk MVI-congres PIANOo </a:t>
            </a:r>
          </a:p>
          <a:p>
            <a:pPr marL="0" indent="0" algn="just">
              <a:buFont typeface="Arial" panose="020B0604020202020204" pitchFamily="34" charset="0"/>
              <a:buNone/>
            </a:pPr>
            <a:endParaRPr lang="en-US" sz="1200" b="1" i="1" baseline="0" dirty="0">
              <a:solidFill>
                <a:schemeClr val="bg2">
                  <a:lumMod val="50000"/>
                </a:schemeClr>
              </a:solidFill>
            </a:endParaRPr>
          </a:p>
          <a:p>
            <a:pPr marL="0" indent="0" algn="just">
              <a:buFont typeface="Arial" panose="020B0604020202020204" pitchFamily="34" charset="0"/>
              <a:buNone/>
            </a:pPr>
            <a:r>
              <a:rPr lang="en-US" sz="1200" b="0" i="1" baseline="0" dirty="0" err="1">
                <a:solidFill>
                  <a:schemeClr val="bg2">
                    <a:lumMod val="50000"/>
                  </a:schemeClr>
                </a:solidFill>
              </a:rPr>
              <a:t>Waar</a:t>
            </a:r>
            <a:r>
              <a:rPr lang="en-US" sz="1200" b="0" i="1" baseline="0" dirty="0">
                <a:solidFill>
                  <a:schemeClr val="bg2">
                    <a:lumMod val="50000"/>
                  </a:schemeClr>
                </a:solidFill>
              </a:rPr>
              <a:t> </a:t>
            </a:r>
            <a:r>
              <a:rPr lang="en-US" sz="1200" b="0" i="1" baseline="0" dirty="0" err="1">
                <a:solidFill>
                  <a:schemeClr val="bg2">
                    <a:lumMod val="50000"/>
                  </a:schemeClr>
                </a:solidFill>
              </a:rPr>
              <a:t>hebben</a:t>
            </a:r>
            <a:r>
              <a:rPr lang="en-US" sz="1200" b="0" i="1" baseline="0" dirty="0">
                <a:solidFill>
                  <a:schemeClr val="bg2">
                    <a:lumMod val="50000"/>
                  </a:schemeClr>
                </a:solidFill>
              </a:rPr>
              <a:t> we MVI </a:t>
            </a:r>
            <a:r>
              <a:rPr lang="en-US" sz="1200" b="0" i="1" baseline="0" dirty="0" err="1">
                <a:solidFill>
                  <a:schemeClr val="bg2">
                    <a:lumMod val="50000"/>
                  </a:schemeClr>
                </a:solidFill>
              </a:rPr>
              <a:t>toegepast</a:t>
            </a:r>
            <a:r>
              <a:rPr lang="en-US" sz="1200" b="0" i="1" baseline="0" dirty="0">
                <a:solidFill>
                  <a:schemeClr val="bg2">
                    <a:lumMod val="50000"/>
                  </a:schemeClr>
                </a:solidFill>
              </a:rPr>
              <a:t>?</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lang="en-US" sz="1200" dirty="0">
                <a:solidFill>
                  <a:srgbClr val="E7E6E6">
                    <a:lumMod val="10000"/>
                  </a:srgbClr>
                </a:solidFill>
                <a:latin typeface="+mn-lt"/>
              </a:rPr>
              <a:t>Plastic </a:t>
            </a:r>
            <a:r>
              <a:rPr lang="en-US" sz="1200" dirty="0" err="1">
                <a:solidFill>
                  <a:srgbClr val="E7E6E6">
                    <a:lumMod val="10000"/>
                  </a:srgbClr>
                </a:solidFill>
                <a:latin typeface="+mn-lt"/>
              </a:rPr>
              <a:t>koffie</a:t>
            </a:r>
            <a:r>
              <a:rPr lang="en-US" sz="1200" dirty="0">
                <a:solidFill>
                  <a:srgbClr val="E7E6E6">
                    <a:lumMod val="10000"/>
                  </a:srgbClr>
                </a:solidFill>
                <a:latin typeface="+mn-lt"/>
              </a:rPr>
              <a:t>- </a:t>
            </a:r>
            <a:r>
              <a:rPr lang="en-US" sz="1200" dirty="0" err="1">
                <a:solidFill>
                  <a:srgbClr val="E7E6E6">
                    <a:lumMod val="10000"/>
                  </a:srgbClr>
                </a:solidFill>
                <a:latin typeface="+mn-lt"/>
              </a:rPr>
              <a:t>en</a:t>
            </a:r>
            <a:r>
              <a:rPr lang="en-US" sz="1200" dirty="0">
                <a:solidFill>
                  <a:srgbClr val="E7E6E6">
                    <a:lumMod val="10000"/>
                  </a:srgbClr>
                </a:solidFill>
                <a:latin typeface="+mn-lt"/>
              </a:rPr>
              <a:t> </a:t>
            </a:r>
            <a:r>
              <a:rPr lang="en-US" sz="1200" dirty="0" err="1">
                <a:solidFill>
                  <a:srgbClr val="E7E6E6">
                    <a:lumMod val="10000"/>
                  </a:srgbClr>
                </a:solidFill>
                <a:latin typeface="+mn-lt"/>
              </a:rPr>
              <a:t>theebekers</a:t>
            </a:r>
            <a:r>
              <a:rPr lang="en-US" sz="1200" dirty="0">
                <a:solidFill>
                  <a:srgbClr val="E7E6E6">
                    <a:lumMod val="10000"/>
                  </a:srgbClr>
                </a:solidFill>
                <a:latin typeface="+mn-lt"/>
              </a:rPr>
              <a:t> </a:t>
            </a:r>
            <a:r>
              <a:rPr lang="en-US" sz="1200" dirty="0" err="1">
                <a:solidFill>
                  <a:srgbClr val="E7E6E6">
                    <a:lumMod val="10000"/>
                  </a:srgbClr>
                </a:solidFill>
                <a:latin typeface="+mn-lt"/>
              </a:rPr>
              <a:t>vervangen</a:t>
            </a:r>
            <a:r>
              <a:rPr lang="en-US" sz="1200" dirty="0">
                <a:solidFill>
                  <a:srgbClr val="E7E6E6">
                    <a:lumMod val="10000"/>
                  </a:srgbClr>
                </a:solidFill>
                <a:latin typeface="+mn-lt"/>
              </a:rPr>
              <a:t> </a:t>
            </a:r>
            <a:r>
              <a:rPr lang="en-US" sz="1200" dirty="0" err="1">
                <a:solidFill>
                  <a:srgbClr val="E7E6E6">
                    <a:lumMod val="10000"/>
                  </a:srgbClr>
                </a:solidFill>
                <a:latin typeface="+mn-lt"/>
              </a:rPr>
              <a:t>voor</a:t>
            </a:r>
            <a:r>
              <a:rPr lang="en-US" sz="1200" dirty="0">
                <a:solidFill>
                  <a:srgbClr val="E7E6E6">
                    <a:lumMod val="10000"/>
                  </a:srgbClr>
                </a:solidFill>
                <a:latin typeface="+mn-lt"/>
              </a:rPr>
              <a:t> </a:t>
            </a:r>
            <a:r>
              <a:rPr lang="en-US" sz="1200" dirty="0" err="1">
                <a:solidFill>
                  <a:srgbClr val="E7E6E6">
                    <a:lumMod val="10000"/>
                  </a:srgbClr>
                </a:solidFill>
                <a:latin typeface="+mn-lt"/>
              </a:rPr>
              <a:t>herbruikbare</a:t>
            </a:r>
            <a:r>
              <a:rPr lang="en-US" sz="1200" dirty="0">
                <a:solidFill>
                  <a:srgbClr val="E7E6E6">
                    <a:lumMod val="10000"/>
                  </a:srgbClr>
                </a:solidFill>
                <a:latin typeface="+mn-lt"/>
              </a:rPr>
              <a:t> </a:t>
            </a:r>
            <a:r>
              <a:rPr lang="en-US" sz="1200" dirty="0" err="1">
                <a:solidFill>
                  <a:srgbClr val="E7E6E6">
                    <a:lumMod val="10000"/>
                  </a:srgbClr>
                </a:solidFill>
                <a:latin typeface="+mn-lt"/>
              </a:rPr>
              <a:t>mokken</a:t>
            </a:r>
            <a:endParaRPr kumimoji="0" lang="en-US" sz="1200" b="0" i="0" u="none" strike="noStrike" kern="1200" cap="none" spc="0" normalizeH="0" baseline="0" noProof="0" dirty="0">
              <a:ln>
                <a:noFill/>
              </a:ln>
              <a:solidFill>
                <a:srgbClr val="E7E6E6">
                  <a:lumMod val="10000"/>
                </a:srgbClr>
              </a:solidFill>
              <a:effectLst/>
              <a:uLnTx/>
              <a:uFillTx/>
              <a:latin typeface="+mn-lt"/>
              <a:ea typeface="+mn-ea"/>
              <a:cs typeface="+mn-cs"/>
            </a:endParaRPr>
          </a:p>
          <a:p>
            <a:pPr marL="228600" indent="-228600">
              <a:buFont typeface="+mj-lt"/>
              <a:buAutoNum type="arabicPeriod"/>
              <a:defRPr/>
            </a:pPr>
            <a:r>
              <a:rPr lang="nl-NL" sz="1200" dirty="0">
                <a:solidFill>
                  <a:srgbClr val="E7E6E6">
                    <a:lumMod val="10000"/>
                  </a:srgbClr>
                </a:solidFill>
              </a:rPr>
              <a:t>MVI criteria niveau 1 is toegepast bij een aanbesteding</a:t>
            </a:r>
            <a:endParaRPr lang="en-US" sz="1200" dirty="0">
              <a:solidFill>
                <a:srgbClr val="E7E6E6">
                  <a:lumMod val="10000"/>
                </a:srgbClr>
              </a:solidFill>
              <a:latin typeface="+mn-lt"/>
            </a:endParaRPr>
          </a:p>
          <a:p>
            <a:pPr marL="228600" lvl="0" indent="-228600">
              <a:buFont typeface="+mj-lt"/>
              <a:buAutoNum type="arabicPeriod"/>
              <a:defRPr/>
            </a:pPr>
            <a:r>
              <a:rPr lang="en-US" sz="1200" dirty="0">
                <a:solidFill>
                  <a:srgbClr val="E7E6E6">
                    <a:lumMod val="10000"/>
                  </a:srgbClr>
                </a:solidFill>
              </a:rPr>
              <a:t>Fairtrade </a:t>
            </a:r>
            <a:r>
              <a:rPr lang="en-US" sz="1200" dirty="0" err="1">
                <a:solidFill>
                  <a:srgbClr val="E7E6E6">
                    <a:lumMod val="10000"/>
                  </a:srgbClr>
                </a:solidFill>
              </a:rPr>
              <a:t>inkopen</a:t>
            </a:r>
            <a:r>
              <a:rPr lang="en-US" sz="1200" dirty="0">
                <a:solidFill>
                  <a:srgbClr val="E7E6E6">
                    <a:lumMod val="10000"/>
                  </a:srgbClr>
                </a:solidFill>
              </a:rPr>
              <a:t> van </a:t>
            </a:r>
            <a:r>
              <a:rPr lang="en-US" sz="1200" dirty="0" err="1">
                <a:solidFill>
                  <a:srgbClr val="E7E6E6">
                    <a:lumMod val="10000"/>
                  </a:srgbClr>
                </a:solidFill>
              </a:rPr>
              <a:t>koffie</a:t>
            </a:r>
            <a:r>
              <a:rPr lang="en-US" sz="1200" dirty="0">
                <a:solidFill>
                  <a:srgbClr val="E7E6E6">
                    <a:lumMod val="10000"/>
                  </a:srgbClr>
                </a:solidFill>
              </a:rPr>
              <a:t>, thee, </a:t>
            </a:r>
            <a:r>
              <a:rPr lang="en-US" sz="1200" dirty="0" err="1">
                <a:solidFill>
                  <a:srgbClr val="E7E6E6">
                    <a:lumMod val="10000"/>
                  </a:srgbClr>
                </a:solidFill>
              </a:rPr>
              <a:t>voeding</a:t>
            </a:r>
            <a:r>
              <a:rPr lang="en-US" sz="1200" dirty="0">
                <a:solidFill>
                  <a:srgbClr val="E7E6E6">
                    <a:lumMod val="10000"/>
                  </a:srgbClr>
                </a:solidFill>
              </a:rPr>
              <a:t> </a:t>
            </a:r>
            <a:r>
              <a:rPr lang="en-US" sz="1200" dirty="0" err="1">
                <a:solidFill>
                  <a:srgbClr val="E7E6E6">
                    <a:lumMod val="10000"/>
                  </a:srgbClr>
                </a:solidFill>
              </a:rPr>
              <a:t>en</a:t>
            </a:r>
            <a:r>
              <a:rPr lang="en-US" sz="1200" dirty="0">
                <a:solidFill>
                  <a:srgbClr val="E7E6E6">
                    <a:lumMod val="10000"/>
                  </a:srgbClr>
                </a:solidFill>
              </a:rPr>
              <a:t> </a:t>
            </a:r>
            <a:r>
              <a:rPr lang="en-US" sz="1200" dirty="0" err="1">
                <a:solidFill>
                  <a:srgbClr val="E7E6E6">
                    <a:lumMod val="10000"/>
                  </a:srgbClr>
                </a:solidFill>
              </a:rPr>
              <a:t>bedrijfskleding</a:t>
            </a:r>
            <a:endParaRPr kumimoji="0" lang="en-US" sz="1200" b="0" i="0" u="none" strike="noStrike" kern="1200" cap="none" spc="0" normalizeH="0" baseline="0" noProof="0" dirty="0">
              <a:ln>
                <a:noFill/>
              </a:ln>
              <a:solidFill>
                <a:srgbClr val="E7E6E6">
                  <a:lumMod val="10000"/>
                </a:srgbClr>
              </a:solidFill>
              <a:effectLst/>
              <a:uLnTx/>
              <a:uFillTx/>
              <a:latin typeface="+mn-lt"/>
              <a:ea typeface="+mn-ea"/>
              <a:cs typeface="+mn-cs"/>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200" b="0" i="0" u="none" strike="noStrike" kern="1200" cap="none" spc="0" normalizeH="0" baseline="0" noProof="0" dirty="0" err="1">
                <a:ln>
                  <a:noFill/>
                </a:ln>
                <a:solidFill>
                  <a:srgbClr val="E7E6E6">
                    <a:lumMod val="10000"/>
                  </a:srgbClr>
                </a:solidFill>
                <a:effectLst/>
                <a:uLnTx/>
                <a:uFillTx/>
                <a:latin typeface="+mn-lt"/>
                <a:ea typeface="+mn-ea"/>
                <a:cs typeface="+mn-cs"/>
              </a:rPr>
              <a:t>Duurzaam</a:t>
            </a:r>
            <a:r>
              <a:rPr kumimoji="0" lang="en-US" sz="1200" b="0" i="0" u="none" strike="noStrike" kern="1200" cap="none" spc="0" normalizeH="0" baseline="0" noProof="0" dirty="0">
                <a:ln>
                  <a:noFill/>
                </a:ln>
                <a:solidFill>
                  <a:srgbClr val="E7E6E6">
                    <a:lumMod val="10000"/>
                  </a:srgbClr>
                </a:solidFill>
                <a:effectLst/>
                <a:uLnTx/>
                <a:uFillTx/>
                <a:latin typeface="+mn-lt"/>
                <a:ea typeface="+mn-ea"/>
                <a:cs typeface="+mn-cs"/>
              </a:rPr>
              <a:t> </a:t>
            </a:r>
            <a:r>
              <a:rPr kumimoji="0" lang="en-US" sz="1200" b="0" i="0" u="none" strike="noStrike" kern="1200" cap="none" spc="0" normalizeH="0" baseline="0" noProof="0" dirty="0" err="1">
                <a:ln>
                  <a:noFill/>
                </a:ln>
                <a:solidFill>
                  <a:srgbClr val="E7E6E6">
                    <a:lumMod val="10000"/>
                  </a:srgbClr>
                </a:solidFill>
                <a:effectLst/>
                <a:uLnTx/>
                <a:uFillTx/>
                <a:latin typeface="+mn-lt"/>
                <a:ea typeface="+mn-ea"/>
                <a:cs typeface="+mn-cs"/>
              </a:rPr>
              <a:t>energiecontract</a:t>
            </a:r>
            <a:r>
              <a:rPr kumimoji="0" lang="en-US" sz="1200" b="0" i="0" u="none" strike="noStrike" kern="1200" cap="none" spc="0" normalizeH="0" baseline="0" noProof="0" dirty="0">
                <a:ln>
                  <a:noFill/>
                </a:ln>
                <a:solidFill>
                  <a:srgbClr val="E7E6E6">
                    <a:lumMod val="10000"/>
                  </a:srgbClr>
                </a:solidFill>
                <a:effectLst/>
                <a:uLnTx/>
                <a:uFillTx/>
                <a:latin typeface="+mn-lt"/>
                <a:ea typeface="+mn-ea"/>
                <a:cs typeface="+mn-cs"/>
              </a:rPr>
              <a:t> (100% </a:t>
            </a:r>
            <a:r>
              <a:rPr kumimoji="0" lang="en-US" sz="1200" b="0" i="0" u="none" strike="noStrike" kern="1200" cap="none" spc="0" normalizeH="0" baseline="0" noProof="0" dirty="0" err="1">
                <a:ln>
                  <a:noFill/>
                </a:ln>
                <a:solidFill>
                  <a:srgbClr val="E7E6E6">
                    <a:lumMod val="10000"/>
                  </a:srgbClr>
                </a:solidFill>
                <a:effectLst/>
                <a:uLnTx/>
                <a:uFillTx/>
                <a:latin typeface="+mn-lt"/>
                <a:ea typeface="+mn-ea"/>
                <a:cs typeface="+mn-cs"/>
              </a:rPr>
              <a:t>NL’se</a:t>
            </a:r>
            <a:r>
              <a:rPr kumimoji="0" lang="en-US" sz="1200" b="0" i="0" u="none" strike="noStrike" kern="1200" cap="none" spc="0" normalizeH="0" baseline="0" noProof="0" dirty="0">
                <a:ln>
                  <a:noFill/>
                </a:ln>
                <a:solidFill>
                  <a:srgbClr val="E7E6E6">
                    <a:lumMod val="10000"/>
                  </a:srgbClr>
                </a:solidFill>
                <a:effectLst/>
                <a:uLnTx/>
                <a:uFillTx/>
                <a:latin typeface="+mn-lt"/>
                <a:ea typeface="+mn-ea"/>
                <a:cs typeface="+mn-cs"/>
              </a:rPr>
              <a:t> </a:t>
            </a:r>
            <a:r>
              <a:rPr kumimoji="0" lang="en-US" sz="1200" b="0" i="0" u="none" strike="noStrike" kern="1200" cap="none" spc="0" normalizeH="0" baseline="0" noProof="0" dirty="0" err="1">
                <a:ln>
                  <a:noFill/>
                </a:ln>
                <a:solidFill>
                  <a:srgbClr val="E7E6E6">
                    <a:lumMod val="10000"/>
                  </a:srgbClr>
                </a:solidFill>
                <a:effectLst/>
                <a:uLnTx/>
                <a:uFillTx/>
                <a:latin typeface="+mn-lt"/>
                <a:ea typeface="+mn-ea"/>
                <a:cs typeface="+mn-cs"/>
              </a:rPr>
              <a:t>stroom</a:t>
            </a:r>
            <a:r>
              <a:rPr kumimoji="0" lang="en-US" sz="1200" b="0" i="0" u="none" strike="noStrike" kern="1200" cap="none" spc="0" normalizeH="0" baseline="0" noProof="0" dirty="0">
                <a:ln>
                  <a:noFill/>
                </a:ln>
                <a:solidFill>
                  <a:srgbClr val="E7E6E6">
                    <a:lumMod val="10000"/>
                  </a:srgbClr>
                </a:solidFill>
                <a:effectLst/>
                <a:uLnTx/>
                <a:uFillTx/>
                <a:latin typeface="+mn-lt"/>
                <a:ea typeface="+mn-ea"/>
                <a:cs typeface="+mn-cs"/>
              </a:rPr>
              <a:t>)</a:t>
            </a:r>
          </a:p>
          <a:p>
            <a:pPr marL="0" indent="0">
              <a:buFontTx/>
              <a:buNone/>
            </a:pPr>
            <a:endParaRPr lang="nl-NL" dirty="0"/>
          </a:p>
          <a:p>
            <a:pPr marL="0" indent="0">
              <a:buFontTx/>
              <a:buNone/>
            </a:pPr>
            <a:r>
              <a:rPr lang="nl-NL" b="1" dirty="0"/>
              <a:t>Praktijkvoorbeeld:</a:t>
            </a:r>
          </a:p>
          <a:p>
            <a:pPr algn="just">
              <a:spcAft>
                <a:spcPts val="488"/>
              </a:spcAft>
            </a:pPr>
            <a:r>
              <a:rPr lang="nl-NL" sz="1200" dirty="0">
                <a:solidFill>
                  <a:schemeClr val="bg2">
                    <a:lumMod val="10000"/>
                  </a:schemeClr>
                </a:solidFill>
              </a:rPr>
              <a:t>De </a:t>
            </a:r>
            <a:r>
              <a:rPr lang="nl-NL" sz="1200" b="1" dirty="0">
                <a:solidFill>
                  <a:srgbClr val="8FCBE8"/>
                </a:solidFill>
                <a:hlinkClick r:id="rId3">
                  <a:extLst>
                    <a:ext uri="{A12FA001-AC4F-418D-AE19-62706E023703}">
                      <ahyp:hlinkClr xmlns:ahyp="http://schemas.microsoft.com/office/drawing/2018/hyperlinkcolor" val="tx"/>
                    </a:ext>
                  </a:extLst>
                </a:hlinkClick>
              </a:rPr>
              <a:t>Universiteit Utrecht</a:t>
            </a:r>
            <a:r>
              <a:rPr lang="nl-NL" sz="1200" dirty="0">
                <a:solidFill>
                  <a:srgbClr val="8FCBE8"/>
                </a:solidFill>
              </a:rPr>
              <a:t> </a:t>
            </a:r>
            <a:r>
              <a:rPr lang="nl-NL" sz="1200" b="1" dirty="0">
                <a:solidFill>
                  <a:schemeClr val="tx1"/>
                </a:solidFill>
              </a:rPr>
              <a:t>(p.1) </a:t>
            </a:r>
            <a:r>
              <a:rPr lang="nl-NL" sz="1200" dirty="0">
                <a:solidFill>
                  <a:schemeClr val="bg2">
                    <a:lumMod val="10000"/>
                  </a:schemeClr>
                </a:solidFill>
              </a:rPr>
              <a:t>heeft in een paar punten benoemd wat ze al hebben gedaan en waar ze op dit moment mee bezig zijn. </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à"/>
              <a:tabLst/>
              <a:defRPr/>
            </a:pPr>
            <a:r>
              <a:rPr lang="nl-NL" sz="1200" dirty="0">
                <a:solidFill>
                  <a:schemeClr val="bg2">
                    <a:lumMod val="50000"/>
                  </a:schemeClr>
                </a:solidFill>
                <a:hlinkClick r:id="rId3"/>
              </a:rPr>
              <a:t>https://www.pianoo.nl/sites/default/files/media/documents/Manifest-MVI-Actieplan-Universiteit-Utrecht.pdf</a:t>
            </a:r>
            <a:r>
              <a:rPr lang="nl-NL" sz="1200" dirty="0">
                <a:solidFill>
                  <a:schemeClr val="bg2">
                    <a:lumMod val="50000"/>
                  </a:schemeClr>
                </a:solidFill>
              </a:rPr>
              <a:t> </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nl-NL" sz="1200" b="1" dirty="0">
                <a:solidFill>
                  <a:srgbClr val="8FCAE7"/>
                </a:solidFill>
                <a:hlinkClick r:id="rId4">
                  <a:extLst>
                    <a:ext uri="{A12FA001-AC4F-418D-AE19-62706E023703}">
                      <ahyp:hlinkClr xmlns:ahyp="http://schemas.microsoft.com/office/drawing/2018/hyperlinkcolor" val="tx"/>
                    </a:ext>
                  </a:extLst>
                </a:hlinkClick>
              </a:rPr>
              <a:t>Gemeente Gouda</a:t>
            </a:r>
            <a:r>
              <a:rPr lang="nl-NL" sz="1200" b="1" dirty="0">
                <a:solidFill>
                  <a:srgbClr val="8FCAE7"/>
                </a:solidFill>
              </a:rPr>
              <a:t> </a:t>
            </a:r>
            <a:r>
              <a:rPr lang="nl-NL" sz="1200" b="1" dirty="0">
                <a:solidFill>
                  <a:schemeClr val="bg2">
                    <a:lumMod val="10000"/>
                  </a:schemeClr>
                </a:solidFill>
              </a:rPr>
              <a:t>(p.6)</a:t>
            </a:r>
            <a:r>
              <a:rPr lang="nl-NL" sz="1200" dirty="0">
                <a:solidFill>
                  <a:schemeClr val="bg2">
                    <a:lumMod val="10000"/>
                  </a:schemeClr>
                </a:solidFill>
              </a:rPr>
              <a:t> heeft een lijstje met punten: “wat doen we al?”</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nl-NL" sz="1200" dirty="0">
                <a:solidFill>
                  <a:schemeClr val="bg2">
                    <a:lumMod val="50000"/>
                  </a:schemeClr>
                </a:solidFill>
                <a:sym typeface="Wingdings" pitchFamily="2" charset="2"/>
              </a:rPr>
              <a:t> </a:t>
            </a:r>
            <a:r>
              <a:rPr lang="nl-NL" sz="1200" dirty="0" err="1">
                <a:solidFill>
                  <a:schemeClr val="bg2">
                    <a:lumMod val="50000"/>
                  </a:schemeClr>
                </a:solidFill>
                <a:sym typeface="Wingdings" pitchFamily="2" charset="2"/>
              </a:rPr>
              <a:t>https</a:t>
            </a:r>
            <a:r>
              <a:rPr lang="nl-NL" sz="1200" dirty="0">
                <a:solidFill>
                  <a:schemeClr val="bg2">
                    <a:lumMod val="50000"/>
                  </a:schemeClr>
                </a:solidFill>
                <a:sym typeface="Wingdings" pitchFamily="2" charset="2"/>
              </a:rPr>
              <a:t>://</a:t>
            </a:r>
            <a:r>
              <a:rPr lang="nl-NL" sz="1200" dirty="0" err="1">
                <a:solidFill>
                  <a:schemeClr val="bg2">
                    <a:lumMod val="50000"/>
                  </a:schemeClr>
                </a:solidFill>
                <a:sym typeface="Wingdings" pitchFamily="2" charset="2"/>
              </a:rPr>
              <a:t>www.pianoo.nl</a:t>
            </a:r>
            <a:r>
              <a:rPr lang="nl-NL" sz="1200" dirty="0">
                <a:solidFill>
                  <a:schemeClr val="bg2">
                    <a:lumMod val="50000"/>
                  </a:schemeClr>
                </a:solidFill>
                <a:sym typeface="Wingdings" pitchFamily="2" charset="2"/>
              </a:rPr>
              <a:t>/sites/default/files/media/</a:t>
            </a:r>
            <a:r>
              <a:rPr lang="nl-NL" sz="1200" dirty="0" err="1">
                <a:solidFill>
                  <a:schemeClr val="bg2">
                    <a:lumMod val="50000"/>
                  </a:schemeClr>
                </a:solidFill>
                <a:sym typeface="Wingdings" pitchFamily="2" charset="2"/>
              </a:rPr>
              <a:t>documents</a:t>
            </a:r>
            <a:r>
              <a:rPr lang="nl-NL" sz="1200" dirty="0">
                <a:solidFill>
                  <a:schemeClr val="bg2">
                    <a:lumMod val="50000"/>
                  </a:schemeClr>
                </a:solidFill>
                <a:sym typeface="Wingdings" pitchFamily="2" charset="2"/>
              </a:rPr>
              <a:t>/Manifest-MVI-Actieplan-Gemeente-</a:t>
            </a:r>
            <a:r>
              <a:rPr lang="nl-NL" sz="1200" dirty="0" err="1">
                <a:solidFill>
                  <a:schemeClr val="bg2">
                    <a:lumMod val="50000"/>
                  </a:schemeClr>
                </a:solidFill>
                <a:sym typeface="Wingdings" pitchFamily="2" charset="2"/>
              </a:rPr>
              <a:t>Gouda.pdf</a:t>
            </a:r>
            <a:r>
              <a:rPr lang="nl-NL" sz="1200" dirty="0">
                <a:solidFill>
                  <a:schemeClr val="bg2">
                    <a:lumMod val="50000"/>
                  </a:schemeClr>
                </a:solidFill>
                <a:sym typeface="Wingdings" pitchFamily="2" charset="2"/>
              </a:rPr>
              <a:t> </a:t>
            </a:r>
            <a:endParaRPr lang="nl-NL" sz="1200" dirty="0">
              <a:solidFill>
                <a:schemeClr val="bg2">
                  <a:lumMod val="50000"/>
                </a:schemeClr>
              </a:solidFill>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nl-NL" sz="1200" dirty="0">
              <a:solidFill>
                <a:schemeClr val="bg2">
                  <a:lumMod val="10000"/>
                </a:schemeClr>
              </a:solidFill>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nl-NL" sz="1200" b="1" dirty="0">
                <a:solidFill>
                  <a:schemeClr val="bg2">
                    <a:lumMod val="10000"/>
                  </a:schemeClr>
                </a:solidFill>
              </a:rPr>
              <a:t>Tools en handreikingen:</a:t>
            </a:r>
            <a:endParaRPr lang="nl-NL" sz="1200" b="0" dirty="0">
              <a:solidFill>
                <a:schemeClr val="bg2">
                  <a:lumMod val="10000"/>
                </a:schemeClr>
              </a:solidFill>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nl-NL" sz="1200" dirty="0">
                <a:solidFill>
                  <a:schemeClr val="bg2">
                    <a:lumMod val="10000"/>
                  </a:schemeClr>
                </a:solidFill>
              </a:rPr>
              <a:t>De</a:t>
            </a:r>
            <a:r>
              <a:rPr lang="nl-NL" sz="1200" dirty="0">
                <a:solidFill>
                  <a:srgbClr val="024E7C"/>
                </a:solidFill>
              </a:rPr>
              <a:t> </a:t>
            </a:r>
            <a:r>
              <a:rPr lang="nl-NL" sz="1200" b="0" dirty="0">
                <a:solidFill>
                  <a:srgbClr val="8FCAE7"/>
                </a:solidFill>
                <a:hlinkClick r:id="rId5">
                  <a:extLst>
                    <a:ext uri="{A12FA001-AC4F-418D-AE19-62706E023703}">
                      <ahyp:hlinkClr xmlns:ahyp="http://schemas.microsoft.com/office/drawing/2018/hyperlinkcolor" val="tx"/>
                    </a:ext>
                  </a:extLst>
                </a:hlinkClick>
              </a:rPr>
              <a:t>webtool ISO 20400</a:t>
            </a:r>
            <a:r>
              <a:rPr lang="nl-NL" sz="1200" b="0" dirty="0">
                <a:solidFill>
                  <a:srgbClr val="8FCAE7"/>
                </a:solidFill>
              </a:rPr>
              <a:t> </a:t>
            </a:r>
            <a:r>
              <a:rPr lang="nl-NL" sz="1200" dirty="0">
                <a:solidFill>
                  <a:schemeClr val="bg2">
                    <a:lumMod val="10000"/>
                  </a:schemeClr>
                </a:solidFill>
              </a:rPr>
              <a:t>biedt een uitgebreid inzicht in hoe de organisatie ervoor staat op het gebied van MVI en biedt praktische  handvatten om verder te verduurzamen. </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à"/>
              <a:tabLst/>
              <a:defRPr/>
            </a:pPr>
            <a:r>
              <a:rPr lang="nl-NL" sz="1200" dirty="0">
                <a:solidFill>
                  <a:schemeClr val="bg2">
                    <a:lumMod val="10000"/>
                  </a:schemeClr>
                </a:solidFill>
                <a:sym typeface="Wingdings" pitchFamily="2" charset="2"/>
              </a:rPr>
              <a:t>https://www.pianoo.nl/nl/webtool-implementatie-iso-20400</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nl-NL" sz="1200" dirty="0">
                <a:solidFill>
                  <a:schemeClr val="bg2">
                    <a:lumMod val="10000"/>
                  </a:schemeClr>
                </a:solidFill>
              </a:rPr>
              <a:t>Ook de </a:t>
            </a:r>
            <a:r>
              <a:rPr lang="nl-NL" sz="1200" b="1" dirty="0">
                <a:solidFill>
                  <a:srgbClr val="8FCBE8"/>
                </a:solidFill>
                <a:hlinkClick r:id="rId6">
                  <a:extLst>
                    <a:ext uri="{A12FA001-AC4F-418D-AE19-62706E023703}">
                      <ahyp:hlinkClr xmlns:ahyp="http://schemas.microsoft.com/office/drawing/2018/hyperlinkcolor" val="tx"/>
                    </a:ext>
                  </a:extLst>
                </a:hlinkClick>
              </a:rPr>
              <a:t>MVI-zelfevaluatie tool </a:t>
            </a:r>
            <a:r>
              <a:rPr lang="nl-NL" sz="1200" dirty="0">
                <a:solidFill>
                  <a:schemeClr val="bg2">
                    <a:lumMod val="10000"/>
                  </a:schemeClr>
                </a:solidFill>
              </a:rPr>
              <a:t>biedt inzicht in de prestaties en vorderingen op het gebied van MVI. </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nl-NL" sz="1200" dirty="0">
                <a:solidFill>
                  <a:schemeClr val="bg2">
                    <a:lumMod val="10000"/>
                  </a:schemeClr>
                </a:solidFill>
                <a:sym typeface="Wingdings" pitchFamily="2" charset="2"/>
              </a:rPr>
              <a:t> </a:t>
            </a:r>
            <a:r>
              <a:rPr lang="nl-NL" sz="1200" dirty="0" err="1">
                <a:solidFill>
                  <a:schemeClr val="bg2">
                    <a:lumMod val="10000"/>
                  </a:schemeClr>
                </a:solidFill>
                <a:sym typeface="Wingdings" pitchFamily="2" charset="2"/>
              </a:rPr>
              <a:t>https</a:t>
            </a:r>
            <a:r>
              <a:rPr lang="nl-NL" sz="1200" dirty="0">
                <a:solidFill>
                  <a:schemeClr val="bg2">
                    <a:lumMod val="10000"/>
                  </a:schemeClr>
                </a:solidFill>
                <a:sym typeface="Wingdings" pitchFamily="2" charset="2"/>
              </a:rPr>
              <a:t>://</a:t>
            </a:r>
            <a:r>
              <a:rPr lang="nl-NL" sz="1200" dirty="0" err="1">
                <a:solidFill>
                  <a:schemeClr val="bg2">
                    <a:lumMod val="10000"/>
                  </a:schemeClr>
                </a:solidFill>
                <a:sym typeface="Wingdings" pitchFamily="2" charset="2"/>
              </a:rPr>
              <a:t>mvizet.nl</a:t>
            </a:r>
            <a:r>
              <a:rPr lang="nl-NL" sz="1200">
                <a:solidFill>
                  <a:schemeClr val="bg2">
                    <a:lumMod val="10000"/>
                  </a:schemeClr>
                </a:solidFill>
                <a:sym typeface="Wingdings" pitchFamily="2" charset="2"/>
              </a:rPr>
              <a:t>/accounts/login/?next=/ </a:t>
            </a:r>
            <a:endParaRPr lang="nl-NL" sz="1200" dirty="0">
              <a:solidFill>
                <a:schemeClr val="bg2">
                  <a:lumMod val="10000"/>
                </a:schemeClr>
              </a:solidFill>
              <a:sym typeface="Wingdings" pitchFamily="2" charset="2"/>
            </a:endParaRP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à"/>
              <a:tabLst/>
              <a:defRPr/>
            </a:pPr>
            <a:endParaRPr lang="nl-NL" sz="1200" dirty="0">
              <a:solidFill>
                <a:schemeClr val="bg2">
                  <a:lumMod val="10000"/>
                </a:schemeClr>
              </a:solidFill>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nl-NL" sz="1200" dirty="0">
              <a:solidFill>
                <a:schemeClr val="bg2">
                  <a:lumMod val="10000"/>
                </a:schemeClr>
              </a:solidFill>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nl-NL" sz="1200" b="1" dirty="0">
              <a:solidFill>
                <a:schemeClr val="bg2">
                  <a:lumMod val="10000"/>
                </a:schemeClr>
              </a:solidFill>
            </a:endParaRPr>
          </a:p>
          <a:p>
            <a:pPr marL="0" indent="0">
              <a:buFontTx/>
              <a:buNone/>
            </a:pPr>
            <a:endParaRPr lang="nl-NL" b="0" dirty="0"/>
          </a:p>
        </p:txBody>
      </p:sp>
      <p:sp>
        <p:nvSpPr>
          <p:cNvPr id="4" name="Tijdelijke aanduiding voor dianummer 3"/>
          <p:cNvSpPr>
            <a:spLocks noGrp="1"/>
          </p:cNvSpPr>
          <p:nvPr>
            <p:ph type="sldNum" sz="quarter" idx="5"/>
          </p:nvPr>
        </p:nvSpPr>
        <p:spPr/>
        <p:txBody>
          <a:bodyPr/>
          <a:lstStyle/>
          <a:p>
            <a:fld id="{7B12D282-7140-4C44-A95F-7EE2060B9E96}" type="slidenum">
              <a:rPr lang="nl-NL" smtClean="0"/>
              <a:t>3</a:t>
            </a:fld>
            <a:endParaRPr lang="nl-NL"/>
          </a:p>
        </p:txBody>
      </p:sp>
    </p:spTree>
    <p:extLst>
      <p:ext uri="{BB962C8B-B14F-4D97-AF65-F5344CB8AC3E}">
        <p14:creationId xmlns:p14="http://schemas.microsoft.com/office/powerpoint/2010/main" val="188621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200150" y="1143000"/>
            <a:ext cx="4457700" cy="3086100"/>
          </a:xfrm>
        </p:spPr>
      </p:sp>
      <p:sp>
        <p:nvSpPr>
          <p:cNvPr id="3" name="Tijdelijke aanduiding voor notities 2"/>
          <p:cNvSpPr>
            <a:spLocks noGrp="1"/>
          </p:cNvSpPr>
          <p:nvPr>
            <p:ph type="body" idx="1"/>
          </p:nvPr>
        </p:nvSpPr>
        <p:spPr/>
        <p:txBody>
          <a:bodyPr/>
          <a:lstStyle/>
          <a:p>
            <a:r>
              <a:rPr lang="nl-NL" sz="1200" b="1" dirty="0">
                <a:solidFill>
                  <a:schemeClr val="bg2">
                    <a:lumMod val="10000"/>
                  </a:schemeClr>
                </a:solidFill>
              </a:rPr>
              <a:t>Deze opmerking-ruimte bevat de inhoud van de Handleiding Actieplan MVI, deze handleiding kan dus ook worden gebruikt.</a:t>
            </a:r>
          </a:p>
          <a:p>
            <a:endParaRPr lang="nl-NL" sz="1200" b="1" dirty="0">
              <a:solidFill>
                <a:schemeClr val="bg2">
                  <a:lumMod val="1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solidFill>
                  <a:schemeClr val="bg2">
                    <a:lumMod val="10000"/>
                  </a:schemeClr>
                </a:solidFill>
              </a:rPr>
              <a:t>Toelichting:</a:t>
            </a:r>
            <a:endParaRPr lang="nl-NL" sz="1200" b="0" dirty="0">
              <a:solidFill>
                <a:schemeClr val="bg2">
                  <a:lumMod val="10000"/>
                </a:schemeClr>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srgbClr val="E7E6E6">
                    <a:lumMod val="50000"/>
                  </a:srgbClr>
                </a:solidFill>
                <a:effectLst/>
                <a:uLnTx/>
                <a:uFillTx/>
                <a:latin typeface="Calibri" panose="020F0502020204030204"/>
                <a:ea typeface="+mn-ea"/>
                <a:cs typeface="+mn-cs"/>
              </a:rPr>
              <a:t>In het Nationaal Plan MVI 2021-2025 (</a:t>
            </a:r>
            <a:r>
              <a:rPr kumimoji="0" lang="nl-NL" sz="1200" b="0" i="0" u="none" strike="noStrike" kern="1200" cap="none" spc="0" normalizeH="0" baseline="0" noProof="0" dirty="0">
                <a:ln>
                  <a:noFill/>
                </a:ln>
                <a:solidFill>
                  <a:srgbClr val="0070C0"/>
                </a:solidFill>
                <a:effectLst/>
                <a:uLnTx/>
                <a:uFillTx/>
                <a:latin typeface="Calibri" panose="020F0502020204030204"/>
                <a:ea typeface="+mn-ea"/>
                <a:cs typeface="+mn-cs"/>
              </a:rPr>
              <a:t>https://www.pianoo.nl/nl/themas/maatschappelijk-verantwoord-inkopen/beleid-en-uitvoering/nationaal-plan-maatschappelijk</a:t>
            </a:r>
            <a:r>
              <a:rPr kumimoji="0" lang="nl-NL" sz="1200" b="1" i="0" u="none" strike="noStrike" kern="1200" cap="none" spc="0" normalizeH="0" baseline="0" noProof="0" dirty="0">
                <a:ln>
                  <a:noFill/>
                </a:ln>
                <a:solidFill>
                  <a:srgbClr val="E7E6E6">
                    <a:lumMod val="50000"/>
                  </a:srgbClr>
                </a:solidFill>
                <a:effectLst/>
                <a:uLnTx/>
                <a:uFillTx/>
                <a:latin typeface="Calibri" panose="020F0502020204030204"/>
                <a:ea typeface="+mn-ea"/>
                <a:cs typeface="+mn-cs"/>
              </a:rPr>
              <a:t>) </a:t>
            </a:r>
            <a:r>
              <a:rPr kumimoji="0" lang="nl-NL" sz="1200" b="0" i="0" u="none" strike="noStrike" kern="1200" cap="none" spc="0" normalizeH="0" baseline="0" noProof="0" dirty="0">
                <a:ln>
                  <a:noFill/>
                </a:ln>
                <a:solidFill>
                  <a:srgbClr val="E7E6E6">
                    <a:lumMod val="50000"/>
                  </a:srgbClr>
                </a:solidFill>
                <a:effectLst/>
                <a:uLnTx/>
                <a:uFillTx/>
                <a:latin typeface="Calibri" panose="020F0502020204030204"/>
                <a:ea typeface="+mn-ea"/>
                <a:cs typeface="+mn-cs"/>
              </a:rPr>
              <a:t>staan zes MVI-thema’s</a:t>
            </a: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mn-cs"/>
              </a:rPr>
              <a:t>. Maak een afweging van de kansen per thema en kies </a:t>
            </a:r>
            <a:r>
              <a:rPr kumimoji="0" lang="nl-NL" sz="1200" b="1" i="0" u="none" strike="noStrike" kern="1200" cap="none" spc="0" normalizeH="0" baseline="0" noProof="0" dirty="0">
                <a:ln>
                  <a:noFill/>
                </a:ln>
                <a:solidFill>
                  <a:prstClr val="black"/>
                </a:solidFill>
                <a:effectLst/>
                <a:uLnTx/>
                <a:uFillTx/>
                <a:latin typeface="Calibri" panose="020F0502020204030204"/>
                <a:ea typeface="+mn-ea"/>
                <a:cs typeface="+mn-cs"/>
              </a:rPr>
              <a:t>minimaal één of twee van deze thema’s </a:t>
            </a:r>
            <a:r>
              <a:rPr kumimoji="0" lang="nl-NL" sz="1200" b="0" i="0" u="none" strike="noStrike" kern="1200" cap="none" spc="0" normalizeH="0" baseline="0" noProof="0" dirty="0">
                <a:ln>
                  <a:noFill/>
                </a:ln>
                <a:solidFill>
                  <a:prstClr val="black"/>
                </a:solidFill>
                <a:effectLst/>
                <a:uLnTx/>
                <a:uFillTx/>
                <a:latin typeface="Calibri" panose="020F0502020204030204"/>
                <a:ea typeface="+mn-ea"/>
                <a:cs typeface="+mn-cs"/>
              </a:rPr>
              <a:t>om kennis en ervaring mee op te doen voor de komende vier jaar. Hiernaast kunnen eventueel ook eigen thema’s worden gekozen. Vragen om te stellen zijn: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1" u="none" strike="noStrike" kern="1200" cap="none" spc="0" normalizeH="0" baseline="0" noProof="0" dirty="0">
                <a:ln>
                  <a:noFill/>
                </a:ln>
                <a:solidFill>
                  <a:srgbClr val="E7E6E6">
                    <a:lumMod val="50000"/>
                  </a:srgbClr>
                </a:solidFill>
                <a:effectLst/>
                <a:uLnTx/>
                <a:uFillTx/>
                <a:latin typeface="Calibri" panose="020F0502020204030204"/>
                <a:ea typeface="+mn-ea"/>
                <a:cs typeface="+mn-cs"/>
              </a:rPr>
              <a:t>Welke thema’s zitten in de duurzaamheidsambitie van de organisatie? </a:t>
            </a:r>
          </a:p>
          <a:p>
            <a:pPr marL="232172" marR="0" lvl="0" indent="-232172"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1" u="none" strike="noStrike" kern="1200" cap="none" spc="0" normalizeH="0" baseline="0" noProof="0" dirty="0">
                <a:ln>
                  <a:noFill/>
                </a:ln>
                <a:solidFill>
                  <a:srgbClr val="E7E6E6">
                    <a:lumMod val="50000"/>
                  </a:srgbClr>
                </a:solidFill>
                <a:effectLst/>
                <a:uLnTx/>
                <a:uFillTx/>
                <a:latin typeface="Calibri" panose="020F0502020204030204"/>
                <a:ea typeface="+mn-ea"/>
                <a:cs typeface="+mn-cs"/>
              </a:rPr>
              <a:t>Over welke thema’s is al kennis of ervaring binnen de organisatie? </a:t>
            </a:r>
          </a:p>
          <a:p>
            <a:pPr marL="232172" marR="0" lvl="0" indent="-232172"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1200" b="0" i="1" u="none" strike="noStrike" kern="1200" cap="none" spc="0" normalizeH="0" baseline="0" noProof="0" dirty="0">
                <a:ln>
                  <a:noFill/>
                </a:ln>
                <a:solidFill>
                  <a:srgbClr val="E7E6E6">
                    <a:lumMod val="50000"/>
                  </a:srgbClr>
                </a:solidFill>
                <a:effectLst/>
                <a:uLnTx/>
                <a:uFillTx/>
                <a:latin typeface="Calibri" panose="020F0502020204030204"/>
                <a:ea typeface="+mn-ea"/>
                <a:cs typeface="+mn-cs"/>
              </a:rPr>
              <a:t>Met welke thema’s kan de meeste impact worden gemaakt? (zie tools &amp; handreikingen)</a:t>
            </a:r>
            <a:endParaRPr kumimoji="0" lang="en-US" sz="1200" b="0" i="1" u="none" strike="noStrike" kern="1200" cap="none" spc="0" normalizeH="0" baseline="30000" noProof="0" dirty="0">
              <a:ln>
                <a:noFill/>
              </a:ln>
              <a:solidFill>
                <a:srgbClr val="E7E6E6">
                  <a:lumMod val="50000"/>
                </a:srgbClr>
              </a:solidFill>
              <a:effectLst/>
              <a:uLnTx/>
              <a:uFillTx/>
              <a:latin typeface="Calibri" panose="020F0502020204030204"/>
              <a:ea typeface="+mn-ea"/>
              <a:cs typeface="+mn-cs"/>
            </a:endParaRPr>
          </a:p>
          <a:p>
            <a:r>
              <a:rPr lang="nl-NL" dirty="0"/>
              <a:t>   </a:t>
            </a:r>
            <a:r>
              <a:rPr lang="nl-NL" dirty="0">
                <a:sym typeface="Wingdings" pitchFamily="2" charset="2"/>
              </a:rPr>
              <a:t></a:t>
            </a:r>
            <a:r>
              <a:rPr lang="nl-NL" dirty="0"/>
              <a:t> </a:t>
            </a:r>
            <a:r>
              <a:rPr lang="en-US" dirty="0">
                <a:hlinkClick r:id="rId3"/>
              </a:rPr>
              <a:t>https://www.pianoo.nl/sites/default/files/media/documents/2021-02/plan_mvi_opdrachtgeven_met_ambitie_inkopen_met_impact_2021-2025-jan2021.pdf</a:t>
            </a:r>
            <a:endParaRPr lang="en-US" dirty="0"/>
          </a:p>
          <a:p>
            <a:endParaRPr lang="en-US" dirty="0"/>
          </a:p>
          <a:p>
            <a:r>
              <a:rPr lang="en-US" i="1" dirty="0" err="1"/>
              <a:t>Toelichting</a:t>
            </a:r>
            <a:r>
              <a:rPr lang="en-US" i="1" dirty="0"/>
              <a:t> per </a:t>
            </a:r>
            <a:r>
              <a:rPr lang="en-US" i="1" dirty="0" err="1"/>
              <a:t>thema</a:t>
            </a:r>
            <a:r>
              <a:rPr lang="en-US" i="1" dirty="0"/>
              <a:t>:</a:t>
            </a:r>
          </a:p>
          <a:p>
            <a:r>
              <a:rPr lang="en-US" dirty="0" err="1"/>
              <a:t>Klimaat</a:t>
            </a:r>
            <a:r>
              <a:rPr lang="en-US" dirty="0"/>
              <a:t> 			</a:t>
            </a:r>
            <a:r>
              <a:rPr lang="en-US" dirty="0">
                <a:hlinkClick r:id="rId4"/>
              </a:rPr>
              <a:t>https://www.pianoo.nl/nl/themas/maatschappelijk-verantwoord-inkopen/klimaat</a:t>
            </a:r>
            <a:endParaRPr lang="en-US" b="1" dirty="0"/>
          </a:p>
          <a:p>
            <a:r>
              <a:rPr lang="en-US" b="0" dirty="0"/>
              <a:t>Milieu 			</a:t>
            </a:r>
            <a:r>
              <a:rPr lang="en-US" dirty="0">
                <a:hlinkClick r:id="rId5"/>
              </a:rPr>
              <a:t>https://www.pianoo.nl/nl/themas/maatschappelijk-verantwoord-inkopen/mvi-themas/milieu/milieubewust-inkopen-toegelicht</a:t>
            </a:r>
            <a:endParaRPr lang="en-US" dirty="0"/>
          </a:p>
          <a:p>
            <a:r>
              <a:rPr lang="en-US" b="0" dirty="0" err="1"/>
              <a:t>Circulair</a:t>
            </a:r>
            <a:r>
              <a:rPr lang="en-US" b="0" dirty="0"/>
              <a:t>			</a:t>
            </a:r>
            <a:r>
              <a:rPr lang="en-US" dirty="0">
                <a:hlinkClick r:id="rId6"/>
              </a:rPr>
              <a:t>https://www.pianoo.nl/nl/themas/maatschappelijk-verantwoord-inkopen/mvi-themas/circulair-inkopen/circulair-inkopen</a:t>
            </a:r>
            <a:endParaRPr lang="en-US" b="0" dirty="0"/>
          </a:p>
          <a:p>
            <a:r>
              <a:rPr lang="en-US" b="0" dirty="0" err="1"/>
              <a:t>Ketenverantwoordelijkheid</a:t>
            </a:r>
            <a:r>
              <a:rPr lang="en-US" b="0" dirty="0"/>
              <a:t>	</a:t>
            </a:r>
            <a:r>
              <a:rPr lang="en-US" dirty="0">
                <a:hlinkClick r:id="rId7"/>
              </a:rPr>
              <a:t>https://www.pianoo.nl/nl/themas/maatschappelijk-verantwoord-inkopen/mvi-themas/internationale-sociale-voorwaarden</a:t>
            </a:r>
            <a:endParaRPr lang="en-US" b="0" dirty="0"/>
          </a:p>
          <a:p>
            <a:r>
              <a:rPr lang="en-US" b="0" dirty="0" err="1"/>
              <a:t>Inclusie</a:t>
            </a:r>
            <a:r>
              <a:rPr lang="en-US" b="0" dirty="0"/>
              <a:t> </a:t>
            </a:r>
            <a:r>
              <a:rPr lang="en-US" b="0" dirty="0" err="1"/>
              <a:t>en</a:t>
            </a:r>
            <a:r>
              <a:rPr lang="en-US" b="0" dirty="0"/>
              <a:t> </a:t>
            </a:r>
            <a:r>
              <a:rPr lang="en-US" b="0" dirty="0" err="1"/>
              <a:t>diversiteit</a:t>
            </a:r>
            <a:r>
              <a:rPr lang="en-US" b="0" dirty="0"/>
              <a:t>		</a:t>
            </a:r>
            <a:r>
              <a:rPr lang="en-US" dirty="0">
                <a:hlinkClick r:id="rId8"/>
              </a:rPr>
              <a:t>https://www.pianoo.nl/nl/themas/maatschappelijk-verantwoord-inkopen/diversiteit-en-inclusie</a:t>
            </a:r>
            <a:endParaRPr lang="en-US" b="0" dirty="0"/>
          </a:p>
          <a:p>
            <a:r>
              <a:rPr lang="en-US" b="0" dirty="0"/>
              <a:t>Social Return		</a:t>
            </a:r>
            <a:r>
              <a:rPr lang="en-US" dirty="0">
                <a:hlinkClick r:id="rId9"/>
              </a:rPr>
              <a:t>https://www.pianoo.nl/nl/themas/maatschappelijk-verantwoord-inkopen/mvi-themas/social-return/social-return-toegelicht</a:t>
            </a:r>
            <a:endParaRPr lang="nl-NL" b="0" dirty="0"/>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solidFill>
                  <a:schemeClr val="bg2">
                    <a:lumMod val="10000"/>
                  </a:schemeClr>
                </a:solidFill>
              </a:rPr>
              <a:t>Voorbeeld:</a:t>
            </a:r>
            <a:endParaRPr lang="nl-NL" sz="1600" b="1" dirty="0">
              <a:solidFill>
                <a:srgbClr val="E7E6E6">
                  <a:lumMod val="10000"/>
                </a:srgbClr>
              </a:solidFill>
              <a:latin typeface="Calibri" panose="020F0502020204030204"/>
            </a:endParaRPr>
          </a:p>
          <a:p>
            <a:r>
              <a:rPr lang="nl-NL" i="1" dirty="0"/>
              <a:t>Gekozen thema’s: Klimaat, Milieu en Circulair</a:t>
            </a:r>
          </a:p>
          <a:p>
            <a:pPr algn="just"/>
            <a:endParaRPr lang="nl-NL" sz="1600" b="1" dirty="0">
              <a:solidFill>
                <a:schemeClr val="bg2">
                  <a:lumMod val="10000"/>
                </a:schemeClr>
              </a:solidFill>
            </a:endParaRPr>
          </a:p>
          <a:p>
            <a:pPr algn="just"/>
            <a:r>
              <a:rPr lang="nl-NL" sz="1600" b="0" i="1" dirty="0">
                <a:solidFill>
                  <a:schemeClr val="bg2">
                    <a:lumMod val="10000"/>
                  </a:schemeClr>
                </a:solidFill>
              </a:rPr>
              <a:t>Toelichting keuze:</a:t>
            </a:r>
            <a:endParaRPr lang="nl-NL" sz="1400" b="0" i="1" dirty="0">
              <a:solidFill>
                <a:schemeClr val="bg2">
                  <a:lumMod val="10000"/>
                </a:schemeClr>
              </a:solidFill>
            </a:endParaRPr>
          </a:p>
          <a:p>
            <a:pPr marL="232178" indent="-232178">
              <a:buFont typeface="Arial" panose="020B0604020202020204" pitchFamily="34" charset="0"/>
              <a:buChar char="•"/>
            </a:pPr>
            <a:r>
              <a:rPr lang="nl-NL" sz="1200" dirty="0">
                <a:solidFill>
                  <a:schemeClr val="bg2">
                    <a:lumMod val="10000"/>
                  </a:schemeClr>
                </a:solidFill>
              </a:rPr>
              <a:t>Thema’s passen bij het huidige duurzaamheidsbeleid</a:t>
            </a:r>
          </a:p>
          <a:p>
            <a:pPr marL="232178" indent="-232178">
              <a:buFont typeface="Arial" panose="020B0604020202020204" pitchFamily="34" charset="0"/>
              <a:buChar char="•"/>
            </a:pPr>
            <a:r>
              <a:rPr lang="nl-NL" sz="1200" dirty="0">
                <a:solidFill>
                  <a:schemeClr val="bg2">
                    <a:lumMod val="10000"/>
                  </a:schemeClr>
                </a:solidFill>
              </a:rPr>
              <a:t>Collega’s hebben al een Webinar bijgewoond over klimaatbewust aanbesteden.</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solidFill>
                  <a:schemeClr val="bg2">
                    <a:lumMod val="10000"/>
                  </a:schemeClr>
                </a:solidFill>
              </a:rPr>
              <a:t>Praktijkvoorbeeld:</a:t>
            </a:r>
          </a:p>
          <a:p>
            <a:pPr algn="just">
              <a:spcAft>
                <a:spcPts val="488"/>
              </a:spcAft>
            </a:pPr>
            <a:r>
              <a:rPr lang="nl-NL" sz="1200" b="1" dirty="0">
                <a:solidFill>
                  <a:srgbClr val="0563C1"/>
                </a:solidFill>
                <a:hlinkClick r:id="rId10">
                  <a:extLst>
                    <a:ext uri="{A12FA001-AC4F-418D-AE19-62706E023703}">
                      <ahyp:hlinkClr xmlns:ahyp="http://schemas.microsoft.com/office/drawing/2018/hyperlinkcolor" val="tx"/>
                    </a:ext>
                  </a:extLst>
                </a:hlinkClick>
              </a:rPr>
              <a:t>Het </a:t>
            </a:r>
            <a:r>
              <a:rPr lang="nl-NL" sz="1200" b="1" dirty="0">
                <a:solidFill>
                  <a:srgbClr val="0070C0"/>
                </a:solidFill>
                <a:hlinkClick r:id="rId10">
                  <a:extLst>
                    <a:ext uri="{A12FA001-AC4F-418D-AE19-62706E023703}">
                      <ahyp:hlinkClr xmlns:ahyp="http://schemas.microsoft.com/office/drawing/2018/hyperlinkcolor" val="tx"/>
                    </a:ext>
                  </a:extLst>
                </a:hlinkClick>
              </a:rPr>
              <a:t>Ministerie van Defensie </a:t>
            </a:r>
            <a:r>
              <a:rPr lang="nl-NL" sz="1200" b="1" dirty="0">
                <a:solidFill>
                  <a:schemeClr val="bg2">
                    <a:lumMod val="10000"/>
                  </a:schemeClr>
                </a:solidFill>
              </a:rPr>
              <a:t>(p.12) </a:t>
            </a:r>
            <a:r>
              <a:rPr lang="nl-NL" sz="1200" dirty="0">
                <a:solidFill>
                  <a:schemeClr val="bg2">
                    <a:lumMod val="10000"/>
                  </a:schemeClr>
                </a:solidFill>
              </a:rPr>
              <a:t>legt de focus op vier thema’s op basis van het huidige beleid en de visie. </a:t>
            </a:r>
            <a:endParaRPr lang="nl-NL" sz="1800" dirty="0">
              <a:solidFill>
                <a:schemeClr val="bg2">
                  <a:lumMod val="10000"/>
                </a:schemeClr>
              </a:solidFill>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nl-NL" sz="1200" dirty="0">
                <a:solidFill>
                  <a:schemeClr val="bg2">
                    <a:lumMod val="10000"/>
                  </a:schemeClr>
                </a:solidFill>
                <a:latin typeface="Calibri" panose="020F0502020204030204"/>
                <a:sym typeface="Wingdings" pitchFamily="2" charset="2"/>
              </a:rPr>
              <a:t></a:t>
            </a:r>
            <a:r>
              <a:rPr lang="nl-NL" sz="1200" dirty="0">
                <a:solidFill>
                  <a:schemeClr val="bg2">
                    <a:lumMod val="50000"/>
                  </a:schemeClr>
                </a:solidFill>
                <a:hlinkClick r:id="rId10"/>
              </a:rPr>
              <a:t>https://www.pianoo.nl/sites/default/files/media/documents/Manifest-MVI-Actieplan-ministerie-van-Defensie.pdf</a:t>
            </a:r>
            <a:r>
              <a:rPr lang="nl-NL" sz="1200" dirty="0">
                <a:solidFill>
                  <a:schemeClr val="bg2">
                    <a:lumMod val="50000"/>
                  </a:schemeClr>
                </a:solidFill>
              </a:rPr>
              <a:t> </a:t>
            </a:r>
            <a:endParaRPr lang="nl-NL" sz="1200" dirty="0">
              <a:solidFill>
                <a:schemeClr val="bg2">
                  <a:lumMod val="50000"/>
                </a:schemeClr>
              </a:solidFill>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solidFill>
                  <a:schemeClr val="bg2">
                    <a:lumMod val="10000"/>
                  </a:schemeClr>
                </a:solidFill>
                <a:hlinkClick r:id="rId11"/>
              </a:rPr>
              <a:t>HVC</a:t>
            </a:r>
            <a:r>
              <a:rPr lang="nl-NL" sz="1200" dirty="0">
                <a:solidFill>
                  <a:schemeClr val="bg2">
                    <a:lumMod val="10000"/>
                  </a:schemeClr>
                </a:solidFill>
              </a:rPr>
              <a:t> (p4-5) kiest drie thema’s waarop zij zich gaan focussen. </a:t>
            </a:r>
            <a:endParaRPr lang="nl-NL" sz="1200" dirty="0">
              <a:solidFill>
                <a:schemeClr val="bg2">
                  <a:lumMod val="50000"/>
                </a:schemeClr>
              </a:solidFill>
              <a:sym typeface="Wingdings" pitchFamily="2" charset="2"/>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nl-NL" sz="1200" dirty="0">
                <a:solidFill>
                  <a:schemeClr val="bg2">
                    <a:lumMod val="50000"/>
                  </a:schemeClr>
                </a:solidFill>
                <a:sym typeface="Wingdings" pitchFamily="2" charset="2"/>
              </a:rPr>
              <a:t> </a:t>
            </a:r>
            <a:r>
              <a:rPr lang="nl-NL" sz="1200" dirty="0" err="1">
                <a:solidFill>
                  <a:schemeClr val="bg2">
                    <a:lumMod val="50000"/>
                  </a:schemeClr>
                </a:solidFill>
                <a:sym typeface="Wingdings" pitchFamily="2" charset="2"/>
              </a:rPr>
              <a:t>https</a:t>
            </a:r>
            <a:r>
              <a:rPr lang="nl-NL" sz="1200" dirty="0">
                <a:solidFill>
                  <a:schemeClr val="bg2">
                    <a:lumMod val="50000"/>
                  </a:schemeClr>
                </a:solidFill>
                <a:sym typeface="Wingdings" pitchFamily="2" charset="2"/>
              </a:rPr>
              <a:t>://</a:t>
            </a:r>
            <a:r>
              <a:rPr lang="nl-NL" sz="1200" dirty="0" err="1">
                <a:solidFill>
                  <a:schemeClr val="bg2">
                    <a:lumMod val="50000"/>
                  </a:schemeClr>
                </a:solidFill>
                <a:sym typeface="Wingdings" pitchFamily="2" charset="2"/>
              </a:rPr>
              <a:t>www.pianoo.nl</a:t>
            </a:r>
            <a:r>
              <a:rPr lang="nl-NL" sz="1200" dirty="0">
                <a:solidFill>
                  <a:schemeClr val="bg2">
                    <a:lumMod val="50000"/>
                  </a:schemeClr>
                </a:solidFill>
                <a:sym typeface="Wingdings" pitchFamily="2" charset="2"/>
              </a:rPr>
              <a:t>/sites/default/files/</a:t>
            </a:r>
            <a:r>
              <a:rPr lang="nl-NL" sz="1200" dirty="0" err="1">
                <a:solidFill>
                  <a:schemeClr val="bg2">
                    <a:lumMod val="50000"/>
                  </a:schemeClr>
                </a:solidFill>
                <a:sym typeface="Wingdings" pitchFamily="2" charset="2"/>
              </a:rPr>
              <a:t>documents</a:t>
            </a:r>
            <a:r>
              <a:rPr lang="nl-NL" sz="1200" dirty="0">
                <a:solidFill>
                  <a:schemeClr val="bg2">
                    <a:lumMod val="50000"/>
                  </a:schemeClr>
                </a:solidFill>
                <a:sym typeface="Wingdings" pitchFamily="2" charset="2"/>
              </a:rPr>
              <a:t>/</a:t>
            </a:r>
            <a:r>
              <a:rPr lang="nl-NL" sz="1200" dirty="0" err="1">
                <a:solidFill>
                  <a:schemeClr val="bg2">
                    <a:lumMod val="50000"/>
                  </a:schemeClr>
                </a:solidFill>
                <a:sym typeface="Wingdings" pitchFamily="2" charset="2"/>
              </a:rPr>
              <a:t>documents</a:t>
            </a:r>
            <a:r>
              <a:rPr lang="nl-NL" sz="1200" dirty="0">
                <a:solidFill>
                  <a:schemeClr val="bg2">
                    <a:lumMod val="50000"/>
                  </a:schemeClr>
                </a:solidFill>
                <a:sym typeface="Wingdings" pitchFamily="2" charset="2"/>
              </a:rPr>
              <a:t>/manifest-mvi-actieplan-</a:t>
            </a:r>
            <a:r>
              <a:rPr lang="nl-NL" sz="1200" dirty="0" err="1">
                <a:solidFill>
                  <a:schemeClr val="bg2">
                    <a:lumMod val="50000"/>
                  </a:schemeClr>
                </a:solidFill>
                <a:sym typeface="Wingdings" pitchFamily="2" charset="2"/>
              </a:rPr>
              <a:t>hvc.pdf</a:t>
            </a:r>
            <a:r>
              <a:rPr lang="nl-NL" sz="1200" dirty="0">
                <a:solidFill>
                  <a:schemeClr val="bg2">
                    <a:lumMod val="50000"/>
                  </a:schemeClr>
                </a:solidFill>
                <a:sym typeface="Wingdings" pitchFamily="2" charset="2"/>
              </a:rPr>
              <a:t> </a:t>
            </a:r>
            <a:endParaRPr lang="nl-NL" sz="1200" dirty="0">
              <a:solidFill>
                <a:schemeClr val="bg2">
                  <a:lumMod val="5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solidFill>
                  <a:schemeClr val="bg2">
                    <a:lumMod val="10000"/>
                  </a:schemeClr>
                </a:solidFill>
              </a:rPr>
              <a:t>Tools en handreikingen:</a:t>
            </a:r>
            <a:endParaRPr lang="nl-NL" sz="2400" dirty="0"/>
          </a:p>
          <a:p>
            <a:r>
              <a:rPr lang="nl-NL" sz="1200" b="0" dirty="0">
                <a:solidFill>
                  <a:srgbClr val="007BC7"/>
                </a:solidFill>
                <a:hlinkClick r:id="rId12">
                  <a:extLst>
                    <a:ext uri="{A12FA001-AC4F-418D-AE19-62706E023703}">
                      <ahyp:hlinkClr xmlns:ahyp="http://schemas.microsoft.com/office/drawing/2018/hyperlinkcolor" val="tx"/>
                    </a:ext>
                  </a:extLst>
                </a:hlinkClick>
              </a:rPr>
              <a:t>Deze handreiking </a:t>
            </a:r>
            <a:r>
              <a:rPr lang="nl-NL" sz="1200" b="1" dirty="0">
                <a:solidFill>
                  <a:schemeClr val="bg2">
                    <a:lumMod val="10000"/>
                  </a:schemeClr>
                </a:solidFill>
              </a:rPr>
              <a:t>(p.11) </a:t>
            </a:r>
            <a:r>
              <a:rPr lang="nl-NL" sz="1200" dirty="0">
                <a:solidFill>
                  <a:schemeClr val="bg2">
                    <a:lumMod val="10000"/>
                  </a:schemeClr>
                </a:solidFill>
              </a:rPr>
              <a:t>geeft inzicht welke MVI thema’s bij welke productgroepen een relevante rol spelen, met dit inzicht is het mogelijk om te bepalen waar je met inkoop de meeste impact kan maken.</a:t>
            </a:r>
          </a:p>
          <a:p>
            <a:r>
              <a:rPr lang="nl-NL" sz="1200" dirty="0">
                <a:solidFill>
                  <a:schemeClr val="bg2">
                    <a:lumMod val="10000"/>
                  </a:schemeClr>
                </a:solidFill>
              </a:rPr>
              <a:t>   </a:t>
            </a:r>
            <a:r>
              <a:rPr lang="nl-NL" sz="1200" dirty="0">
                <a:solidFill>
                  <a:schemeClr val="bg2">
                    <a:lumMod val="10000"/>
                  </a:schemeClr>
                </a:solidFill>
                <a:sym typeface="Wingdings" pitchFamily="2" charset="2"/>
              </a:rPr>
              <a:t></a:t>
            </a:r>
            <a:r>
              <a:rPr lang="nl-NL" sz="1200" dirty="0">
                <a:solidFill>
                  <a:schemeClr val="bg2">
                    <a:lumMod val="10000"/>
                  </a:schemeClr>
                </a:solidFill>
              </a:rPr>
              <a:t> </a:t>
            </a:r>
            <a:r>
              <a:rPr lang="en-US" dirty="0">
                <a:hlinkClick r:id="rId12"/>
              </a:rPr>
              <a:t>https://www.pianoo.nl/sites/default/files/media/documents/2021-10/Handreiking-Monitoring-en-Contractuele%3Dborging-MVI-2-juli2021.pdf</a:t>
            </a:r>
            <a:endParaRPr lang="nl-NL" sz="1200" dirty="0">
              <a:solidFill>
                <a:schemeClr val="bg2">
                  <a:lumMod val="10000"/>
                </a:schemeClr>
              </a:solidFill>
            </a:endParaRPr>
          </a:p>
          <a:p>
            <a:endParaRPr lang="nl-NL" dirty="0"/>
          </a:p>
        </p:txBody>
      </p:sp>
      <p:sp>
        <p:nvSpPr>
          <p:cNvPr id="4" name="Tijdelijke aanduiding voor dianummer 3"/>
          <p:cNvSpPr>
            <a:spLocks noGrp="1"/>
          </p:cNvSpPr>
          <p:nvPr>
            <p:ph type="sldNum" sz="quarter" idx="5"/>
          </p:nvPr>
        </p:nvSpPr>
        <p:spPr/>
        <p:txBody>
          <a:bodyPr/>
          <a:lstStyle/>
          <a:p>
            <a:fld id="{7B12D282-7140-4C44-A95F-7EE2060B9E96}" type="slidenum">
              <a:rPr lang="nl-NL" smtClean="0"/>
              <a:t>4</a:t>
            </a:fld>
            <a:endParaRPr lang="nl-NL"/>
          </a:p>
        </p:txBody>
      </p:sp>
    </p:spTree>
    <p:extLst>
      <p:ext uri="{BB962C8B-B14F-4D97-AF65-F5344CB8AC3E}">
        <p14:creationId xmlns:p14="http://schemas.microsoft.com/office/powerpoint/2010/main" val="453256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200150" y="1143000"/>
            <a:ext cx="4457700" cy="3086100"/>
          </a:xfrm>
        </p:spPr>
      </p:sp>
      <p:sp>
        <p:nvSpPr>
          <p:cNvPr id="3" name="Tijdelijke aanduiding voor notities 2"/>
          <p:cNvSpPr>
            <a:spLocks noGrp="1"/>
          </p:cNvSpPr>
          <p:nvPr>
            <p:ph type="body" idx="1"/>
          </p:nvPr>
        </p:nvSpPr>
        <p:spPr/>
        <p:txBody>
          <a:bodyPr/>
          <a:lstStyle/>
          <a:p>
            <a:r>
              <a:rPr lang="nl-NL" sz="1200" b="1" dirty="0">
                <a:solidFill>
                  <a:schemeClr val="bg2">
                    <a:lumMod val="10000"/>
                  </a:schemeClr>
                </a:solidFill>
              </a:rPr>
              <a:t>Deze opmerking-ruimte bevat de inhoud van de Handleiding Actieplan MVI, deze handleiding kan dus ook worden gebruikt.</a:t>
            </a:r>
          </a:p>
          <a:p>
            <a:endParaRPr lang="nl-NL" sz="1200" b="1" dirty="0">
              <a:solidFill>
                <a:schemeClr val="bg2">
                  <a:lumMod val="1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solidFill>
                  <a:schemeClr val="bg2">
                    <a:lumMod val="10000"/>
                  </a:schemeClr>
                </a:solidFill>
              </a:rPr>
              <a:t>Toelichting:</a:t>
            </a:r>
            <a:endParaRPr lang="nl-NL" sz="1200" b="0" dirty="0">
              <a:solidFill>
                <a:schemeClr val="bg2">
                  <a:lumMod val="10000"/>
                </a:schemeClr>
              </a:solidFill>
            </a:endParaRPr>
          </a:p>
          <a:p>
            <a:pPr algn="just"/>
            <a:r>
              <a:rPr lang="nl-NL" dirty="0"/>
              <a:t>De ambitie kan worden afgeleid van de algemene duurzaamheidsdoelstellingen van de organisatie en de jaarlijkse doelen zijn de stappen om dat doel in 2025 te kunnen bereiken. Vragen om bij deze stap te stellen zijn:</a:t>
            </a:r>
          </a:p>
          <a:p>
            <a:pPr marL="171450" indent="-171450" algn="just">
              <a:buFont typeface="Arial" panose="020B0604020202020204" pitchFamily="34" charset="0"/>
              <a:buChar char="•"/>
            </a:pPr>
            <a:r>
              <a:rPr lang="nl-NL" sz="1200" i="1" dirty="0">
                <a:solidFill>
                  <a:schemeClr val="bg2">
                    <a:lumMod val="50000"/>
                  </a:schemeClr>
                </a:solidFill>
              </a:rPr>
              <a:t>  Wat willen we bereiken in 2025? </a:t>
            </a:r>
          </a:p>
          <a:p>
            <a:pPr marL="232172" indent="-232172" algn="just">
              <a:buFont typeface="Arial" panose="020B0604020202020204" pitchFamily="34" charset="0"/>
              <a:buChar char="•"/>
            </a:pPr>
            <a:r>
              <a:rPr lang="nl-NL" sz="1200" i="1" dirty="0">
                <a:solidFill>
                  <a:schemeClr val="bg2">
                    <a:lumMod val="50000"/>
                  </a:schemeClr>
                </a:solidFill>
              </a:rPr>
              <a:t>Kunnen deze doelen concreter worden gemaakt volgens de </a:t>
            </a:r>
            <a:r>
              <a:rPr lang="nl-NL" sz="1200" b="1" i="1" dirty="0">
                <a:solidFill>
                  <a:schemeClr val="bg2">
                    <a:lumMod val="50000"/>
                  </a:schemeClr>
                </a:solidFill>
              </a:rPr>
              <a:t>SMART</a:t>
            </a:r>
            <a:r>
              <a:rPr lang="nl-NL" sz="1200" i="1" dirty="0">
                <a:solidFill>
                  <a:schemeClr val="bg2">
                    <a:lumMod val="50000"/>
                  </a:schemeClr>
                </a:solidFill>
              </a:rPr>
              <a:t> </a:t>
            </a:r>
            <a:r>
              <a:rPr lang="nl-NL" sz="1200" b="1" i="1" dirty="0">
                <a:solidFill>
                  <a:schemeClr val="bg2">
                    <a:lumMod val="50000"/>
                  </a:schemeClr>
                </a:solidFill>
              </a:rPr>
              <a:t>methode (zie uitleg)</a:t>
            </a:r>
            <a:r>
              <a:rPr lang="nl-NL" sz="1200" i="1" dirty="0">
                <a:solidFill>
                  <a:schemeClr val="bg2">
                    <a:lumMod val="50000"/>
                  </a:schemeClr>
                </a:solidFill>
              </a:rPr>
              <a:t>? </a:t>
            </a:r>
          </a:p>
          <a:p>
            <a:pPr marL="232172" indent="-232172" algn="just">
              <a:buFont typeface="Arial" panose="020B0604020202020204" pitchFamily="34" charset="0"/>
              <a:buChar char="•"/>
            </a:pPr>
            <a:r>
              <a:rPr lang="nl-NL" sz="1200" i="1" dirty="0">
                <a:solidFill>
                  <a:schemeClr val="bg2">
                    <a:lumMod val="50000"/>
                  </a:schemeClr>
                </a:solidFill>
              </a:rPr>
              <a:t>Welke collega’s kunnen we hierbij betrekken? </a:t>
            </a:r>
          </a:p>
          <a:p>
            <a:pPr algn="just"/>
            <a:endParaRPr lang="nl-NL" sz="1200" dirty="0">
              <a:solidFill>
                <a:schemeClr val="bg2">
                  <a:lumMod val="50000"/>
                </a:schemeClr>
              </a:solidFill>
            </a:endParaRPr>
          </a:p>
          <a:p>
            <a:pPr algn="just"/>
            <a:r>
              <a:rPr lang="nl-NL" sz="1200" dirty="0">
                <a:solidFill>
                  <a:schemeClr val="bg2">
                    <a:lumMod val="50000"/>
                  </a:schemeClr>
                </a:solidFill>
              </a:rPr>
              <a:t>Om de juiste personen binnen de organisatie te betrekken bij het opzetten van de doelen kan een sessie ‘MVI Doelen opstellen’ worden georganiseerd. De tool </a:t>
            </a:r>
            <a:r>
              <a:rPr lang="nl-NL" sz="1200" b="1" dirty="0" err="1">
                <a:solidFill>
                  <a:schemeClr val="bg2">
                    <a:lumMod val="50000"/>
                  </a:schemeClr>
                </a:solidFill>
              </a:rPr>
              <a:t>Ambitieweb</a:t>
            </a:r>
            <a:r>
              <a:rPr lang="nl-NL" sz="1200" dirty="0">
                <a:solidFill>
                  <a:schemeClr val="bg2">
                    <a:lumMod val="50000"/>
                  </a:schemeClr>
                </a:solidFill>
              </a:rPr>
              <a:t> kan worden gebruikt voor deze sessie.</a:t>
            </a:r>
            <a:endParaRPr lang="en-US" sz="1200" baseline="30000" dirty="0">
              <a:solidFill>
                <a:schemeClr val="bg2">
                  <a:lumMod val="50000"/>
                </a:schemeClr>
              </a:solidFill>
              <a:highlight>
                <a:srgbClr val="FFFF00"/>
              </a:highlight>
            </a:endParaRPr>
          </a:p>
          <a:p>
            <a:pPr marL="0" indent="0">
              <a:buFont typeface="Wingdings" pitchFamily="2" charset="2"/>
              <a:buNone/>
            </a:pPr>
            <a:endParaRPr lang="nl-NL" dirty="0"/>
          </a:p>
          <a:p>
            <a:pPr marL="0" indent="0">
              <a:buFont typeface="Wingdings" pitchFamily="2" charset="2"/>
              <a:buNone/>
            </a:pPr>
            <a:r>
              <a:rPr lang="nl-NL" b="1" dirty="0"/>
              <a:t>Voorbeeld:</a:t>
            </a:r>
          </a:p>
          <a:p>
            <a:pPr marL="0" indent="0">
              <a:buFont typeface="Wingdings" pitchFamily="2" charset="2"/>
              <a:buNone/>
            </a:pPr>
            <a:r>
              <a:rPr lang="nl-NL" b="0" i="0" dirty="0"/>
              <a:t>AMBITIE: In 15% van de aanbestedingen de MVI-thema’s toepassen.</a:t>
            </a:r>
          </a:p>
          <a:p>
            <a:pPr marL="0" indent="0">
              <a:buFont typeface="Wingdings" pitchFamily="2" charset="2"/>
              <a:buNone/>
            </a:pPr>
            <a:endParaRPr lang="nl-NL" b="0" i="0" dirty="0"/>
          </a:p>
          <a:p>
            <a:pPr marL="0" indent="0">
              <a:buFont typeface="Wingdings" pitchFamily="2" charset="2"/>
              <a:buNone/>
            </a:pPr>
            <a:r>
              <a:rPr lang="nl-NL" b="0" i="0" dirty="0"/>
              <a:t>2022	In 1 aanbesteding klimaat meenemen	|	In 1 aanbesteding social return meenemen</a:t>
            </a:r>
          </a:p>
          <a:p>
            <a:pPr marL="0" indent="0">
              <a:buFont typeface="Wingdings" pitchFamily="2" charset="2"/>
              <a:buNone/>
            </a:pPr>
            <a:r>
              <a:rPr lang="nl-NL" b="0" i="0" dirty="0"/>
              <a:t>2023	In 3 aanbestedingen klimaat meenemen	|	In 3 aanbestedingen social return meenemen</a:t>
            </a:r>
          </a:p>
          <a:p>
            <a:pPr marL="0" indent="0">
              <a:buFont typeface="Wingdings" pitchFamily="2" charset="2"/>
              <a:buNone/>
            </a:pPr>
            <a:r>
              <a:rPr lang="nl-NL" b="0" i="0" dirty="0"/>
              <a:t>2024	In 5 aanbestedingen klimaat meenemen	|	In 5 aanbestedingen social return meenemen</a:t>
            </a:r>
          </a:p>
          <a:p>
            <a:pPr marL="0" indent="0">
              <a:buFont typeface="Wingdings" pitchFamily="2" charset="2"/>
              <a:buNone/>
            </a:pPr>
            <a:r>
              <a:rPr lang="nl-NL" b="0" i="0" dirty="0"/>
              <a:t>2024	In 8 aanbestedingen klimaat meenemen	|	In 8 aanbestedingen social return meenemen</a:t>
            </a:r>
          </a:p>
          <a:p>
            <a:pPr marL="0" indent="0">
              <a:buFont typeface="Wingdings" pitchFamily="2" charset="2"/>
              <a:buNone/>
            </a:pPr>
            <a:endParaRPr lang="nl-NL" b="0" i="0" dirty="0"/>
          </a:p>
          <a:p>
            <a:pPr marL="0" indent="0">
              <a:buFont typeface="Wingdings" pitchFamily="2" charset="2"/>
              <a:buNone/>
            </a:pPr>
            <a:r>
              <a:rPr lang="nl-NL" b="1" i="0" dirty="0"/>
              <a:t>Praktijkvoorbeeld:</a:t>
            </a:r>
            <a:endParaRPr lang="nl-NL" b="0" i="0" dirty="0"/>
          </a:p>
          <a:p>
            <a:pPr algn="just">
              <a:spcAft>
                <a:spcPts val="488"/>
              </a:spcAft>
            </a:pPr>
            <a:r>
              <a:rPr lang="nl-NL" sz="1200" dirty="0">
                <a:solidFill>
                  <a:schemeClr val="bg2">
                    <a:lumMod val="10000"/>
                  </a:schemeClr>
                </a:solidFill>
              </a:rPr>
              <a:t>Het </a:t>
            </a:r>
            <a:r>
              <a:rPr lang="nl-NL" sz="1200" b="1" dirty="0">
                <a:solidFill>
                  <a:schemeClr val="accent2"/>
                </a:solidFill>
                <a:hlinkClick r:id="rId3">
                  <a:extLst>
                    <a:ext uri="{A12FA001-AC4F-418D-AE19-62706E023703}">
                      <ahyp:hlinkClr xmlns:ahyp="http://schemas.microsoft.com/office/drawing/2018/hyperlinkcolor" val="tx"/>
                    </a:ext>
                  </a:extLst>
                </a:hlinkClick>
              </a:rPr>
              <a:t>Instituut Fysieke Veiligheid</a:t>
            </a:r>
            <a:r>
              <a:rPr lang="nl-NL" sz="1200" b="1" dirty="0">
                <a:solidFill>
                  <a:schemeClr val="accent2"/>
                </a:solidFill>
              </a:rPr>
              <a:t> </a:t>
            </a:r>
            <a:r>
              <a:rPr lang="nl-NL" sz="1200" b="1" dirty="0">
                <a:solidFill>
                  <a:schemeClr val="bg2">
                    <a:lumMod val="10000"/>
                  </a:schemeClr>
                </a:solidFill>
              </a:rPr>
              <a:t>(p.21)</a:t>
            </a:r>
            <a:r>
              <a:rPr lang="nl-NL" sz="1200" dirty="0">
                <a:solidFill>
                  <a:schemeClr val="bg2">
                    <a:lumMod val="10000"/>
                  </a:schemeClr>
                </a:solidFill>
              </a:rPr>
              <a:t> heeft per MVI-thema een algemene doelstelling en een doelstelling per kansrijke productgroep opgenomen in het Actieplan. </a:t>
            </a:r>
          </a:p>
          <a:p>
            <a:pPr marL="171450" indent="-171450" algn="just">
              <a:spcAft>
                <a:spcPts val="488"/>
              </a:spcAft>
              <a:buFont typeface="Wingdings" pitchFamily="2" charset="2"/>
              <a:buChar char="à"/>
            </a:pPr>
            <a:r>
              <a:rPr lang="nl-NL" sz="1200" dirty="0">
                <a:solidFill>
                  <a:schemeClr val="bg2">
                    <a:lumMod val="50000"/>
                  </a:schemeClr>
                </a:solidFill>
                <a:hlinkClick r:id="rId3"/>
              </a:rPr>
              <a:t>https://www.pianoo.nl/sites/default/files/documents/documents/manifest-mvi-actieplan-instituut-fysieke-veiligheid.pdf</a:t>
            </a:r>
            <a:r>
              <a:rPr lang="nl-NL" sz="1200" dirty="0">
                <a:solidFill>
                  <a:schemeClr val="bg2">
                    <a:lumMod val="50000"/>
                  </a:schemeClr>
                </a:solidFill>
              </a:rPr>
              <a:t> </a:t>
            </a:r>
          </a:p>
          <a:p>
            <a:pPr marL="0" marR="0" lvl="0" indent="0" algn="just" defTabSz="914400" rtl="0" eaLnBrk="1" fontAlgn="auto" latinLnBrk="0" hangingPunct="1">
              <a:lnSpc>
                <a:spcPct val="100000"/>
              </a:lnSpc>
              <a:spcBef>
                <a:spcPts val="0"/>
              </a:spcBef>
              <a:spcAft>
                <a:spcPts val="488"/>
              </a:spcAft>
              <a:buClrTx/>
              <a:buSzTx/>
              <a:buFont typeface="Wingdings" pitchFamily="2" charset="2"/>
              <a:buNone/>
              <a:tabLst/>
              <a:defRPr/>
            </a:pPr>
            <a:r>
              <a:rPr lang="nl-NL" sz="1200" b="1" dirty="0">
                <a:solidFill>
                  <a:schemeClr val="accent2"/>
                </a:solidFill>
                <a:hlinkClick r:id="rId4">
                  <a:extLst>
                    <a:ext uri="{A12FA001-AC4F-418D-AE19-62706E023703}">
                      <ahyp:hlinkClr xmlns:ahyp="http://schemas.microsoft.com/office/drawing/2018/hyperlinkcolor" val="tx"/>
                    </a:ext>
                  </a:extLst>
                </a:hlinkClick>
              </a:rPr>
              <a:t>Gemeente Boekel </a:t>
            </a:r>
            <a:r>
              <a:rPr lang="nl-NL" sz="1200" b="1" dirty="0">
                <a:solidFill>
                  <a:schemeClr val="bg2">
                    <a:lumMod val="10000"/>
                  </a:schemeClr>
                </a:solidFill>
              </a:rPr>
              <a:t>(p.9)</a:t>
            </a:r>
            <a:r>
              <a:rPr lang="nl-NL" sz="1200" dirty="0">
                <a:solidFill>
                  <a:schemeClr val="bg2">
                    <a:lumMod val="10000"/>
                  </a:schemeClr>
                </a:solidFill>
              </a:rPr>
              <a:t> heeft als doel gesteld om te starten met MVI door elk jaar in minstens 1 aanbesteding het thema circulair toe te passen. </a:t>
            </a:r>
          </a:p>
          <a:p>
            <a:pPr marL="0" indent="0" algn="just">
              <a:spcAft>
                <a:spcPts val="488"/>
              </a:spcAft>
              <a:buFont typeface="Wingdings" pitchFamily="2" charset="2"/>
              <a:buNone/>
            </a:pPr>
            <a:r>
              <a:rPr lang="nl-NL" sz="1200" dirty="0">
                <a:solidFill>
                  <a:schemeClr val="bg2">
                    <a:lumMod val="50000"/>
                  </a:schemeClr>
                </a:solidFill>
                <a:sym typeface="Wingdings" pitchFamily="2" charset="2"/>
              </a:rPr>
              <a:t> </a:t>
            </a:r>
            <a:r>
              <a:rPr lang="nl-NL" sz="1200" dirty="0" err="1">
                <a:solidFill>
                  <a:schemeClr val="bg2">
                    <a:lumMod val="50000"/>
                  </a:schemeClr>
                </a:solidFill>
                <a:sym typeface="Wingdings" pitchFamily="2" charset="2"/>
              </a:rPr>
              <a:t>https</a:t>
            </a:r>
            <a:r>
              <a:rPr lang="nl-NL" sz="1200" dirty="0">
                <a:solidFill>
                  <a:schemeClr val="bg2">
                    <a:lumMod val="50000"/>
                  </a:schemeClr>
                </a:solidFill>
                <a:sym typeface="Wingdings" pitchFamily="2" charset="2"/>
              </a:rPr>
              <a:t>://</a:t>
            </a:r>
            <a:r>
              <a:rPr lang="nl-NL" sz="1200" dirty="0" err="1">
                <a:solidFill>
                  <a:schemeClr val="bg2">
                    <a:lumMod val="50000"/>
                  </a:schemeClr>
                </a:solidFill>
                <a:sym typeface="Wingdings" pitchFamily="2" charset="2"/>
              </a:rPr>
              <a:t>www.pianoo.nl</a:t>
            </a:r>
            <a:r>
              <a:rPr lang="nl-NL" sz="1200" dirty="0">
                <a:solidFill>
                  <a:schemeClr val="bg2">
                    <a:lumMod val="50000"/>
                  </a:schemeClr>
                </a:solidFill>
                <a:sym typeface="Wingdings" pitchFamily="2" charset="2"/>
              </a:rPr>
              <a:t>/sites/default/files/</a:t>
            </a:r>
            <a:r>
              <a:rPr lang="nl-NL" sz="1200" dirty="0" err="1">
                <a:solidFill>
                  <a:schemeClr val="bg2">
                    <a:lumMod val="50000"/>
                  </a:schemeClr>
                </a:solidFill>
                <a:sym typeface="Wingdings" pitchFamily="2" charset="2"/>
              </a:rPr>
              <a:t>documents</a:t>
            </a:r>
            <a:r>
              <a:rPr lang="nl-NL" sz="1200" dirty="0">
                <a:solidFill>
                  <a:schemeClr val="bg2">
                    <a:lumMod val="50000"/>
                  </a:schemeClr>
                </a:solidFill>
                <a:sym typeface="Wingdings" pitchFamily="2" charset="2"/>
              </a:rPr>
              <a:t>/</a:t>
            </a:r>
            <a:r>
              <a:rPr lang="nl-NL" sz="1200" dirty="0" err="1">
                <a:solidFill>
                  <a:schemeClr val="bg2">
                    <a:lumMod val="50000"/>
                  </a:schemeClr>
                </a:solidFill>
                <a:sym typeface="Wingdings" pitchFamily="2" charset="2"/>
              </a:rPr>
              <a:t>documents</a:t>
            </a:r>
            <a:r>
              <a:rPr lang="nl-NL" sz="1200" dirty="0">
                <a:solidFill>
                  <a:schemeClr val="bg2">
                    <a:lumMod val="50000"/>
                  </a:schemeClr>
                </a:solidFill>
                <a:sym typeface="Wingdings" pitchFamily="2" charset="2"/>
              </a:rPr>
              <a:t>/manifest-mvi-actieplan-gemeente-</a:t>
            </a:r>
            <a:r>
              <a:rPr lang="nl-NL" sz="1200" dirty="0" err="1">
                <a:solidFill>
                  <a:schemeClr val="bg2">
                    <a:lumMod val="50000"/>
                  </a:schemeClr>
                </a:solidFill>
                <a:sym typeface="Wingdings" pitchFamily="2" charset="2"/>
              </a:rPr>
              <a:t>boekel.pdf</a:t>
            </a:r>
            <a:r>
              <a:rPr lang="nl-NL" sz="1200" dirty="0">
                <a:solidFill>
                  <a:schemeClr val="bg2">
                    <a:lumMod val="50000"/>
                  </a:schemeClr>
                </a:solidFill>
                <a:sym typeface="Wingdings" pitchFamily="2" charset="2"/>
              </a:rPr>
              <a:t> </a:t>
            </a:r>
            <a:endParaRPr lang="nl-NL" sz="1200" dirty="0">
              <a:solidFill>
                <a:schemeClr val="bg2">
                  <a:lumMod val="50000"/>
                </a:schemeClr>
              </a:solidFill>
            </a:endParaRP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à"/>
              <a:tabLst/>
              <a:defRPr/>
            </a:pPr>
            <a:endParaRPr lang="nl-NL" sz="1200" dirty="0">
              <a:solidFill>
                <a:schemeClr val="bg2">
                  <a:lumMod val="10000"/>
                </a:schemeClr>
              </a:solidFill>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nl-NL" sz="1200" b="1" dirty="0">
                <a:solidFill>
                  <a:schemeClr val="bg2">
                    <a:lumMod val="10000"/>
                  </a:schemeClr>
                </a:solidFill>
                <a:sym typeface="Wingdings" pitchFamily="2" charset="2"/>
              </a:rPr>
              <a:t>Tools en handreikingen:</a:t>
            </a:r>
            <a:endParaRPr lang="nl-NL" sz="1200" b="0" dirty="0">
              <a:solidFill>
                <a:schemeClr val="bg2">
                  <a:lumMod val="10000"/>
                </a:schemeClr>
              </a:solidFill>
              <a:sym typeface="Wingdings" pitchFamily="2" charset="2"/>
            </a:endParaRPr>
          </a:p>
          <a:p>
            <a:r>
              <a:rPr lang="nl-NL" sz="1200" dirty="0">
                <a:solidFill>
                  <a:schemeClr val="bg2">
                    <a:lumMod val="10000"/>
                  </a:schemeClr>
                </a:solidFill>
              </a:rPr>
              <a:t>De tool </a:t>
            </a:r>
            <a:r>
              <a:rPr lang="nl-NL" sz="1200" b="1" dirty="0" err="1">
                <a:solidFill>
                  <a:schemeClr val="accent2"/>
                </a:solidFill>
                <a:hlinkClick r:id="rId5">
                  <a:extLst>
                    <a:ext uri="{A12FA001-AC4F-418D-AE19-62706E023703}">
                      <ahyp:hlinkClr xmlns:ahyp="http://schemas.microsoft.com/office/drawing/2018/hyperlinkcolor" val="tx"/>
                    </a:ext>
                  </a:extLst>
                </a:hlinkClick>
              </a:rPr>
              <a:t>Ambitieweb</a:t>
            </a:r>
            <a:r>
              <a:rPr lang="nl-NL" sz="1200" dirty="0">
                <a:solidFill>
                  <a:schemeClr val="bg2">
                    <a:lumMod val="10000"/>
                  </a:schemeClr>
                </a:solidFill>
              </a:rPr>
              <a:t> kan worden gebruikt om op organisatieniveau concrete (MVI) ambities op te stellen. Vanuit dat startpunt zal het makkelijker zijn om doelen te stellen.</a:t>
            </a:r>
          </a:p>
          <a:p>
            <a:pPr marL="171450" indent="-171450">
              <a:buFont typeface="Wingdings" pitchFamily="2" charset="2"/>
              <a:buChar char="à"/>
            </a:pPr>
            <a:r>
              <a:rPr lang="nl-NL" sz="1200" dirty="0">
                <a:solidFill>
                  <a:schemeClr val="bg2">
                    <a:lumMod val="10000"/>
                  </a:schemeClr>
                </a:solidFill>
                <a:sym typeface="Wingdings" pitchFamily="2" charset="2"/>
              </a:rPr>
              <a:t>https://www.pianoo.nl/nl/handreiking-aan-de-slag-met-het-ambitieweb </a:t>
            </a:r>
          </a:p>
          <a:p>
            <a:pPr marL="0" indent="0">
              <a:buFont typeface="Wingdings" pitchFamily="2" charset="2"/>
              <a:buNone/>
            </a:pPr>
            <a:endParaRPr lang="nl-NL" sz="1200" dirty="0">
              <a:solidFill>
                <a:schemeClr val="bg2">
                  <a:lumMod val="10000"/>
                </a:schemeClr>
              </a:solidFill>
            </a:endParaRPr>
          </a:p>
          <a:p>
            <a:pPr>
              <a:spcBef>
                <a:spcPts val="488"/>
              </a:spcBef>
            </a:pPr>
            <a:r>
              <a:rPr lang="nl-NL" sz="1200" dirty="0">
                <a:solidFill>
                  <a:schemeClr val="bg2">
                    <a:lumMod val="10000"/>
                  </a:schemeClr>
                </a:solidFill>
              </a:rPr>
              <a:t>De </a:t>
            </a:r>
            <a:r>
              <a:rPr lang="nl-NL" sz="1200" b="1" dirty="0">
                <a:solidFill>
                  <a:schemeClr val="accent2"/>
                </a:solidFill>
                <a:hlinkClick r:id="rId6">
                  <a:extLst>
                    <a:ext uri="{A12FA001-AC4F-418D-AE19-62706E023703}">
                      <ahyp:hlinkClr xmlns:ahyp="http://schemas.microsoft.com/office/drawing/2018/hyperlinkcolor" val="tx"/>
                    </a:ext>
                  </a:extLst>
                </a:hlinkClick>
              </a:rPr>
              <a:t>Handreiking 'aan de slag met </a:t>
            </a:r>
            <a:r>
              <a:rPr lang="nl-NL" sz="1200" b="1" dirty="0" err="1">
                <a:solidFill>
                  <a:schemeClr val="accent2"/>
                </a:solidFill>
                <a:hlinkClick r:id="rId6">
                  <a:extLst>
                    <a:ext uri="{A12FA001-AC4F-418D-AE19-62706E023703}">
                      <ahyp:hlinkClr xmlns:ahyp="http://schemas.microsoft.com/office/drawing/2018/hyperlinkcolor" val="tx"/>
                    </a:ext>
                  </a:extLst>
                </a:hlinkClick>
              </a:rPr>
              <a:t>Ambitieweb</a:t>
            </a:r>
            <a:r>
              <a:rPr lang="nl-NL" sz="1200" b="1" dirty="0">
                <a:solidFill>
                  <a:schemeClr val="accent2"/>
                </a:solidFill>
                <a:hlinkClick r:id="rId6">
                  <a:extLst>
                    <a:ext uri="{A12FA001-AC4F-418D-AE19-62706E023703}">
                      <ahyp:hlinkClr xmlns:ahyp="http://schemas.microsoft.com/office/drawing/2018/hyperlinkcolor" val="tx"/>
                    </a:ext>
                  </a:extLst>
                </a:hlinkClick>
              </a:rPr>
              <a:t>'</a:t>
            </a:r>
            <a:r>
              <a:rPr lang="nl-NL" sz="1200" b="1" dirty="0">
                <a:solidFill>
                  <a:schemeClr val="accent2"/>
                </a:solidFill>
              </a:rPr>
              <a:t> </a:t>
            </a:r>
            <a:r>
              <a:rPr lang="nl-NL" sz="1200" dirty="0">
                <a:solidFill>
                  <a:schemeClr val="bg2">
                    <a:lumMod val="10000"/>
                  </a:schemeClr>
                </a:solidFill>
              </a:rPr>
              <a:t>helpt om aan de slag te gaan met </a:t>
            </a:r>
            <a:r>
              <a:rPr lang="nl-NL" sz="1200" dirty="0" err="1">
                <a:solidFill>
                  <a:schemeClr val="bg2">
                    <a:lumMod val="10000"/>
                  </a:schemeClr>
                </a:solidFill>
              </a:rPr>
              <a:t>Ambitieweb</a:t>
            </a:r>
            <a:r>
              <a:rPr lang="nl-NL" sz="1200" dirty="0">
                <a:solidFill>
                  <a:schemeClr val="bg2">
                    <a:lumMod val="10000"/>
                  </a:schemeClr>
                </a:solidFill>
              </a:rPr>
              <a:t>. </a:t>
            </a:r>
            <a:r>
              <a:rPr lang="nl-NL" sz="1200" b="1" dirty="0">
                <a:solidFill>
                  <a:schemeClr val="bg2">
                    <a:lumMod val="10000"/>
                  </a:schemeClr>
                </a:solidFill>
              </a:rPr>
              <a:t>Hoofdstuk 1,2 en 3 (en evt. 4)</a:t>
            </a:r>
            <a:r>
              <a:rPr lang="nl-NL" sz="1200" dirty="0">
                <a:solidFill>
                  <a:schemeClr val="bg2">
                    <a:lumMod val="10000"/>
                  </a:schemeClr>
                </a:solidFill>
              </a:rPr>
              <a:t> zijn relevant. </a:t>
            </a:r>
          </a:p>
          <a:p>
            <a:pPr marL="171450" indent="-171450">
              <a:spcBef>
                <a:spcPts val="488"/>
              </a:spcBef>
              <a:buFont typeface="Wingdings" pitchFamily="2" charset="2"/>
              <a:buChar char="à"/>
            </a:pPr>
            <a:r>
              <a:rPr lang="nl-NL" sz="1200" dirty="0">
                <a:solidFill>
                  <a:schemeClr val="bg2">
                    <a:lumMod val="10000"/>
                  </a:schemeClr>
                </a:solidFill>
                <a:sym typeface="Wingdings" pitchFamily="2" charset="2"/>
              </a:rPr>
              <a:t>https://www.pianoo.nl/sites/default/files/media/documents/2020-11/handreiking_ambitieweb-november2020_0.pdf </a:t>
            </a:r>
          </a:p>
          <a:p>
            <a:pPr marL="0" indent="0">
              <a:spcBef>
                <a:spcPts val="488"/>
              </a:spcBef>
              <a:buFont typeface="Wingdings" pitchFamily="2" charset="2"/>
              <a:buNone/>
            </a:pPr>
            <a:endParaRPr lang="nl-NL" sz="1200" dirty="0">
              <a:solidFill>
                <a:schemeClr val="bg2">
                  <a:lumMod val="10000"/>
                </a:schemeClr>
              </a:solidFill>
            </a:endParaRPr>
          </a:p>
          <a:p>
            <a:pPr>
              <a:spcBef>
                <a:spcPts val="488"/>
              </a:spcBef>
            </a:pPr>
            <a:r>
              <a:rPr lang="nl-NL" sz="1200" dirty="0">
                <a:solidFill>
                  <a:schemeClr val="bg2">
                    <a:lumMod val="10000"/>
                  </a:schemeClr>
                </a:solidFill>
              </a:rPr>
              <a:t>Om de doelen zo concreet, haalbaar en duidelijk mogelijk te maken kan de </a:t>
            </a:r>
            <a:r>
              <a:rPr lang="nl-NL" sz="1200" b="1" dirty="0">
                <a:solidFill>
                  <a:schemeClr val="accent2"/>
                </a:solidFill>
                <a:hlinkClick r:id="rId7">
                  <a:extLst>
                    <a:ext uri="{A12FA001-AC4F-418D-AE19-62706E023703}">
                      <ahyp:hlinkClr xmlns:ahyp="http://schemas.microsoft.com/office/drawing/2018/hyperlinkcolor" val="tx"/>
                    </a:ext>
                  </a:extLst>
                </a:hlinkClick>
              </a:rPr>
              <a:t>SMART methode </a:t>
            </a:r>
            <a:r>
              <a:rPr lang="nl-NL" sz="1200" dirty="0">
                <a:solidFill>
                  <a:schemeClr val="bg2">
                    <a:lumMod val="10000"/>
                  </a:schemeClr>
                </a:solidFill>
              </a:rPr>
              <a:t>worden gehanteerd.</a:t>
            </a:r>
          </a:p>
          <a:p>
            <a:pPr marL="171450" indent="-171450">
              <a:spcBef>
                <a:spcPts val="488"/>
              </a:spcBef>
              <a:buFont typeface="Wingdings" pitchFamily="2" charset="2"/>
              <a:buChar char="à"/>
            </a:pPr>
            <a:r>
              <a:rPr lang="nl-NL" sz="1200" dirty="0">
                <a:solidFill>
                  <a:schemeClr val="bg2">
                    <a:lumMod val="10000"/>
                  </a:schemeClr>
                </a:solidFill>
                <a:sym typeface="Wingdings" pitchFamily="2" charset="2"/>
              </a:rPr>
              <a:t>https://www.scribbr.nl/modellen/smart-methode/</a:t>
            </a:r>
          </a:p>
          <a:p>
            <a:pPr marL="0" indent="0">
              <a:spcBef>
                <a:spcPts val="488"/>
              </a:spcBef>
              <a:buFont typeface="Wingdings" pitchFamily="2" charset="2"/>
              <a:buNone/>
            </a:pPr>
            <a:endParaRPr lang="nl-NL" sz="1200" dirty="0">
              <a:solidFill>
                <a:schemeClr val="bg2">
                  <a:lumMod val="10000"/>
                </a:schemeClr>
              </a:solidFill>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nl-NL" sz="1200" b="1" dirty="0">
              <a:solidFill>
                <a:schemeClr val="bg2">
                  <a:lumMod val="10000"/>
                </a:schemeClr>
              </a:solidFill>
            </a:endParaRPr>
          </a:p>
          <a:p>
            <a:pPr marL="0" indent="0">
              <a:buFont typeface="Wingdings" pitchFamily="2" charset="2"/>
              <a:buNone/>
            </a:pPr>
            <a:endParaRPr lang="nl-NL" b="1" i="1" dirty="0"/>
          </a:p>
        </p:txBody>
      </p:sp>
      <p:sp>
        <p:nvSpPr>
          <p:cNvPr id="4" name="Tijdelijke aanduiding voor dianummer 3"/>
          <p:cNvSpPr>
            <a:spLocks noGrp="1"/>
          </p:cNvSpPr>
          <p:nvPr>
            <p:ph type="sldNum" sz="quarter" idx="5"/>
          </p:nvPr>
        </p:nvSpPr>
        <p:spPr/>
        <p:txBody>
          <a:bodyPr/>
          <a:lstStyle/>
          <a:p>
            <a:fld id="{7B12D282-7140-4C44-A95F-7EE2060B9E96}" type="slidenum">
              <a:rPr lang="nl-NL" smtClean="0"/>
              <a:t>5</a:t>
            </a:fld>
            <a:endParaRPr lang="nl-NL"/>
          </a:p>
        </p:txBody>
      </p:sp>
    </p:spTree>
    <p:extLst>
      <p:ext uri="{BB962C8B-B14F-4D97-AF65-F5344CB8AC3E}">
        <p14:creationId xmlns:p14="http://schemas.microsoft.com/office/powerpoint/2010/main" val="1686366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200150" y="1143000"/>
            <a:ext cx="4457700" cy="3086100"/>
          </a:xfrm>
        </p:spPr>
      </p:sp>
      <p:sp>
        <p:nvSpPr>
          <p:cNvPr id="3" name="Tijdelijke aanduiding voor notities 2"/>
          <p:cNvSpPr>
            <a:spLocks noGrp="1"/>
          </p:cNvSpPr>
          <p:nvPr>
            <p:ph type="body" idx="1"/>
          </p:nvPr>
        </p:nvSpPr>
        <p:spPr/>
        <p:txBody>
          <a:bodyPr/>
          <a:lstStyle/>
          <a:p>
            <a:r>
              <a:rPr lang="nl-NL" sz="1200" b="1" dirty="0">
                <a:solidFill>
                  <a:schemeClr val="bg2">
                    <a:lumMod val="10000"/>
                  </a:schemeClr>
                </a:solidFill>
              </a:rPr>
              <a:t>Deze opmerking-ruimte bevat de inhoud van de Handleiding Actieplan MVI, deze handleiding kan dus ook worden gebruikt.</a:t>
            </a:r>
          </a:p>
          <a:p>
            <a:endParaRPr lang="nl-NL" sz="1200" b="1" dirty="0">
              <a:solidFill>
                <a:schemeClr val="bg2">
                  <a:lumMod val="1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solidFill>
                  <a:schemeClr val="bg2">
                    <a:lumMod val="10000"/>
                  </a:schemeClr>
                </a:solidFill>
              </a:rPr>
              <a:t>Toelichting:</a:t>
            </a:r>
            <a:endParaRPr lang="nl-NL" sz="1200" b="0" dirty="0">
              <a:solidFill>
                <a:schemeClr val="bg2">
                  <a:lumMod val="10000"/>
                </a:schemeClr>
              </a:solidFill>
            </a:endParaRPr>
          </a:p>
          <a:p>
            <a:pPr algn="just">
              <a:spcAft>
                <a:spcPts val="600"/>
              </a:spcAft>
            </a:pPr>
            <a:r>
              <a:rPr lang="nl-NL" sz="1200" dirty="0">
                <a:solidFill>
                  <a:schemeClr val="bg2">
                    <a:lumMod val="50000"/>
                  </a:schemeClr>
                </a:solidFill>
              </a:rPr>
              <a:t>In deze stap worden de aanbestedingen voor het komende jaar in kaart gebracht en gekozen bij welke aanbestedingen voor MVI wordt gekozen. Om te bepalen wat de kansrijke aanbestedingen zijn, kun je starten met:</a:t>
            </a:r>
          </a:p>
          <a:p>
            <a:pPr marL="285750" indent="-285750" algn="just">
              <a:buFont typeface="Arial" panose="020B0604020202020204" pitchFamily="34" charset="0"/>
              <a:buChar char="•"/>
            </a:pPr>
            <a:r>
              <a:rPr lang="nl-NL" sz="1200" i="1" dirty="0">
                <a:solidFill>
                  <a:schemeClr val="bg2">
                    <a:lumMod val="50000"/>
                  </a:schemeClr>
                </a:solidFill>
              </a:rPr>
              <a:t>Aflopende contracten: wat moet binnenkort opnieuw worden ingekocht?</a:t>
            </a:r>
          </a:p>
          <a:p>
            <a:pPr marL="285750" indent="-285750" algn="just">
              <a:buFont typeface="Arial" panose="020B0604020202020204" pitchFamily="34" charset="0"/>
              <a:buChar char="•"/>
            </a:pPr>
            <a:r>
              <a:rPr lang="nl-NL" sz="1200" i="1" dirty="0">
                <a:solidFill>
                  <a:schemeClr val="bg2">
                    <a:lumMod val="50000"/>
                  </a:schemeClr>
                </a:solidFill>
              </a:rPr>
              <a:t>Intrinsiek gemotiveerde collega’s </a:t>
            </a:r>
          </a:p>
          <a:p>
            <a:pPr marL="285750" indent="-285750" algn="just">
              <a:spcAft>
                <a:spcPts val="800"/>
              </a:spcAft>
              <a:buFont typeface="Arial" panose="020B0604020202020204" pitchFamily="34" charset="0"/>
              <a:buChar char="•"/>
            </a:pPr>
            <a:r>
              <a:rPr lang="nl-NL" sz="1200" i="1" dirty="0">
                <a:solidFill>
                  <a:schemeClr val="bg2">
                    <a:lumMod val="50000"/>
                  </a:schemeClr>
                </a:solidFill>
              </a:rPr>
              <a:t>Productgroepen waar je veel impact mee kunt maken (zie tools &amp; handreikingen)</a:t>
            </a:r>
          </a:p>
          <a:p>
            <a:pPr marL="0" indent="0" algn="just">
              <a:spcAft>
                <a:spcPts val="800"/>
              </a:spcAft>
              <a:buFont typeface="Arial" panose="020B0604020202020204" pitchFamily="34" charset="0"/>
              <a:buNone/>
            </a:pPr>
            <a:endParaRPr lang="nl-NL" sz="1200" i="1" dirty="0">
              <a:solidFill>
                <a:schemeClr val="bg2">
                  <a:lumMod val="50000"/>
                </a:schemeClr>
              </a:solidFill>
            </a:endParaRPr>
          </a:p>
          <a:p>
            <a:pPr algn="just"/>
            <a:r>
              <a:rPr lang="nl-NL" sz="1200" b="1" dirty="0">
                <a:solidFill>
                  <a:schemeClr val="accent6">
                    <a:lumMod val="50000"/>
                  </a:schemeClr>
                </a:solidFill>
              </a:rPr>
              <a:t>Tip: Start met laaghangend fruit! </a:t>
            </a:r>
            <a:r>
              <a:rPr lang="nl-NL" sz="1200" dirty="0">
                <a:solidFill>
                  <a:schemeClr val="bg2">
                    <a:lumMod val="50000"/>
                  </a:schemeClr>
                </a:solidFill>
              </a:rPr>
              <a:t>De productgroepen </a:t>
            </a:r>
            <a:r>
              <a:rPr lang="nl-NL" sz="1200" i="1" dirty="0">
                <a:solidFill>
                  <a:schemeClr val="bg2">
                    <a:lumMod val="50000"/>
                  </a:schemeClr>
                </a:solidFill>
              </a:rPr>
              <a:t>catering, kantoormeubilair, kantoorartikelen, bedrijfskleding, verlichting, energie, groenvoorziening en schoonmaak</a:t>
            </a:r>
            <a:r>
              <a:rPr lang="nl-NL" sz="1200" dirty="0">
                <a:solidFill>
                  <a:schemeClr val="bg2">
                    <a:lumMod val="50000"/>
                  </a:schemeClr>
                </a:solidFill>
              </a:rPr>
              <a:t> zijn vaak relatief makkelijk duurzaam in te kopen. Deze groepen hebben niet altijd de meeste impact, maar zijn wel erg zichtbaar binnen de organisatie. Als je bij de aanbestedingen één van de niet gekozen thema’s makkelijk kunt toepassen, dan is dat ook goed! </a:t>
            </a:r>
            <a:endParaRPr lang="nl-NL" dirty="0"/>
          </a:p>
          <a:p>
            <a:pPr marL="0" indent="0">
              <a:buFont typeface="Wingdings" pitchFamily="2" charset="2"/>
              <a:buNone/>
            </a:pPr>
            <a:endParaRPr lang="nl-NL" dirty="0"/>
          </a:p>
          <a:p>
            <a:pPr marL="0" indent="0">
              <a:buFont typeface="Wingdings" pitchFamily="2" charset="2"/>
              <a:buNone/>
            </a:pPr>
            <a:r>
              <a:rPr lang="nl-NL" b="1" dirty="0"/>
              <a:t>Voorbeeld:</a:t>
            </a:r>
            <a:endParaRPr lang="nl-NL" b="0" dirty="0"/>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nl-NL" sz="1200" b="0" dirty="0">
                <a:solidFill>
                  <a:schemeClr val="bg2">
                    <a:lumMod val="10000"/>
                  </a:schemeClr>
                </a:solidFill>
              </a:rPr>
              <a:t>Zie handleiding Actieplan MVI.</a:t>
            </a:r>
            <a:endParaRPr lang="nl-NL" b="1" dirty="0"/>
          </a:p>
          <a:p>
            <a:pPr marL="0" indent="0">
              <a:buFont typeface="Wingdings" pitchFamily="2" charset="2"/>
              <a:buNone/>
            </a:pPr>
            <a:endParaRPr lang="nl-NL" b="1" dirty="0"/>
          </a:p>
          <a:p>
            <a:pPr marL="0" indent="0">
              <a:buFont typeface="Wingdings" pitchFamily="2" charset="2"/>
              <a:buNone/>
            </a:pPr>
            <a:r>
              <a:rPr lang="nl-NL" b="1" dirty="0"/>
              <a:t>Praktijkvoorbeeld:</a:t>
            </a:r>
          </a:p>
          <a:p>
            <a:pPr algn="just"/>
            <a:r>
              <a:rPr lang="nl-NL" sz="1200" b="1" dirty="0">
                <a:solidFill>
                  <a:srgbClr val="275937"/>
                </a:solidFill>
                <a:hlinkClick r:id="rId3">
                  <a:extLst>
                    <a:ext uri="{A12FA001-AC4F-418D-AE19-62706E023703}">
                      <ahyp:hlinkClr xmlns:ahyp="http://schemas.microsoft.com/office/drawing/2018/hyperlinkcolor" val="tx"/>
                    </a:ext>
                  </a:extLst>
                </a:hlinkClick>
              </a:rPr>
              <a:t>Gemeente Coevorden</a:t>
            </a:r>
            <a:r>
              <a:rPr lang="nl-NL" sz="1200" b="1" dirty="0">
                <a:solidFill>
                  <a:srgbClr val="275937"/>
                </a:solidFill>
              </a:rPr>
              <a:t> </a:t>
            </a:r>
            <a:r>
              <a:rPr lang="nl-NL" sz="1200" b="1" dirty="0">
                <a:solidFill>
                  <a:schemeClr val="bg2">
                    <a:lumMod val="10000"/>
                  </a:schemeClr>
                </a:solidFill>
              </a:rPr>
              <a:t>(p.8)</a:t>
            </a:r>
            <a:r>
              <a:rPr lang="nl-NL" sz="1200" dirty="0">
                <a:solidFill>
                  <a:schemeClr val="bg2">
                    <a:lumMod val="10000"/>
                  </a:schemeClr>
                </a:solidFill>
              </a:rPr>
              <a:t> kijkt naar de ambities van de organisatie en kiest dan vijf productgroepen waar ze impact op willen maken. </a:t>
            </a:r>
          </a:p>
          <a:p>
            <a:pPr algn="just"/>
            <a:r>
              <a:rPr lang="nl-NL" sz="1200" b="0" u="none" dirty="0">
                <a:solidFill>
                  <a:schemeClr val="bg2">
                    <a:lumMod val="10000"/>
                  </a:schemeClr>
                </a:solidFill>
                <a:sym typeface="Wingdings" pitchFamily="2" charset="2"/>
                <a:hlinkClick r:id="rId3">
                  <a:extLst>
                    <a:ext uri="{A12FA001-AC4F-418D-AE19-62706E023703}">
                      <ahyp:hlinkClr xmlns:ahyp="http://schemas.microsoft.com/office/drawing/2018/hyperlinkcolor" val="tx"/>
                    </a:ext>
                  </a:extLst>
                </a:hlinkClick>
              </a:rPr>
              <a:t> https://www.pianoo.nl/sites/default/files/media/documents/Manifest-MVI-Actieplan-Gemeente-Coevorden.pdf</a:t>
            </a:r>
            <a:endParaRPr lang="nl-NL" sz="1200" b="0" u="none" dirty="0">
              <a:solidFill>
                <a:srgbClr val="275937"/>
              </a:solidFill>
              <a:hlinkClick r:id="rId3">
                <a:extLst>
                  <a:ext uri="{A12FA001-AC4F-418D-AE19-62706E023703}">
                    <ahyp:hlinkClr xmlns:ahyp="http://schemas.microsoft.com/office/drawing/2018/hyperlinkcolor" val="tx"/>
                  </a:ext>
                </a:extLst>
              </a:hlinkClick>
            </a:endParaRPr>
          </a:p>
          <a:p>
            <a:pPr algn="just"/>
            <a:r>
              <a:rPr lang="nl-NL" sz="1200" b="1" dirty="0">
                <a:solidFill>
                  <a:srgbClr val="275937"/>
                </a:solidFill>
                <a:hlinkClick r:id="rId3">
                  <a:extLst>
                    <a:ext uri="{A12FA001-AC4F-418D-AE19-62706E023703}">
                      <ahyp:hlinkClr xmlns:ahyp="http://schemas.microsoft.com/office/drawing/2018/hyperlinkcolor" val="tx"/>
                    </a:ext>
                  </a:extLst>
                </a:hlinkClick>
              </a:rPr>
              <a:t>Het Ministerie van Binnenlandse Zaken </a:t>
            </a:r>
            <a:r>
              <a:rPr lang="nl-NL" sz="1200" dirty="0">
                <a:solidFill>
                  <a:schemeClr val="bg2">
                    <a:lumMod val="10000"/>
                  </a:schemeClr>
                </a:solidFill>
              </a:rPr>
              <a:t>(</a:t>
            </a:r>
            <a:r>
              <a:rPr lang="nl-NL" sz="1200" b="1" dirty="0">
                <a:solidFill>
                  <a:schemeClr val="bg2">
                    <a:lumMod val="10000"/>
                  </a:schemeClr>
                </a:solidFill>
              </a:rPr>
              <a:t>p. 17</a:t>
            </a:r>
            <a:r>
              <a:rPr lang="nl-NL" sz="1200" dirty="0">
                <a:solidFill>
                  <a:schemeClr val="bg2">
                    <a:lumMod val="10000"/>
                  </a:schemeClr>
                </a:solidFill>
              </a:rPr>
              <a:t>) heeft een QuickScan uitgevoerd naar de meest impactvolle productgroepen. </a:t>
            </a:r>
          </a:p>
          <a:p>
            <a:pPr algn="just"/>
            <a:r>
              <a:rPr lang="nl-NL" sz="1200" dirty="0">
                <a:solidFill>
                  <a:schemeClr val="bg2">
                    <a:lumMod val="10000"/>
                  </a:schemeClr>
                </a:solidFill>
                <a:sym typeface="Wingdings" pitchFamily="2" charset="2"/>
              </a:rPr>
              <a:t> </a:t>
            </a:r>
            <a:r>
              <a:rPr lang="nl-NL" sz="1200" dirty="0" err="1">
                <a:solidFill>
                  <a:schemeClr val="bg2">
                    <a:lumMod val="10000"/>
                  </a:schemeClr>
                </a:solidFill>
                <a:sym typeface="Wingdings" pitchFamily="2" charset="2"/>
              </a:rPr>
              <a:t>https</a:t>
            </a:r>
            <a:r>
              <a:rPr lang="nl-NL" sz="1200" dirty="0">
                <a:solidFill>
                  <a:schemeClr val="bg2">
                    <a:lumMod val="10000"/>
                  </a:schemeClr>
                </a:solidFill>
                <a:sym typeface="Wingdings" pitchFamily="2" charset="2"/>
              </a:rPr>
              <a:t>://</a:t>
            </a:r>
            <a:r>
              <a:rPr lang="nl-NL" sz="1200" dirty="0" err="1">
                <a:solidFill>
                  <a:schemeClr val="bg2">
                    <a:lumMod val="10000"/>
                  </a:schemeClr>
                </a:solidFill>
                <a:sym typeface="Wingdings" pitchFamily="2" charset="2"/>
              </a:rPr>
              <a:t>www.pianoo.nl</a:t>
            </a:r>
            <a:r>
              <a:rPr lang="nl-NL" sz="1200" dirty="0">
                <a:solidFill>
                  <a:schemeClr val="bg2">
                    <a:lumMod val="10000"/>
                  </a:schemeClr>
                </a:solidFill>
                <a:sym typeface="Wingdings" pitchFamily="2" charset="2"/>
              </a:rPr>
              <a:t>/sites/default/files/</a:t>
            </a:r>
            <a:r>
              <a:rPr lang="nl-NL" sz="1200" dirty="0" err="1">
                <a:solidFill>
                  <a:schemeClr val="bg2">
                    <a:lumMod val="10000"/>
                  </a:schemeClr>
                </a:solidFill>
                <a:sym typeface="Wingdings" pitchFamily="2" charset="2"/>
              </a:rPr>
              <a:t>documents</a:t>
            </a:r>
            <a:r>
              <a:rPr lang="nl-NL" sz="1200" dirty="0">
                <a:solidFill>
                  <a:schemeClr val="bg2">
                    <a:lumMod val="10000"/>
                  </a:schemeClr>
                </a:solidFill>
                <a:sym typeface="Wingdings" pitchFamily="2" charset="2"/>
              </a:rPr>
              <a:t>/</a:t>
            </a:r>
            <a:r>
              <a:rPr lang="nl-NL" sz="1200" dirty="0" err="1">
                <a:solidFill>
                  <a:schemeClr val="bg2">
                    <a:lumMod val="10000"/>
                  </a:schemeClr>
                </a:solidFill>
                <a:sym typeface="Wingdings" pitchFamily="2" charset="2"/>
              </a:rPr>
              <a:t>documents</a:t>
            </a:r>
            <a:r>
              <a:rPr lang="nl-NL" sz="1200" dirty="0">
                <a:solidFill>
                  <a:schemeClr val="bg2">
                    <a:lumMod val="10000"/>
                  </a:schemeClr>
                </a:solidFill>
                <a:sym typeface="Wingdings" pitchFamily="2" charset="2"/>
              </a:rPr>
              <a:t>/manifest-mvi-actieplan-</a:t>
            </a:r>
            <a:r>
              <a:rPr lang="nl-NL" sz="1200" dirty="0" err="1">
                <a:solidFill>
                  <a:schemeClr val="bg2">
                    <a:lumMod val="10000"/>
                  </a:schemeClr>
                </a:solidFill>
                <a:sym typeface="Wingdings" pitchFamily="2" charset="2"/>
              </a:rPr>
              <a:t>rijksinkoopstelsel</a:t>
            </a:r>
            <a:r>
              <a:rPr lang="nl-NL" sz="1200" dirty="0">
                <a:solidFill>
                  <a:schemeClr val="bg2">
                    <a:lumMod val="10000"/>
                  </a:schemeClr>
                </a:solidFill>
                <a:sym typeface="Wingdings" pitchFamily="2" charset="2"/>
              </a:rPr>
              <a:t>-</a:t>
            </a:r>
            <a:r>
              <a:rPr lang="nl-NL" sz="1200" dirty="0" err="1">
                <a:solidFill>
                  <a:schemeClr val="bg2">
                    <a:lumMod val="10000"/>
                  </a:schemeClr>
                </a:solidFill>
                <a:sym typeface="Wingdings" pitchFamily="2" charset="2"/>
              </a:rPr>
              <a:t>bzk.pdf</a:t>
            </a:r>
            <a:endParaRPr lang="nl-NL" sz="1200" dirty="0">
              <a:solidFill>
                <a:schemeClr val="bg2">
                  <a:lumMod val="10000"/>
                </a:schemeClr>
              </a:solidFill>
            </a:endParaRPr>
          </a:p>
          <a:p>
            <a:pPr marL="0" indent="0">
              <a:buFont typeface="Wingdings" pitchFamily="2" charset="2"/>
              <a:buNone/>
            </a:pPr>
            <a:endParaRPr lang="nl-NL" b="1" dirty="0"/>
          </a:p>
          <a:p>
            <a:pPr marL="0" indent="0">
              <a:buFont typeface="Wingdings" pitchFamily="2" charset="2"/>
              <a:buNone/>
            </a:pPr>
            <a:r>
              <a:rPr lang="nl-NL" b="1" dirty="0"/>
              <a:t>Tools en handreikingen:</a:t>
            </a:r>
          </a:p>
          <a:p>
            <a:r>
              <a:rPr lang="nl-NL" sz="1200" dirty="0">
                <a:solidFill>
                  <a:schemeClr val="bg2">
                    <a:lumMod val="10000"/>
                  </a:schemeClr>
                </a:solidFill>
              </a:rPr>
              <a:t>Op </a:t>
            </a:r>
            <a:r>
              <a:rPr lang="nl-NL" sz="1200" b="0" dirty="0">
                <a:solidFill>
                  <a:srgbClr val="275937"/>
                </a:solidFill>
                <a:hlinkClick r:id="rId4">
                  <a:extLst>
                    <a:ext uri="{A12FA001-AC4F-418D-AE19-62706E023703}">
                      <ahyp:hlinkClr xmlns:ahyp="http://schemas.microsoft.com/office/drawing/2018/hyperlinkcolor" val="tx"/>
                    </a:ext>
                  </a:extLst>
                </a:hlinkClick>
              </a:rPr>
              <a:t>deze webpagina </a:t>
            </a:r>
            <a:r>
              <a:rPr lang="nl-NL" sz="1200" dirty="0">
                <a:solidFill>
                  <a:schemeClr val="bg2">
                    <a:lumMod val="10000"/>
                  </a:schemeClr>
                </a:solidFill>
              </a:rPr>
              <a:t>kun je meer informatie over de</a:t>
            </a:r>
            <a:r>
              <a:rPr lang="nl-NL" sz="1200" b="1" dirty="0">
                <a:solidFill>
                  <a:schemeClr val="bg2">
                    <a:lumMod val="10000"/>
                  </a:schemeClr>
                </a:solidFill>
              </a:rPr>
              <a:t> strategische productgroepen</a:t>
            </a:r>
            <a:r>
              <a:rPr lang="nl-NL" sz="1200" dirty="0">
                <a:solidFill>
                  <a:schemeClr val="bg2">
                    <a:lumMod val="10000"/>
                  </a:schemeClr>
                </a:solidFill>
              </a:rPr>
              <a:t> vinden.</a:t>
            </a:r>
          </a:p>
          <a:p>
            <a:pPr marL="171450" indent="-171450">
              <a:buFont typeface="Wingdings" pitchFamily="2" charset="2"/>
              <a:buChar char="à"/>
            </a:pPr>
            <a:r>
              <a:rPr lang="nl-NL" sz="1200" dirty="0" err="1">
                <a:solidFill>
                  <a:schemeClr val="bg2">
                    <a:lumMod val="10000"/>
                  </a:schemeClr>
                </a:solidFill>
                <a:sym typeface="Wingdings" pitchFamily="2" charset="2"/>
              </a:rPr>
              <a:t>https</a:t>
            </a:r>
            <a:r>
              <a:rPr lang="nl-NL" sz="1200" dirty="0">
                <a:solidFill>
                  <a:schemeClr val="bg2">
                    <a:lumMod val="10000"/>
                  </a:schemeClr>
                </a:solidFill>
                <a:sym typeface="Wingdings" pitchFamily="2" charset="2"/>
              </a:rPr>
              <a:t>://www.pianoo.nl/nl/themas/maatschappelijk-verantwoord-inkopen/productgroepen-en-mvi-criteria </a:t>
            </a:r>
            <a:endParaRPr lang="nl-NL" sz="1200" dirty="0">
              <a:solidFill>
                <a:schemeClr val="bg2">
                  <a:lumMod val="10000"/>
                </a:schemeClr>
              </a:solidFill>
            </a:endParaRPr>
          </a:p>
          <a:p>
            <a:endParaRPr lang="nl-NL" sz="1200" dirty="0">
              <a:solidFill>
                <a:schemeClr val="bg2">
                  <a:lumMod val="10000"/>
                </a:schemeClr>
              </a:solidFill>
            </a:endParaRPr>
          </a:p>
          <a:p>
            <a:r>
              <a:rPr lang="nl-NL" sz="1200" b="0" dirty="0">
                <a:solidFill>
                  <a:srgbClr val="275937"/>
                </a:solidFill>
                <a:hlinkClick r:id="rId5">
                  <a:extLst>
                    <a:ext uri="{A12FA001-AC4F-418D-AE19-62706E023703}">
                      <ahyp:hlinkClr xmlns:ahyp="http://schemas.microsoft.com/office/drawing/2018/hyperlinkcolor" val="tx"/>
                    </a:ext>
                  </a:extLst>
                </a:hlinkClick>
              </a:rPr>
              <a:t>Deze handreiking </a:t>
            </a:r>
            <a:r>
              <a:rPr lang="nl-NL" sz="1200" b="0" dirty="0">
                <a:solidFill>
                  <a:schemeClr val="bg2">
                    <a:lumMod val="10000"/>
                  </a:schemeClr>
                </a:solidFill>
              </a:rPr>
              <a:t>(p. 11) </a:t>
            </a:r>
            <a:r>
              <a:rPr lang="nl-NL" sz="1200" dirty="0">
                <a:solidFill>
                  <a:schemeClr val="bg2">
                    <a:lumMod val="10000"/>
                  </a:schemeClr>
                </a:solidFill>
              </a:rPr>
              <a:t>geeft inzicht welke MVI thema’s bij welke algemene productgroepen een relevante rol spelen, met dit inzicht is het mogelijk om te bepalen waar je met inkoop de meeste impact kan maken.</a:t>
            </a:r>
          </a:p>
          <a:p>
            <a:pPr marL="171450" indent="-171450">
              <a:buFont typeface="Wingdings" pitchFamily="2" charset="2"/>
              <a:buChar char="à"/>
            </a:pPr>
            <a:r>
              <a:rPr lang="nl-NL" sz="1200" dirty="0">
                <a:solidFill>
                  <a:schemeClr val="bg2">
                    <a:lumMod val="10000"/>
                  </a:schemeClr>
                </a:solidFill>
                <a:sym typeface="Wingdings" pitchFamily="2" charset="2"/>
              </a:rPr>
              <a:t>https://www.pianoo.nl/sites/default/files/media/documents/2021-10/Handreiking-Monitoring-en-Contractuele%3Dborging-MVI-2-juli2021.pdf </a:t>
            </a:r>
          </a:p>
          <a:p>
            <a:pPr algn="just"/>
            <a:r>
              <a:rPr lang="nl-NL" sz="1200">
                <a:solidFill>
                  <a:schemeClr val="bg2">
                    <a:lumMod val="10000"/>
                  </a:schemeClr>
                </a:solidFill>
              </a:rPr>
              <a:t>Tools </a:t>
            </a:r>
            <a:r>
              <a:rPr lang="nl-NL" sz="1200" dirty="0">
                <a:solidFill>
                  <a:schemeClr val="bg2">
                    <a:lumMod val="10000"/>
                  </a:schemeClr>
                </a:solidFill>
              </a:rPr>
              <a:t>die kunnen worden toegepast om aanbestedingen te vergelijken of die als gunningscriteria gebruikt kunnen worden zijn: </a:t>
            </a:r>
          </a:p>
          <a:p>
            <a:pPr marL="171450" indent="-171450" algn="just">
              <a:buFont typeface="Arial" panose="020B0604020202020204" pitchFamily="34" charset="0"/>
              <a:buChar char="•"/>
            </a:pPr>
            <a:r>
              <a:rPr lang="nl-NL" sz="1200" b="1" dirty="0">
                <a:solidFill>
                  <a:srgbClr val="275937"/>
                </a:solidFill>
                <a:hlinkClick r:id="rId6">
                  <a:extLst>
                    <a:ext uri="{A12FA001-AC4F-418D-AE19-62706E023703}">
                      <ahyp:hlinkClr xmlns:ahyp="http://schemas.microsoft.com/office/drawing/2018/hyperlinkcolor" val="tx"/>
                    </a:ext>
                  </a:extLst>
                </a:hlinkClick>
              </a:rPr>
              <a:t>Omgevingswijzer</a:t>
            </a:r>
            <a:endParaRPr lang="nl-NL" sz="1200" b="1" dirty="0">
              <a:solidFill>
                <a:srgbClr val="275937"/>
              </a:solidFill>
            </a:endParaRPr>
          </a:p>
          <a:p>
            <a:pPr marL="171450" marR="0" lvl="0" indent="-171450" algn="just" defTabSz="914400" rtl="0" eaLnBrk="1" fontAlgn="auto" latinLnBrk="0" hangingPunct="1">
              <a:lnSpc>
                <a:spcPct val="100000"/>
              </a:lnSpc>
              <a:spcBef>
                <a:spcPts val="0"/>
              </a:spcBef>
              <a:spcAft>
                <a:spcPts val="0"/>
              </a:spcAft>
              <a:buClrTx/>
              <a:buSzTx/>
              <a:buFont typeface="Wingdings" pitchFamily="2" charset="2"/>
              <a:buChar char="à"/>
              <a:tabLst/>
              <a:defRPr/>
            </a:pPr>
            <a:r>
              <a:rPr lang="nl-NL" sz="1200" dirty="0">
                <a:solidFill>
                  <a:schemeClr val="tx1"/>
                </a:solidFill>
                <a:hlinkClick r:id="rId6"/>
              </a:rPr>
              <a:t>https://www.omgevingswijzer.org</a:t>
            </a:r>
            <a:r>
              <a:rPr lang="nl-NL" sz="1200" dirty="0">
                <a:solidFill>
                  <a:schemeClr val="tx1"/>
                </a:solidFill>
              </a:rPr>
              <a:t> </a:t>
            </a:r>
          </a:p>
          <a:p>
            <a:pPr marL="0" marR="0" lvl="0" indent="0" algn="just" defTabSz="914400" rtl="0" eaLnBrk="1" fontAlgn="auto" latinLnBrk="0" hangingPunct="1">
              <a:lnSpc>
                <a:spcPct val="100000"/>
              </a:lnSpc>
              <a:spcBef>
                <a:spcPts val="0"/>
              </a:spcBef>
              <a:spcAft>
                <a:spcPts val="0"/>
              </a:spcAft>
              <a:buClrTx/>
              <a:buSzTx/>
              <a:buFont typeface="Wingdings" pitchFamily="2" charset="2"/>
              <a:buNone/>
              <a:tabLst/>
              <a:defRPr/>
            </a:pPr>
            <a:endParaRPr lang="nl-NL" sz="1200" b="0" dirty="0">
              <a:solidFill>
                <a:srgbClr val="275937"/>
              </a:solidFill>
              <a:hlinkClick r:id="rId7">
                <a:extLst>
                  <a:ext uri="{A12FA001-AC4F-418D-AE19-62706E023703}">
                    <ahyp:hlinkClr xmlns:ahyp="http://schemas.microsoft.com/office/drawing/2018/hyperlinkcolor" val="tx"/>
                  </a:ext>
                </a:extLst>
              </a:hlinkClick>
            </a:endParaRPr>
          </a:p>
          <a:p>
            <a:pPr marL="171450" indent="-171450" algn="just">
              <a:buFont typeface="Arial" panose="020B0604020202020204" pitchFamily="34" charset="0"/>
              <a:buChar char="•"/>
            </a:pPr>
            <a:r>
              <a:rPr lang="nl-NL" sz="1200" b="1" dirty="0">
                <a:solidFill>
                  <a:srgbClr val="275937"/>
                </a:solidFill>
                <a:hlinkClick r:id="rId7">
                  <a:extLst>
                    <a:ext uri="{A12FA001-AC4F-418D-AE19-62706E023703}">
                      <ahyp:hlinkClr xmlns:ahyp="http://schemas.microsoft.com/office/drawing/2018/hyperlinkcolor" val="tx"/>
                    </a:ext>
                  </a:extLst>
                </a:hlinkClick>
              </a:rPr>
              <a:t>CO</a:t>
            </a:r>
            <a:r>
              <a:rPr lang="nl-NL" sz="1200" b="1" baseline="-25000" dirty="0">
                <a:solidFill>
                  <a:srgbClr val="275937"/>
                </a:solidFill>
                <a:hlinkClick r:id="rId7">
                  <a:extLst>
                    <a:ext uri="{A12FA001-AC4F-418D-AE19-62706E023703}">
                      <ahyp:hlinkClr xmlns:ahyp="http://schemas.microsoft.com/office/drawing/2018/hyperlinkcolor" val="tx"/>
                    </a:ext>
                  </a:extLst>
                </a:hlinkClick>
              </a:rPr>
              <a:t>2</a:t>
            </a:r>
            <a:r>
              <a:rPr lang="nl-NL" sz="1200" b="1" dirty="0">
                <a:solidFill>
                  <a:srgbClr val="275937"/>
                </a:solidFill>
                <a:hlinkClick r:id="rId7">
                  <a:extLst>
                    <a:ext uri="{A12FA001-AC4F-418D-AE19-62706E023703}">
                      <ahyp:hlinkClr xmlns:ahyp="http://schemas.microsoft.com/office/drawing/2018/hyperlinkcolor" val="tx"/>
                    </a:ext>
                  </a:extLst>
                </a:hlinkClick>
              </a:rPr>
              <a:t>-Prestatieladder</a:t>
            </a:r>
            <a:r>
              <a:rPr lang="nl-NL" sz="1200" b="1" dirty="0">
                <a:solidFill>
                  <a:srgbClr val="275937"/>
                </a:solidFill>
              </a:rPr>
              <a:t>: </a:t>
            </a:r>
            <a:r>
              <a:rPr lang="nl-NL" sz="1200" dirty="0">
                <a:solidFill>
                  <a:srgbClr val="0A0A0A"/>
                </a:solidFill>
              </a:rPr>
              <a:t>hier vind je een aantal </a:t>
            </a:r>
            <a:r>
              <a:rPr lang="nl-NL" sz="1200" b="1" dirty="0">
                <a:solidFill>
                  <a:srgbClr val="275937"/>
                </a:solidFill>
                <a:hlinkClick r:id="rId8">
                  <a:extLst>
                    <a:ext uri="{A12FA001-AC4F-418D-AE19-62706E023703}">
                      <ahyp:hlinkClr xmlns:ahyp="http://schemas.microsoft.com/office/drawing/2018/hyperlinkcolor" val="tx"/>
                    </a:ext>
                  </a:extLst>
                </a:hlinkClick>
              </a:rPr>
              <a:t>voorbeeldprojecten</a:t>
            </a:r>
            <a:r>
              <a:rPr lang="nl-NL" sz="1200" dirty="0">
                <a:solidFill>
                  <a:srgbClr val="0A0A0A"/>
                </a:solidFill>
              </a:rPr>
              <a:t>.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200" dirty="0">
                <a:solidFill>
                  <a:srgbClr val="0A0A0A"/>
                </a:solidFill>
                <a:sym typeface="Wingdings" pitchFamily="2" charset="2"/>
              </a:rPr>
              <a:t> </a:t>
            </a:r>
            <a:r>
              <a:rPr lang="nl-NL" sz="1200" dirty="0">
                <a:solidFill>
                  <a:schemeClr val="tx1"/>
                </a:solidFill>
                <a:hlinkClick r:id="rId7"/>
              </a:rPr>
              <a:t>https://www.co2-prestatieladder.nl/nl/aan-de-slag-aanbesteden</a:t>
            </a:r>
            <a:r>
              <a:rPr lang="nl-NL" sz="1200" dirty="0">
                <a:solidFill>
                  <a:schemeClr val="tx1"/>
                </a:solidFill>
              </a:rPr>
              <a:t>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200" dirty="0">
                <a:solidFill>
                  <a:srgbClr val="0A0A0A"/>
                </a:solidFill>
                <a:sym typeface="Wingdings" pitchFamily="2" charset="2"/>
              </a:rPr>
              <a:t> </a:t>
            </a:r>
            <a:r>
              <a:rPr lang="nl-NL" sz="1200" dirty="0">
                <a:solidFill>
                  <a:schemeClr val="tx1"/>
                </a:solidFill>
                <a:hlinkClick r:id="rId8"/>
              </a:rPr>
              <a:t>https://www.co2-prestatieladder.nl/nl/projectcases</a:t>
            </a:r>
            <a:r>
              <a:rPr lang="nl-NL" sz="1200" dirty="0">
                <a:solidFill>
                  <a:schemeClr val="tx1"/>
                </a:solidFill>
              </a:rPr>
              <a:t> </a:t>
            </a:r>
          </a:p>
          <a:p>
            <a:pPr marL="0" indent="0" algn="just">
              <a:buFont typeface="Arial" panose="020B0604020202020204" pitchFamily="34" charset="0"/>
              <a:buNone/>
            </a:pPr>
            <a:endParaRPr lang="nl-NL" sz="1200" dirty="0">
              <a:solidFill>
                <a:srgbClr val="0A0A0A"/>
              </a:solidFill>
              <a:sym typeface="Wingdings" pitchFamily="2" charset="2"/>
            </a:endParaRPr>
          </a:p>
          <a:p>
            <a:pPr marL="171450" indent="-171450" algn="just">
              <a:buFont typeface="Arial" panose="020B0604020202020204" pitchFamily="34" charset="0"/>
              <a:buChar char="•"/>
            </a:pPr>
            <a:r>
              <a:rPr lang="nl-NL" sz="1200" b="1" dirty="0">
                <a:solidFill>
                  <a:srgbClr val="275937"/>
                </a:solidFill>
                <a:hlinkClick r:id="rId9">
                  <a:extLst>
                    <a:ext uri="{A12FA001-AC4F-418D-AE19-62706E023703}">
                      <ahyp:hlinkClr xmlns:ahyp="http://schemas.microsoft.com/office/drawing/2018/hyperlinkcolor" val="tx"/>
                    </a:ext>
                  </a:extLst>
                </a:hlinkClick>
              </a:rPr>
              <a:t>DuBoCalc</a:t>
            </a:r>
            <a:r>
              <a:rPr lang="nl-NL" sz="1200" b="1" dirty="0">
                <a:solidFill>
                  <a:srgbClr val="275937"/>
                </a:solidFill>
              </a:rPr>
              <a:t> </a:t>
            </a:r>
            <a:r>
              <a:rPr lang="nl-NL" sz="1200" dirty="0">
                <a:solidFill>
                  <a:srgbClr val="0A0A0A"/>
                </a:solidFill>
              </a:rPr>
              <a:t>voor GWW-projecten</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200" dirty="0">
                <a:solidFill>
                  <a:srgbClr val="0A0A0A"/>
                </a:solidFill>
                <a:sym typeface="Wingdings" pitchFamily="2" charset="2"/>
              </a:rPr>
              <a:t> </a:t>
            </a:r>
            <a:r>
              <a:rPr lang="nl-NL" sz="1200" dirty="0">
                <a:solidFill>
                  <a:schemeClr val="tx1"/>
                </a:solidFill>
                <a:hlinkClick r:id="rId9"/>
              </a:rPr>
              <a:t>https://www.dubocalc.nl/wat-is-dubocalc/</a:t>
            </a:r>
            <a:r>
              <a:rPr lang="nl-NL" sz="1200" dirty="0">
                <a:solidFill>
                  <a:schemeClr val="tx1"/>
                </a:solidFill>
              </a:rPr>
              <a:t> </a:t>
            </a:r>
          </a:p>
          <a:p>
            <a:pPr marL="0" indent="0" algn="just">
              <a:buFont typeface="Arial" panose="020B0604020202020204" pitchFamily="34" charset="0"/>
              <a:buNone/>
            </a:pPr>
            <a:endParaRPr lang="nl-NL" sz="1200" dirty="0">
              <a:solidFill>
                <a:srgbClr val="0A0A0A"/>
              </a:solidFill>
            </a:endParaRPr>
          </a:p>
          <a:p>
            <a:pPr marL="171450" indent="-171450" algn="just">
              <a:buFont typeface="Arial" panose="020B0604020202020204" pitchFamily="34" charset="0"/>
              <a:buChar char="•"/>
            </a:pPr>
            <a:r>
              <a:rPr lang="nl-NL" sz="1200" b="1" dirty="0">
                <a:solidFill>
                  <a:srgbClr val="275937"/>
                </a:solidFill>
                <a:hlinkClick r:id="rId10">
                  <a:extLst>
                    <a:ext uri="{A12FA001-AC4F-418D-AE19-62706E023703}">
                      <ahyp:hlinkClr xmlns:ahyp="http://schemas.microsoft.com/office/drawing/2018/hyperlinkcolor" val="tx"/>
                    </a:ext>
                  </a:extLst>
                </a:hlinkClick>
              </a:rPr>
              <a:t>Total Cost of Ownership (TCO)</a:t>
            </a:r>
            <a:r>
              <a:rPr lang="nl-NL" sz="1200" b="1" dirty="0">
                <a:solidFill>
                  <a:srgbClr val="275937"/>
                </a:solidFill>
              </a:rPr>
              <a:t> </a:t>
            </a:r>
            <a:r>
              <a:rPr lang="nl-NL" sz="1200" dirty="0">
                <a:solidFill>
                  <a:srgbClr val="0A0A0A"/>
                </a:solidFill>
              </a:rPr>
              <a:t>voor bijvoorbeeld </a:t>
            </a:r>
            <a:r>
              <a:rPr lang="nl-NL" sz="1200" b="1" dirty="0">
                <a:solidFill>
                  <a:srgbClr val="275937"/>
                </a:solidFill>
                <a:hlinkClick r:id="rId11">
                  <a:extLst>
                    <a:ext uri="{A12FA001-AC4F-418D-AE19-62706E023703}">
                      <ahyp:hlinkClr xmlns:ahyp="http://schemas.microsoft.com/office/drawing/2018/hyperlinkcolor" val="tx"/>
                    </a:ext>
                  </a:extLst>
                </a:hlinkClick>
              </a:rPr>
              <a:t>dienstvoertuigen</a:t>
            </a:r>
            <a:endParaRPr lang="nl-NL" sz="1200" b="1" dirty="0">
              <a:solidFill>
                <a:srgbClr val="275937"/>
              </a:solidFill>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200" b="1" dirty="0">
                <a:solidFill>
                  <a:srgbClr val="275937"/>
                </a:solidFill>
                <a:sym typeface="Wingdings" pitchFamily="2" charset="2"/>
              </a:rPr>
              <a:t> </a:t>
            </a:r>
            <a:r>
              <a:rPr lang="nl-NL" sz="1200" dirty="0">
                <a:solidFill>
                  <a:schemeClr val="tx1"/>
                </a:solidFill>
                <a:hlinkClick r:id="rId10"/>
              </a:rPr>
              <a:t>https://www.pianoo.nl/nl/themas/maatschappelijk-verantwoord-inkopen-duurzaam-inkopen/mvi-het-inkoopproces/checklist-mvi/7</a:t>
            </a:r>
            <a:r>
              <a:rPr lang="nl-NL" sz="1200" dirty="0">
                <a:solidFill>
                  <a:schemeClr val="tx1"/>
                </a:solidFill>
              </a:rPr>
              <a:t>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200" b="1" dirty="0">
                <a:solidFill>
                  <a:srgbClr val="275937"/>
                </a:solidFill>
                <a:sym typeface="Wingdings" pitchFamily="2" charset="2"/>
              </a:rPr>
              <a:t> </a:t>
            </a:r>
            <a:r>
              <a:rPr lang="nl-NL" sz="1200" dirty="0">
                <a:solidFill>
                  <a:schemeClr val="tx1"/>
                </a:solidFill>
                <a:hlinkClick r:id="rId11"/>
              </a:rPr>
              <a:t>https://www.pianoo.nl/nl/document/16279/tco-tool-voor-dienstvoertuigen</a:t>
            </a:r>
            <a:r>
              <a:rPr lang="nl-NL" sz="1200" dirty="0">
                <a:solidFill>
                  <a:schemeClr val="tx1"/>
                </a:solidFill>
              </a:rPr>
              <a:t> </a:t>
            </a:r>
          </a:p>
          <a:p>
            <a:pPr marL="0" indent="0">
              <a:buFont typeface="Wingdings" pitchFamily="2" charset="2"/>
              <a:buNone/>
            </a:pPr>
            <a:endParaRPr lang="nl-NL" sz="1200" dirty="0">
              <a:solidFill>
                <a:schemeClr val="bg2">
                  <a:lumMod val="10000"/>
                </a:schemeClr>
              </a:solidFill>
              <a:sym typeface="Wingdings" pitchFamily="2" charset="2"/>
            </a:endParaRPr>
          </a:p>
          <a:p>
            <a:pPr marL="0" indent="0">
              <a:buFont typeface="Wingdings" pitchFamily="2" charset="2"/>
              <a:buNone/>
            </a:pPr>
            <a:endParaRPr lang="nl-NL" sz="1200" dirty="0">
              <a:solidFill>
                <a:schemeClr val="bg2">
                  <a:lumMod val="10000"/>
                </a:schemeClr>
              </a:solidFill>
            </a:endParaRPr>
          </a:p>
          <a:p>
            <a:pPr marL="0" indent="0">
              <a:buFont typeface="Wingdings" pitchFamily="2" charset="2"/>
              <a:buNone/>
            </a:pPr>
            <a:endParaRPr lang="nl-NL" b="1" dirty="0"/>
          </a:p>
        </p:txBody>
      </p:sp>
      <p:sp>
        <p:nvSpPr>
          <p:cNvPr id="4" name="Tijdelijke aanduiding voor dianummer 3"/>
          <p:cNvSpPr>
            <a:spLocks noGrp="1"/>
          </p:cNvSpPr>
          <p:nvPr>
            <p:ph type="sldNum" sz="quarter" idx="5"/>
          </p:nvPr>
        </p:nvSpPr>
        <p:spPr/>
        <p:txBody>
          <a:bodyPr/>
          <a:lstStyle/>
          <a:p>
            <a:fld id="{7B12D282-7140-4C44-A95F-7EE2060B9E96}" type="slidenum">
              <a:rPr lang="nl-NL" smtClean="0"/>
              <a:t>6</a:t>
            </a:fld>
            <a:endParaRPr lang="nl-NL"/>
          </a:p>
        </p:txBody>
      </p:sp>
    </p:spTree>
    <p:extLst>
      <p:ext uri="{BB962C8B-B14F-4D97-AF65-F5344CB8AC3E}">
        <p14:creationId xmlns:p14="http://schemas.microsoft.com/office/powerpoint/2010/main" val="548159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200150" y="1143000"/>
            <a:ext cx="4457700" cy="3086100"/>
          </a:xfrm>
        </p:spPr>
      </p:sp>
      <p:sp>
        <p:nvSpPr>
          <p:cNvPr id="3" name="Tijdelijke aanduiding voor notities 2"/>
          <p:cNvSpPr>
            <a:spLocks noGrp="1"/>
          </p:cNvSpPr>
          <p:nvPr>
            <p:ph type="body" idx="1"/>
          </p:nvPr>
        </p:nvSpPr>
        <p:spPr/>
        <p:txBody>
          <a:bodyPr/>
          <a:lstStyle/>
          <a:p>
            <a:r>
              <a:rPr lang="nl-NL" sz="1200" b="1" dirty="0">
                <a:solidFill>
                  <a:schemeClr val="bg2">
                    <a:lumMod val="10000"/>
                  </a:schemeClr>
                </a:solidFill>
              </a:rPr>
              <a:t>Deze opmerking-ruimte bevat de inhoud van de Handleiding Actieplan MVI, deze handleiding kan dus ook worden gebruikt.</a:t>
            </a:r>
          </a:p>
          <a:p>
            <a:endParaRPr lang="nl-NL" sz="1200" b="1" dirty="0">
              <a:solidFill>
                <a:schemeClr val="bg2">
                  <a:lumMod val="1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solidFill>
                  <a:schemeClr val="bg2">
                    <a:lumMod val="10000"/>
                  </a:schemeClr>
                </a:solidFill>
              </a:rPr>
              <a:t>Toelichting:</a:t>
            </a:r>
            <a:endParaRPr lang="nl-NL" sz="1200" b="0" dirty="0">
              <a:solidFill>
                <a:schemeClr val="bg2">
                  <a:lumMod val="10000"/>
                </a:schemeClr>
              </a:solidFill>
            </a:endParaRPr>
          </a:p>
          <a:p>
            <a:pPr algn="just">
              <a:spcAft>
                <a:spcPts val="600"/>
              </a:spcAft>
            </a:pPr>
            <a:r>
              <a:rPr lang="nl-NL" sz="1200" dirty="0">
                <a:solidFill>
                  <a:schemeClr val="bg2">
                    <a:lumMod val="50000"/>
                  </a:schemeClr>
                </a:solidFill>
              </a:rPr>
              <a:t>Een </a:t>
            </a:r>
            <a:r>
              <a:rPr lang="nl-NL" sz="1200" b="1" dirty="0">
                <a:solidFill>
                  <a:schemeClr val="bg2">
                    <a:lumMod val="50000"/>
                  </a:schemeClr>
                </a:solidFill>
              </a:rPr>
              <a:t>checklist MVI</a:t>
            </a:r>
            <a:r>
              <a:rPr lang="nl-NL" sz="1200" dirty="0">
                <a:solidFill>
                  <a:schemeClr val="bg2">
                    <a:lumMod val="50000"/>
                  </a:schemeClr>
                </a:solidFill>
              </a:rPr>
              <a:t> kan helpen om de toepassing van MVI in het inkoopproces makkelijker te maken. Het doel van deze checklist is het creëren van een </a:t>
            </a:r>
            <a:r>
              <a:rPr lang="nl-NL" sz="1200" b="1" dirty="0">
                <a:solidFill>
                  <a:schemeClr val="bg2">
                    <a:lumMod val="50000"/>
                  </a:schemeClr>
                </a:solidFill>
              </a:rPr>
              <a:t>gestandaardiseerd proces of stappenplan </a:t>
            </a:r>
            <a:r>
              <a:rPr lang="nl-NL" sz="1200" dirty="0">
                <a:solidFill>
                  <a:schemeClr val="bg2">
                    <a:lumMod val="50000"/>
                  </a:schemeClr>
                </a:solidFill>
              </a:rPr>
              <a:t>die gebruikt kan worden bij een aanbesteding. Hieronder staat een voorbeeld die naar eigen inzicht kan worden aangepast. De linkjes geven een doorverwijzing naar meer informatie. Vraag om te stellen is:</a:t>
            </a:r>
          </a:p>
          <a:p>
            <a:pPr marL="285750" indent="-285750" algn="just">
              <a:buFont typeface="Arial" panose="020B0604020202020204" pitchFamily="34" charset="0"/>
              <a:buChar char="•"/>
            </a:pPr>
            <a:r>
              <a:rPr lang="nl-NL" sz="1200" i="1" dirty="0">
                <a:solidFill>
                  <a:schemeClr val="bg2">
                    <a:lumMod val="50000"/>
                  </a:schemeClr>
                </a:solidFill>
              </a:rPr>
              <a:t>Is het inkopen van dit product / deze service écht nodig? (Of kunnen we zonder?)</a:t>
            </a:r>
          </a:p>
          <a:p>
            <a:pPr marL="285750" indent="-285750" algn="just">
              <a:buFont typeface="Arial" panose="020B0604020202020204" pitchFamily="34" charset="0"/>
              <a:buChar char="•"/>
            </a:pPr>
            <a:r>
              <a:rPr lang="nl-NL" sz="1200" i="1" dirty="0">
                <a:solidFill>
                  <a:schemeClr val="bg2">
                    <a:lumMod val="50000"/>
                  </a:schemeClr>
                </a:solidFill>
              </a:rPr>
              <a:t>Welke activiteiten gaan we uitvoeren voor de gekozen MVI aanbestedingen?</a:t>
            </a:r>
          </a:p>
          <a:p>
            <a:pPr marL="285750" indent="-285750" algn="just">
              <a:buFont typeface="Arial" panose="020B0604020202020204" pitchFamily="34" charset="0"/>
              <a:buChar char="•"/>
            </a:pPr>
            <a:r>
              <a:rPr lang="nl-NL" sz="1200" i="1" dirty="0">
                <a:solidFill>
                  <a:schemeClr val="bg2">
                    <a:lumMod val="50000"/>
                  </a:schemeClr>
                </a:solidFill>
              </a:rPr>
              <a:t>Heb ik alle tools overwogen / toegepast? </a:t>
            </a:r>
          </a:p>
          <a:p>
            <a:pPr marL="285750" indent="-285750" algn="just">
              <a:buFont typeface="Arial" panose="020B0604020202020204" pitchFamily="34" charset="0"/>
              <a:buChar char="•"/>
            </a:pPr>
            <a:r>
              <a:rPr lang="nl-NL" sz="1200" i="1" dirty="0">
                <a:solidFill>
                  <a:schemeClr val="bg2">
                    <a:lumMod val="50000"/>
                  </a:schemeClr>
                </a:solidFill>
              </a:rPr>
              <a:t>Heb ik de juiste mensen betrokken?</a:t>
            </a:r>
          </a:p>
          <a:p>
            <a:pPr marL="0" indent="0">
              <a:buFont typeface="Wingdings" pitchFamily="2" charset="2"/>
              <a:buNone/>
            </a:pPr>
            <a:endParaRPr lang="nl-NL" dirty="0"/>
          </a:p>
          <a:p>
            <a:pPr marL="0" indent="0">
              <a:buFont typeface="Wingdings" pitchFamily="2" charset="2"/>
              <a:buNone/>
            </a:pPr>
            <a:r>
              <a:rPr lang="nl-NL" b="1" dirty="0"/>
              <a:t>Voorbeeld:</a:t>
            </a:r>
            <a:endParaRPr lang="nl-NL" b="0" dirty="0"/>
          </a:p>
          <a:p>
            <a:r>
              <a:rPr lang="en-US" sz="1200" b="0" i="1" dirty="0">
                <a:solidFill>
                  <a:schemeClr val="bg2">
                    <a:lumMod val="10000"/>
                  </a:schemeClr>
                </a:solidFill>
              </a:rPr>
              <a:t>Checklist </a:t>
            </a:r>
            <a:r>
              <a:rPr lang="en-US" sz="1200" b="0" i="1" dirty="0" err="1">
                <a:solidFill>
                  <a:schemeClr val="bg2">
                    <a:lumMod val="10000"/>
                  </a:schemeClr>
                </a:solidFill>
              </a:rPr>
              <a:t>voor</a:t>
            </a:r>
            <a:r>
              <a:rPr lang="en-US" sz="1200" b="0" i="1" dirty="0">
                <a:solidFill>
                  <a:schemeClr val="bg2">
                    <a:lumMod val="10000"/>
                  </a:schemeClr>
                </a:solidFill>
              </a:rPr>
              <a:t> MVI in het </a:t>
            </a:r>
            <a:r>
              <a:rPr lang="en-US" sz="1200" b="0" i="1" dirty="0" err="1">
                <a:solidFill>
                  <a:schemeClr val="bg2">
                    <a:lumMod val="10000"/>
                  </a:schemeClr>
                </a:solidFill>
              </a:rPr>
              <a:t>inkoopproces</a:t>
            </a:r>
            <a:r>
              <a:rPr lang="en-US" sz="1200" b="0" i="1" dirty="0">
                <a:solidFill>
                  <a:schemeClr val="bg2">
                    <a:lumMod val="10000"/>
                  </a:schemeClr>
                </a:solidFill>
              </a:rPr>
              <a:t>:</a:t>
            </a:r>
            <a:endParaRPr lang="en-US" sz="1200" b="1" dirty="0">
              <a:solidFill>
                <a:schemeClr val="bg2">
                  <a:lumMod val="10000"/>
                </a:schemeClr>
              </a:solidFill>
            </a:endParaRPr>
          </a:p>
          <a:p>
            <a:pPr marL="285750" indent="-285750">
              <a:lnSpc>
                <a:spcPct val="150000"/>
              </a:lnSpc>
              <a:buFont typeface="Wingdings" panose="05000000000000000000" pitchFamily="2" charset="2"/>
              <a:buChar char="q"/>
            </a:pPr>
            <a:r>
              <a:rPr lang="en-US" sz="1200" b="0" u="sng" dirty="0" err="1">
                <a:solidFill>
                  <a:srgbClr val="42145F"/>
                </a:solidFill>
                <a:hlinkClick r:id="rId3">
                  <a:extLst>
                    <a:ext uri="{A12FA001-AC4F-418D-AE19-62706E023703}">
                      <ahyp:hlinkClr xmlns:ahyp="http://schemas.microsoft.com/office/drawing/2018/hyperlinkcolor" val="tx"/>
                    </a:ext>
                  </a:extLst>
                </a:hlinkClick>
              </a:rPr>
              <a:t>Ambitieniveau</a:t>
            </a:r>
            <a:r>
              <a:rPr lang="en-US" sz="1200" b="0" dirty="0">
                <a:solidFill>
                  <a:srgbClr val="42145F"/>
                </a:solidFill>
                <a:hlinkClick r:id="rId3">
                  <a:extLst>
                    <a:ext uri="{A12FA001-AC4F-418D-AE19-62706E023703}">
                      <ahyp:hlinkClr xmlns:ahyp="http://schemas.microsoft.com/office/drawing/2018/hyperlinkcolor" val="tx"/>
                    </a:ext>
                  </a:extLst>
                </a:hlinkClick>
              </a:rPr>
              <a:t> </a:t>
            </a:r>
            <a:r>
              <a:rPr lang="en-US" sz="1200" b="0" dirty="0" err="1">
                <a:solidFill>
                  <a:srgbClr val="42145F"/>
                </a:solidFill>
                <a:hlinkClick r:id="rId3">
                  <a:extLst>
                    <a:ext uri="{A12FA001-AC4F-418D-AE19-62706E023703}">
                      <ahyp:hlinkClr xmlns:ahyp="http://schemas.microsoft.com/office/drawing/2018/hyperlinkcolor" val="tx"/>
                    </a:ext>
                  </a:extLst>
                </a:hlinkClick>
              </a:rPr>
              <a:t>gekozen</a:t>
            </a:r>
            <a:r>
              <a:rPr lang="en-US" sz="1200" b="0" dirty="0">
                <a:solidFill>
                  <a:srgbClr val="42145F"/>
                </a:solidFill>
                <a:hlinkClick r:id="rId3">
                  <a:extLst>
                    <a:ext uri="{A12FA001-AC4F-418D-AE19-62706E023703}">
                      <ahyp:hlinkClr xmlns:ahyp="http://schemas.microsoft.com/office/drawing/2018/hyperlinkcolor" val="tx"/>
                    </a:ext>
                  </a:extLst>
                </a:hlinkClick>
              </a:rPr>
              <a:t> </a:t>
            </a:r>
            <a:r>
              <a:rPr lang="en-US" sz="1200" dirty="0" err="1">
                <a:solidFill>
                  <a:schemeClr val="bg2">
                    <a:lumMod val="10000"/>
                  </a:schemeClr>
                </a:solidFill>
              </a:rPr>
              <a:t>voor</a:t>
            </a:r>
            <a:r>
              <a:rPr lang="en-US" sz="1200" dirty="0">
                <a:solidFill>
                  <a:schemeClr val="bg2">
                    <a:lumMod val="10000"/>
                  </a:schemeClr>
                </a:solidFill>
              </a:rPr>
              <a:t> de </a:t>
            </a:r>
            <a:r>
              <a:rPr lang="en-US" sz="1200" dirty="0" err="1">
                <a:solidFill>
                  <a:schemeClr val="bg2">
                    <a:lumMod val="10000"/>
                  </a:schemeClr>
                </a:solidFill>
              </a:rPr>
              <a:t>gekozen</a:t>
            </a:r>
            <a:r>
              <a:rPr lang="en-US" sz="1200" dirty="0">
                <a:solidFill>
                  <a:schemeClr val="bg2">
                    <a:lumMod val="10000"/>
                  </a:schemeClr>
                </a:solidFill>
              </a:rPr>
              <a:t> MVI </a:t>
            </a:r>
            <a:r>
              <a:rPr lang="en-US" sz="1200" dirty="0" err="1">
                <a:solidFill>
                  <a:schemeClr val="bg2">
                    <a:lumMod val="10000"/>
                  </a:schemeClr>
                </a:solidFill>
              </a:rPr>
              <a:t>aanbesteding</a:t>
            </a:r>
            <a:r>
              <a:rPr lang="en-US" sz="1200" dirty="0">
                <a:solidFill>
                  <a:schemeClr val="bg2">
                    <a:lumMod val="10000"/>
                  </a:schemeClr>
                </a:solidFill>
              </a:rPr>
              <a:t>(</a:t>
            </a:r>
            <a:r>
              <a:rPr lang="en-US" sz="1200" dirty="0" err="1">
                <a:solidFill>
                  <a:schemeClr val="bg2">
                    <a:lumMod val="10000"/>
                  </a:schemeClr>
                </a:solidFill>
              </a:rPr>
              <a:t>en</a:t>
            </a:r>
            <a:r>
              <a:rPr lang="en-US" sz="1200" dirty="0">
                <a:solidFill>
                  <a:schemeClr val="bg2">
                    <a:lumMod val="10000"/>
                  </a:schemeClr>
                </a:solidFill>
              </a:rPr>
              <a:t>) 	</a:t>
            </a:r>
          </a:p>
          <a:p>
            <a:pPr marL="457200" lvl="1" indent="0">
              <a:lnSpc>
                <a:spcPct val="150000"/>
              </a:lnSpc>
              <a:buFont typeface="Wingdings" panose="05000000000000000000" pitchFamily="2" charset="2"/>
              <a:buNone/>
            </a:pPr>
            <a:r>
              <a:rPr lang="en-US" sz="1200" dirty="0">
                <a:solidFill>
                  <a:schemeClr val="bg2">
                    <a:lumMod val="10000"/>
                  </a:schemeClr>
                </a:solidFill>
                <a:sym typeface="Wingdings" pitchFamily="2" charset="2"/>
              </a:rPr>
              <a:t> https://www.pianoo.nl/nl/themas/maatschappelijk-verantwoord-inkopen-duurzaam-inkopen/productgroepen-mvi-criteria</a:t>
            </a:r>
            <a:endParaRPr lang="en-US" sz="1200" dirty="0">
              <a:solidFill>
                <a:schemeClr val="bg2">
                  <a:lumMod val="10000"/>
                </a:schemeClr>
              </a:solidFill>
            </a:endParaRPr>
          </a:p>
          <a:p>
            <a:pPr marL="285750" indent="-285750">
              <a:lnSpc>
                <a:spcPct val="150000"/>
              </a:lnSpc>
              <a:buFont typeface="Wingdings" panose="05000000000000000000" pitchFamily="2" charset="2"/>
              <a:buChar char="q"/>
            </a:pPr>
            <a:r>
              <a:rPr lang="en-US" sz="1200" b="0" u="sng" dirty="0">
                <a:solidFill>
                  <a:srgbClr val="42145F"/>
                </a:solidFill>
                <a:hlinkClick r:id="rId4">
                  <a:extLst>
                    <a:ext uri="{A12FA001-AC4F-418D-AE19-62706E023703}">
                      <ahyp:hlinkClr xmlns:ahyp="http://schemas.microsoft.com/office/drawing/2018/hyperlinkcolor" val="tx"/>
                    </a:ext>
                  </a:extLst>
                </a:hlinkClick>
              </a:rPr>
              <a:t>MVI-</a:t>
            </a:r>
            <a:r>
              <a:rPr lang="en-US" sz="1200" b="0" u="sng" dirty="0" err="1">
                <a:solidFill>
                  <a:srgbClr val="42145F"/>
                </a:solidFill>
                <a:hlinkClick r:id="rId4">
                  <a:extLst>
                    <a:ext uri="{A12FA001-AC4F-418D-AE19-62706E023703}">
                      <ahyp:hlinkClr xmlns:ahyp="http://schemas.microsoft.com/office/drawing/2018/hyperlinkcolor" val="tx"/>
                    </a:ext>
                  </a:extLst>
                </a:hlinkClick>
              </a:rPr>
              <a:t>criteriatool</a:t>
            </a:r>
            <a:r>
              <a:rPr lang="en-US" sz="1200" dirty="0">
                <a:solidFill>
                  <a:schemeClr val="bg2">
                    <a:lumMod val="10000"/>
                  </a:schemeClr>
                </a:solidFill>
              </a:rPr>
              <a:t> </a:t>
            </a:r>
            <a:r>
              <a:rPr lang="en-US" sz="1200" dirty="0" err="1">
                <a:solidFill>
                  <a:schemeClr val="bg2">
                    <a:lumMod val="10000"/>
                  </a:schemeClr>
                </a:solidFill>
              </a:rPr>
              <a:t>gebruikt</a:t>
            </a:r>
            <a:r>
              <a:rPr lang="en-US" sz="1200" dirty="0">
                <a:solidFill>
                  <a:schemeClr val="bg2">
                    <a:lumMod val="10000"/>
                  </a:schemeClr>
                </a:solidFill>
              </a:rPr>
              <a:t> 				</a:t>
            </a:r>
          </a:p>
          <a:p>
            <a:pPr marL="457200" lvl="1" indent="0">
              <a:lnSpc>
                <a:spcPct val="150000"/>
              </a:lnSpc>
              <a:buFont typeface="Wingdings" panose="05000000000000000000" pitchFamily="2" charset="2"/>
              <a:buNone/>
            </a:pPr>
            <a:r>
              <a:rPr lang="en-US" sz="1200" dirty="0">
                <a:solidFill>
                  <a:schemeClr val="bg2">
                    <a:lumMod val="10000"/>
                  </a:schemeClr>
                </a:solidFill>
                <a:sym typeface="Wingdings" pitchFamily="2" charset="2"/>
              </a:rPr>
              <a:t> https://www.mvicriteria.nl/nl</a:t>
            </a:r>
            <a:endParaRPr lang="en-US" sz="1200" dirty="0">
              <a:solidFill>
                <a:schemeClr val="bg2">
                  <a:lumMod val="10000"/>
                </a:schemeClr>
              </a:solidFill>
            </a:endParaRPr>
          </a:p>
          <a:p>
            <a:pPr marL="285750" indent="-285750">
              <a:lnSpc>
                <a:spcPct val="150000"/>
              </a:lnSpc>
              <a:buFont typeface="Wingdings" panose="05000000000000000000" pitchFamily="2" charset="2"/>
              <a:buChar char="q"/>
            </a:pPr>
            <a:r>
              <a:rPr lang="en-US" sz="1200" dirty="0" err="1">
                <a:solidFill>
                  <a:schemeClr val="bg2">
                    <a:lumMod val="10000"/>
                  </a:schemeClr>
                </a:solidFill>
              </a:rPr>
              <a:t>Toepassing</a:t>
            </a:r>
            <a:r>
              <a:rPr lang="en-US" sz="1200" dirty="0">
                <a:solidFill>
                  <a:schemeClr val="bg2">
                    <a:lumMod val="10000"/>
                  </a:schemeClr>
                </a:solidFill>
              </a:rPr>
              <a:t> van </a:t>
            </a:r>
            <a:r>
              <a:rPr lang="en-US" sz="1200" b="0" u="sng" dirty="0" err="1">
                <a:solidFill>
                  <a:srgbClr val="42145F"/>
                </a:solidFill>
                <a:hlinkClick r:id="rId5">
                  <a:extLst>
                    <a:ext uri="{A12FA001-AC4F-418D-AE19-62706E023703}">
                      <ahyp:hlinkClr xmlns:ahyp="http://schemas.microsoft.com/office/drawing/2018/hyperlinkcolor" val="tx"/>
                    </a:ext>
                  </a:extLst>
                </a:hlinkClick>
              </a:rPr>
              <a:t>prestatieprikkels</a:t>
            </a:r>
            <a:r>
              <a:rPr lang="en-US" sz="1200" dirty="0">
                <a:solidFill>
                  <a:schemeClr val="bg2">
                    <a:lumMod val="10000"/>
                  </a:schemeClr>
                </a:solidFill>
              </a:rPr>
              <a:t> </a:t>
            </a:r>
            <a:r>
              <a:rPr lang="en-US" sz="1200" dirty="0" err="1">
                <a:solidFill>
                  <a:schemeClr val="bg2">
                    <a:lumMod val="10000"/>
                  </a:schemeClr>
                </a:solidFill>
              </a:rPr>
              <a:t>onderzocht</a:t>
            </a:r>
            <a:r>
              <a:rPr lang="en-US" sz="1200" dirty="0">
                <a:solidFill>
                  <a:schemeClr val="bg2">
                    <a:lumMod val="10000"/>
                  </a:schemeClr>
                </a:solidFill>
              </a:rPr>
              <a:t>	</a:t>
            </a:r>
          </a:p>
          <a:p>
            <a:pPr marL="457200" lvl="1" indent="0">
              <a:lnSpc>
                <a:spcPct val="150000"/>
              </a:lnSpc>
              <a:buFont typeface="Wingdings" panose="05000000000000000000" pitchFamily="2" charset="2"/>
              <a:buNone/>
            </a:pPr>
            <a:r>
              <a:rPr lang="en-US" sz="1200" dirty="0">
                <a:solidFill>
                  <a:schemeClr val="bg2">
                    <a:lumMod val="10000"/>
                  </a:schemeClr>
                </a:solidFill>
                <a:sym typeface="Wingdings" pitchFamily="2" charset="2"/>
              </a:rPr>
              <a:t> https://www.pianoo.nl/nl/inkoopproces/fase-1-voorbereiden-inkoopopdracht/keuze-gunningscriterum-opstellen-subgunningscriteria/prestatieprikkels</a:t>
            </a:r>
            <a:endParaRPr lang="en-US" sz="1200" dirty="0">
              <a:solidFill>
                <a:schemeClr val="bg2">
                  <a:lumMod val="10000"/>
                </a:schemeClr>
              </a:solidFill>
            </a:endParaRPr>
          </a:p>
          <a:p>
            <a:pPr marL="285750" indent="-285750">
              <a:lnSpc>
                <a:spcPct val="150000"/>
              </a:lnSpc>
              <a:buFont typeface="Wingdings" panose="05000000000000000000" pitchFamily="2" charset="2"/>
              <a:buChar char="q"/>
            </a:pPr>
            <a:r>
              <a:rPr lang="en-US" sz="1200" b="0" u="sng" dirty="0">
                <a:solidFill>
                  <a:srgbClr val="42145F"/>
                </a:solidFill>
                <a:hlinkClick r:id="rId6">
                  <a:extLst>
                    <a:ext uri="{A12FA001-AC4F-418D-AE19-62706E023703}">
                      <ahyp:hlinkClr xmlns:ahyp="http://schemas.microsoft.com/office/drawing/2018/hyperlinkcolor" val="tx"/>
                    </a:ext>
                  </a:extLst>
                </a:hlinkClick>
              </a:rPr>
              <a:t>Total Cost of Ownership</a:t>
            </a:r>
            <a:r>
              <a:rPr lang="en-US" sz="1200" b="0" dirty="0">
                <a:solidFill>
                  <a:srgbClr val="42145F"/>
                </a:solidFill>
                <a:hlinkClick r:id="rId6">
                  <a:extLst>
                    <a:ext uri="{A12FA001-AC4F-418D-AE19-62706E023703}">
                      <ahyp:hlinkClr xmlns:ahyp="http://schemas.microsoft.com/office/drawing/2018/hyperlinkcolor" val="tx"/>
                    </a:ext>
                  </a:extLst>
                </a:hlinkClick>
              </a:rPr>
              <a:t> </a:t>
            </a:r>
            <a:r>
              <a:rPr lang="en-US" sz="1200" dirty="0">
                <a:solidFill>
                  <a:schemeClr val="bg2">
                    <a:lumMod val="10000"/>
                  </a:schemeClr>
                </a:solidFill>
              </a:rPr>
              <a:t>(TCO) </a:t>
            </a:r>
            <a:r>
              <a:rPr lang="en-US" sz="1200" dirty="0" err="1">
                <a:solidFill>
                  <a:schemeClr val="bg2">
                    <a:lumMod val="10000"/>
                  </a:schemeClr>
                </a:solidFill>
              </a:rPr>
              <a:t>toegepast</a:t>
            </a:r>
            <a:r>
              <a:rPr lang="en-US" sz="1200" dirty="0">
                <a:solidFill>
                  <a:schemeClr val="bg2">
                    <a:lumMod val="10000"/>
                  </a:schemeClr>
                </a:solidFill>
              </a:rPr>
              <a:t>\</a:t>
            </a:r>
          </a:p>
          <a:p>
            <a:pPr marL="0" indent="0">
              <a:lnSpc>
                <a:spcPct val="150000"/>
              </a:lnSpc>
              <a:buFont typeface="Wingdings" panose="05000000000000000000" pitchFamily="2" charset="2"/>
              <a:buNone/>
            </a:pPr>
            <a:r>
              <a:rPr lang="en-US" sz="1200" b="0" dirty="0">
                <a:solidFill>
                  <a:schemeClr val="bg2">
                    <a:lumMod val="10000"/>
                  </a:schemeClr>
                </a:solidFill>
                <a:sym typeface="Wingdings" pitchFamily="2" charset="2"/>
              </a:rPr>
              <a:t>           https://www.pianoo.nl/nl/themas/maatschappelijk-verantwoord-inkopen-duurzaam-inkopen/mvi-het-inkoopproces/checklist-mvi/7</a:t>
            </a:r>
            <a:endParaRPr lang="nl-NL" b="0" dirty="0"/>
          </a:p>
          <a:p>
            <a:pPr marL="0" indent="0">
              <a:buFont typeface="Wingdings" pitchFamily="2" charset="2"/>
              <a:buNone/>
            </a:pPr>
            <a:endParaRPr lang="nl-NL" b="1" dirty="0"/>
          </a:p>
          <a:p>
            <a:pPr marL="0" indent="0">
              <a:buFont typeface="Wingdings" pitchFamily="2" charset="2"/>
              <a:buNone/>
            </a:pPr>
            <a:r>
              <a:rPr lang="nl-NL" b="1" dirty="0"/>
              <a:t>Praktijkvoorbeeld:</a:t>
            </a:r>
          </a:p>
          <a:p>
            <a:pPr algn="just">
              <a:spcAft>
                <a:spcPts val="488"/>
              </a:spcAft>
            </a:pPr>
            <a:r>
              <a:rPr lang="nl-NL" sz="1200" b="1" dirty="0">
                <a:solidFill>
                  <a:srgbClr val="42145F"/>
                </a:solidFill>
                <a:hlinkClick r:id="rId7">
                  <a:extLst>
                    <a:ext uri="{A12FA001-AC4F-418D-AE19-62706E023703}">
                      <ahyp:hlinkClr xmlns:ahyp="http://schemas.microsoft.com/office/drawing/2018/hyperlinkcolor" val="tx"/>
                    </a:ext>
                  </a:extLst>
                </a:hlinkClick>
              </a:rPr>
              <a:t>Waterschap Noorderzijlvest</a:t>
            </a:r>
            <a:r>
              <a:rPr lang="nl-NL" sz="1200" dirty="0">
                <a:solidFill>
                  <a:schemeClr val="bg2">
                    <a:lumMod val="10000"/>
                  </a:schemeClr>
                </a:solidFill>
              </a:rPr>
              <a:t> </a:t>
            </a:r>
            <a:r>
              <a:rPr lang="nl-NL" sz="1200" b="1" dirty="0">
                <a:solidFill>
                  <a:schemeClr val="bg2">
                    <a:lumMod val="10000"/>
                  </a:schemeClr>
                </a:solidFill>
              </a:rPr>
              <a:t>(p.5) </a:t>
            </a:r>
            <a:r>
              <a:rPr lang="nl-NL" sz="1200" dirty="0">
                <a:solidFill>
                  <a:schemeClr val="bg2">
                    <a:lumMod val="10000"/>
                  </a:schemeClr>
                </a:solidFill>
              </a:rPr>
              <a:t>benoemt per thema acties die standaard kunnen worden opgenomen in het inkoopproces. </a:t>
            </a:r>
          </a:p>
          <a:p>
            <a:pPr marL="171450" indent="-171450">
              <a:buFont typeface="Wingdings" pitchFamily="2" charset="2"/>
              <a:buChar char="à"/>
            </a:pPr>
            <a:r>
              <a:rPr lang="nl-NL" sz="1200" dirty="0">
                <a:solidFill>
                  <a:schemeClr val="bg2">
                    <a:lumMod val="50000"/>
                  </a:schemeClr>
                </a:solidFill>
                <a:hlinkClick r:id="rId7"/>
              </a:rPr>
              <a:t>https://www.pianoo.nl/sites/default/files/documents/documents/manifest-mvi-actieplanmvi-waterschap-noorderzijlvest.pdf</a:t>
            </a:r>
            <a:r>
              <a:rPr lang="nl-NL" sz="1200" dirty="0">
                <a:solidFill>
                  <a:schemeClr val="bg2">
                    <a:lumMod val="50000"/>
                  </a:schemeClr>
                </a:solidFill>
              </a:rPr>
              <a:t> </a:t>
            </a:r>
          </a:p>
          <a:p>
            <a:pPr marL="0" indent="0">
              <a:buFont typeface="Wingdings" pitchFamily="2" charset="2"/>
              <a:buNone/>
            </a:pPr>
            <a:endParaRPr lang="nl-NL" b="1" dirty="0"/>
          </a:p>
          <a:p>
            <a:pPr marL="0" indent="0">
              <a:buFont typeface="Wingdings" pitchFamily="2" charset="2"/>
              <a:buNone/>
            </a:pPr>
            <a:r>
              <a:rPr lang="nl-NL" b="1" dirty="0"/>
              <a:t>Tools en handreikingen: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E7E6E6">
                    <a:lumMod val="10000"/>
                  </a:srgbClr>
                </a:solidFill>
                <a:latin typeface="+mn-lt"/>
              </a:rPr>
              <a:t>De </a:t>
            </a:r>
            <a:r>
              <a:rPr lang="nl-NL" sz="1200" b="0" dirty="0">
                <a:solidFill>
                  <a:srgbClr val="42145F"/>
                </a:solidFill>
                <a:latin typeface="+mn-lt"/>
                <a:hlinkClick r:id="rId8">
                  <a:extLst>
                    <a:ext uri="{A12FA001-AC4F-418D-AE19-62706E023703}">
                      <ahyp:hlinkClr xmlns:ahyp="http://schemas.microsoft.com/office/drawing/2018/hyperlinkcolor" val="tx"/>
                    </a:ext>
                  </a:extLst>
                </a:hlinkClick>
              </a:rPr>
              <a:t>Checklist MVI </a:t>
            </a:r>
            <a:r>
              <a:rPr lang="nl-NL" sz="1200" dirty="0">
                <a:solidFill>
                  <a:srgbClr val="E7E6E6">
                    <a:lumMod val="10000"/>
                  </a:srgbClr>
                </a:solidFill>
                <a:latin typeface="+mn-lt"/>
              </a:rPr>
              <a:t>van PIANOo biedt een uitgebreidere checklist.</a:t>
            </a:r>
          </a:p>
          <a:p>
            <a:pPr marL="171450" indent="-171450">
              <a:buFont typeface="Wingdings" pitchFamily="2" charset="2"/>
              <a:buChar char="à"/>
            </a:pPr>
            <a:r>
              <a:rPr lang="nl-NL" dirty="0" err="1">
                <a:sym typeface="Wingdings" pitchFamily="2" charset="2"/>
              </a:rPr>
              <a:t>https</a:t>
            </a:r>
            <a:r>
              <a:rPr lang="nl-NL" dirty="0">
                <a:sym typeface="Wingdings" pitchFamily="2" charset="2"/>
              </a:rPr>
              <a:t>://www.pianoo.nl/nl/themas/maatschappelijk-verantwoord-inkopen/mvi-het-inkoopproces/checklist-maatschappelijk </a:t>
            </a:r>
          </a:p>
          <a:p>
            <a:pPr marL="171450" indent="-171450">
              <a:buFont typeface="Wingdings" pitchFamily="2" charset="2"/>
              <a:buChar char="à"/>
            </a:pPr>
            <a:endParaRPr lang="nl-NL" dirty="0">
              <a:sym typeface="Wingdings" pitchFamily="2" charset="2"/>
            </a:endParaRPr>
          </a:p>
          <a:p>
            <a:pPr algn="just"/>
            <a:r>
              <a:rPr lang="nl-NL" sz="1200" dirty="0">
                <a:solidFill>
                  <a:srgbClr val="E7E6E6">
                    <a:lumMod val="10000"/>
                  </a:srgbClr>
                </a:solidFill>
                <a:latin typeface="+mn-lt"/>
              </a:rPr>
              <a:t>De </a:t>
            </a:r>
            <a:r>
              <a:rPr lang="nl-NL" sz="1200" b="1" dirty="0">
                <a:solidFill>
                  <a:srgbClr val="42145F"/>
                </a:solidFill>
                <a:latin typeface="+mn-lt"/>
                <a:hlinkClick r:id="rId4">
                  <a:extLst>
                    <a:ext uri="{A12FA001-AC4F-418D-AE19-62706E023703}">
                      <ahyp:hlinkClr xmlns:ahyp="http://schemas.microsoft.com/office/drawing/2018/hyperlinkcolor" val="tx"/>
                    </a:ext>
                  </a:extLst>
                </a:hlinkClick>
              </a:rPr>
              <a:t>MVI-criteriatool</a:t>
            </a:r>
            <a:r>
              <a:rPr lang="nl-NL" sz="1200" b="1" dirty="0">
                <a:solidFill>
                  <a:srgbClr val="42145F"/>
                </a:solidFill>
                <a:latin typeface="+mn-lt"/>
              </a:rPr>
              <a:t> </a:t>
            </a:r>
            <a:r>
              <a:rPr lang="nl-NL" sz="1200" dirty="0">
                <a:solidFill>
                  <a:srgbClr val="E7E6E6">
                    <a:lumMod val="10000"/>
                  </a:srgbClr>
                </a:solidFill>
                <a:latin typeface="+mn-lt"/>
              </a:rPr>
              <a:t>helpt met het opstellen van s</a:t>
            </a:r>
            <a:r>
              <a:rPr lang="nl-NL" sz="1200" b="0" i="0" dirty="0">
                <a:solidFill>
                  <a:srgbClr val="343434"/>
                </a:solidFill>
                <a:effectLst/>
                <a:latin typeface="OpenSans"/>
              </a:rPr>
              <a:t>electiecriteria, eisen en  gunningscriteria.</a:t>
            </a:r>
          </a:p>
          <a:p>
            <a:pPr algn="just"/>
            <a:r>
              <a:rPr lang="nl-NL" sz="1200" b="0" i="0" dirty="0">
                <a:solidFill>
                  <a:srgbClr val="343434"/>
                </a:solidFill>
                <a:effectLst/>
                <a:latin typeface="OpenSans"/>
                <a:sym typeface="Wingdings" pitchFamily="2" charset="2"/>
              </a:rPr>
              <a:t> </a:t>
            </a:r>
            <a:r>
              <a:rPr lang="nl-NL" sz="1200" dirty="0">
                <a:solidFill>
                  <a:schemeClr val="bg2">
                    <a:lumMod val="50000"/>
                  </a:schemeClr>
                </a:solidFill>
                <a:hlinkClick r:id="rId4"/>
              </a:rPr>
              <a:t>https://www.mvicriteria.nl/nl</a:t>
            </a:r>
            <a:r>
              <a:rPr lang="nl-NL" sz="1200" dirty="0">
                <a:solidFill>
                  <a:schemeClr val="bg2">
                    <a:lumMod val="50000"/>
                  </a:schemeClr>
                </a:solidFill>
              </a:rPr>
              <a:t> </a:t>
            </a:r>
            <a:endParaRPr lang="nl-NL" sz="1200" b="0" i="0" dirty="0">
              <a:solidFill>
                <a:srgbClr val="343434"/>
              </a:solidFill>
              <a:effectLst/>
              <a:latin typeface="OpenSans"/>
            </a:endParaRPr>
          </a:p>
          <a:p>
            <a:pPr algn="just"/>
            <a:endParaRPr lang="nl-NL" sz="1200" dirty="0">
              <a:solidFill>
                <a:srgbClr val="343434"/>
              </a:solidFill>
              <a:latin typeface="OpenSans"/>
            </a:endParaRPr>
          </a:p>
          <a:p>
            <a:pPr algn="just"/>
            <a:r>
              <a:rPr lang="nl-NL" sz="1200" dirty="0">
                <a:solidFill>
                  <a:srgbClr val="343434"/>
                </a:solidFill>
                <a:latin typeface="OpenSans"/>
              </a:rPr>
              <a:t>De </a:t>
            </a:r>
            <a:r>
              <a:rPr lang="nl-NL" sz="1200" b="1" dirty="0">
                <a:solidFill>
                  <a:srgbClr val="42145F"/>
                </a:solidFill>
                <a:latin typeface="OpenSans"/>
                <a:hlinkClick r:id="rId9">
                  <a:extLst>
                    <a:ext uri="{A12FA001-AC4F-418D-AE19-62706E023703}">
                      <ahyp:hlinkClr xmlns:ahyp="http://schemas.microsoft.com/office/drawing/2018/hyperlinkcolor" val="tx"/>
                    </a:ext>
                  </a:extLst>
                </a:hlinkClick>
              </a:rPr>
              <a:t>MVO-Risicochecker</a:t>
            </a:r>
            <a:r>
              <a:rPr lang="nl-NL" sz="1200" dirty="0">
                <a:solidFill>
                  <a:srgbClr val="343434"/>
                </a:solidFill>
                <a:latin typeface="OpenSans"/>
              </a:rPr>
              <a:t> geeft een overzicht van de risico’s van een product op het gebied van duurzaamheid, arbeidsomstandigheden en mensenrechten. </a:t>
            </a:r>
          </a:p>
          <a:p>
            <a:pPr algn="just"/>
            <a:r>
              <a:rPr lang="nl-NL" sz="1200" dirty="0">
                <a:solidFill>
                  <a:srgbClr val="343434"/>
                </a:solidFill>
                <a:latin typeface="OpenSans"/>
                <a:sym typeface="Wingdings" pitchFamily="2" charset="2"/>
              </a:rPr>
              <a:t> </a:t>
            </a:r>
            <a:r>
              <a:rPr lang="nl-NL" sz="1200" dirty="0">
                <a:solidFill>
                  <a:schemeClr val="bg2">
                    <a:lumMod val="50000"/>
                  </a:schemeClr>
                </a:solidFill>
                <a:hlinkClick r:id="rId9"/>
              </a:rPr>
              <a:t>https://www.pianoo.nl/nl/mvo-risicochecker</a:t>
            </a:r>
            <a:r>
              <a:rPr lang="nl-NL" sz="1200" dirty="0">
                <a:solidFill>
                  <a:schemeClr val="bg2">
                    <a:lumMod val="50000"/>
                  </a:schemeClr>
                </a:solidFill>
              </a:rPr>
              <a:t> </a:t>
            </a:r>
            <a:endParaRPr lang="nl-NL" sz="1200" dirty="0">
              <a:solidFill>
                <a:srgbClr val="E7E6E6">
                  <a:lumMod val="10000"/>
                </a:srgbClr>
              </a:solidFill>
              <a:latin typeface="+mn-lt"/>
            </a:endParaRPr>
          </a:p>
          <a:p>
            <a:pPr marL="0" indent="0">
              <a:buFont typeface="Wingdings" pitchFamily="2" charset="2"/>
              <a:buNone/>
            </a:pPr>
            <a:endParaRPr lang="nl-NL" dirty="0">
              <a:sym typeface="Wingdings" pitchFamily="2" charset="2"/>
            </a:endParaRPr>
          </a:p>
        </p:txBody>
      </p:sp>
      <p:sp>
        <p:nvSpPr>
          <p:cNvPr id="4" name="Tijdelijke aanduiding voor dianummer 3"/>
          <p:cNvSpPr>
            <a:spLocks noGrp="1"/>
          </p:cNvSpPr>
          <p:nvPr>
            <p:ph type="sldNum" sz="quarter" idx="5"/>
          </p:nvPr>
        </p:nvSpPr>
        <p:spPr/>
        <p:txBody>
          <a:bodyPr/>
          <a:lstStyle/>
          <a:p>
            <a:fld id="{7B12D282-7140-4C44-A95F-7EE2060B9E96}" type="slidenum">
              <a:rPr lang="nl-NL" smtClean="0"/>
              <a:t>7</a:t>
            </a:fld>
            <a:endParaRPr lang="nl-NL"/>
          </a:p>
        </p:txBody>
      </p:sp>
    </p:spTree>
    <p:extLst>
      <p:ext uri="{BB962C8B-B14F-4D97-AF65-F5344CB8AC3E}">
        <p14:creationId xmlns:p14="http://schemas.microsoft.com/office/powerpoint/2010/main" val="3518476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200150" y="1143000"/>
            <a:ext cx="4457700" cy="3086100"/>
          </a:xfrm>
        </p:spPr>
      </p:sp>
      <p:sp>
        <p:nvSpPr>
          <p:cNvPr id="3" name="Tijdelijke aanduiding voor notities 2"/>
          <p:cNvSpPr>
            <a:spLocks noGrp="1"/>
          </p:cNvSpPr>
          <p:nvPr>
            <p:ph type="body" idx="1"/>
          </p:nvPr>
        </p:nvSpPr>
        <p:spPr/>
        <p:txBody>
          <a:bodyPr/>
          <a:lstStyle/>
          <a:p>
            <a:r>
              <a:rPr lang="nl-NL" sz="1100" b="1" dirty="0">
                <a:solidFill>
                  <a:schemeClr val="bg2">
                    <a:lumMod val="10000"/>
                  </a:schemeClr>
                </a:solidFill>
              </a:rPr>
              <a:t>Deze opmerking-ruimte bevat de inhoud van de Handleiding Actieplan MVI, deze handleiding kan dus ook worden gebruikt.</a:t>
            </a:r>
          </a:p>
          <a:p>
            <a:endParaRPr lang="nl-NL" sz="1100" b="1" dirty="0">
              <a:solidFill>
                <a:schemeClr val="bg2">
                  <a:lumMod val="1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100" b="1" dirty="0">
                <a:solidFill>
                  <a:schemeClr val="bg2">
                    <a:lumMod val="10000"/>
                  </a:schemeClr>
                </a:solidFill>
              </a:rPr>
              <a:t>Toelichting:</a:t>
            </a:r>
            <a:endParaRPr lang="nl-NL" sz="1100" b="0" dirty="0">
              <a:solidFill>
                <a:schemeClr val="bg2">
                  <a:lumMod val="10000"/>
                </a:schemeClr>
              </a:solidFill>
            </a:endParaRPr>
          </a:p>
          <a:p>
            <a:pPr algn="just">
              <a:spcAft>
                <a:spcPts val="600"/>
              </a:spcAft>
            </a:pPr>
            <a:r>
              <a:rPr lang="nl-NL" sz="1100" dirty="0">
                <a:solidFill>
                  <a:schemeClr val="bg2">
                    <a:lumMod val="50000"/>
                  </a:schemeClr>
                </a:solidFill>
              </a:rPr>
              <a:t>Aan de hand van de aanbestedingskalender en de opgestelde jaardoelen wordt een planning gemaakt voor de acties die het eerste jaar worden uitgevoerd. Deze planning bevat </a:t>
            </a:r>
            <a:r>
              <a:rPr lang="nl-NL" sz="1100" b="1" dirty="0">
                <a:solidFill>
                  <a:schemeClr val="bg2">
                    <a:lumMod val="50000"/>
                  </a:schemeClr>
                </a:solidFill>
              </a:rPr>
              <a:t>concrete acties </a:t>
            </a:r>
            <a:r>
              <a:rPr lang="nl-NL" sz="1100" dirty="0">
                <a:solidFill>
                  <a:schemeClr val="bg2">
                    <a:lumMod val="50000"/>
                  </a:schemeClr>
                </a:solidFill>
              </a:rPr>
              <a:t>die zullen leiden tot het bereiken van het jaardoel. Vragen om te stellen zijn: </a:t>
            </a:r>
          </a:p>
          <a:p>
            <a:pPr marL="232172" indent="-232172" algn="just">
              <a:buFont typeface="Arial" panose="020B0604020202020204" pitchFamily="34" charset="0"/>
              <a:buChar char="•"/>
            </a:pPr>
            <a:r>
              <a:rPr lang="nl-NL" sz="1100" i="1" dirty="0">
                <a:solidFill>
                  <a:schemeClr val="bg2">
                    <a:lumMod val="50000"/>
                  </a:schemeClr>
                </a:solidFill>
              </a:rPr>
              <a:t>Welke aanbestedingen zijn gekozen om MVI op toe te passen? </a:t>
            </a:r>
          </a:p>
          <a:p>
            <a:pPr marL="232172" indent="-232172" algn="just">
              <a:buFont typeface="Arial" panose="020B0604020202020204" pitchFamily="34" charset="0"/>
              <a:buChar char="•"/>
            </a:pPr>
            <a:r>
              <a:rPr lang="nl-NL" sz="1100" i="1" dirty="0">
                <a:solidFill>
                  <a:schemeClr val="bg2">
                    <a:lumMod val="50000"/>
                  </a:schemeClr>
                </a:solidFill>
              </a:rPr>
              <a:t>Welke concrete acties horen daarbij? </a:t>
            </a:r>
          </a:p>
          <a:p>
            <a:pPr marL="232172" indent="-232172" algn="just">
              <a:buFont typeface="Arial" panose="020B0604020202020204" pitchFamily="34" charset="0"/>
              <a:buChar char="•"/>
            </a:pPr>
            <a:r>
              <a:rPr lang="nl-NL" sz="1100" i="1" dirty="0">
                <a:solidFill>
                  <a:schemeClr val="bg2">
                    <a:lumMod val="50000"/>
                  </a:schemeClr>
                </a:solidFill>
              </a:rPr>
              <a:t>Wanneer gaan we deze acties uitvoeren?</a:t>
            </a:r>
          </a:p>
          <a:p>
            <a:pPr marL="232172" indent="-232172" algn="just">
              <a:buFont typeface="Arial" panose="020B0604020202020204" pitchFamily="34" charset="0"/>
              <a:buChar char="•"/>
            </a:pPr>
            <a:r>
              <a:rPr lang="nl-NL" sz="1100" i="1" dirty="0">
                <a:solidFill>
                  <a:schemeClr val="bg2">
                    <a:lumMod val="50000"/>
                  </a:schemeClr>
                </a:solidFill>
              </a:rPr>
              <a:t>Welke collega’s of afdelingen kunnen hierbij worden betrokken?</a:t>
            </a:r>
          </a:p>
          <a:p>
            <a:pPr marL="232172" indent="-232172" algn="just">
              <a:buFont typeface="Arial" panose="020B0604020202020204" pitchFamily="34" charset="0"/>
              <a:buChar char="•"/>
            </a:pPr>
            <a:r>
              <a:rPr lang="nl-NL" sz="1100" i="1" dirty="0">
                <a:solidFill>
                  <a:schemeClr val="bg2">
                    <a:lumMod val="50000"/>
                  </a:schemeClr>
                </a:solidFill>
              </a:rPr>
              <a:t>Hoe kan de voortgang worden bijgehouden?</a:t>
            </a:r>
          </a:p>
          <a:p>
            <a:pPr marL="0" indent="0">
              <a:buFont typeface="Wingdings" pitchFamily="2" charset="2"/>
              <a:buNone/>
            </a:pPr>
            <a:endParaRPr lang="nl-NL" sz="1100" dirty="0"/>
          </a:p>
          <a:p>
            <a:pPr marL="0" indent="0">
              <a:buFont typeface="Wingdings" pitchFamily="2" charset="2"/>
              <a:buNone/>
            </a:pPr>
            <a:r>
              <a:rPr lang="nl-NL" sz="1100" b="1" dirty="0"/>
              <a:t>Voorbeeld:</a:t>
            </a:r>
          </a:p>
          <a:p>
            <a:pPr marL="0" indent="0">
              <a:buFont typeface="Wingdings" pitchFamily="2" charset="2"/>
              <a:buNone/>
            </a:pPr>
            <a:r>
              <a:rPr lang="nl-NL" sz="1100" b="0" dirty="0"/>
              <a:t>Zie handleiding Actieplan MVI. </a:t>
            </a:r>
          </a:p>
          <a:p>
            <a:pPr marL="0" indent="0">
              <a:buFont typeface="Wingdings" pitchFamily="2" charset="2"/>
              <a:buNone/>
            </a:pPr>
            <a:endParaRPr lang="nl-NL" sz="1100" b="1" dirty="0"/>
          </a:p>
          <a:p>
            <a:pPr marL="0" indent="0">
              <a:buFont typeface="Wingdings" pitchFamily="2" charset="2"/>
              <a:buNone/>
            </a:pPr>
            <a:r>
              <a:rPr lang="nl-NL" sz="1100" b="1" dirty="0"/>
              <a:t>Praktijkvoorbeeld:</a:t>
            </a:r>
          </a:p>
          <a:p>
            <a:pPr algn="just">
              <a:spcBef>
                <a:spcPts val="488"/>
              </a:spcBef>
            </a:pPr>
            <a:r>
              <a:rPr lang="nl-NL" sz="1100" b="1" dirty="0">
                <a:solidFill>
                  <a:srgbClr val="39870C"/>
                </a:solidFill>
                <a:hlinkClick r:id="rId3">
                  <a:extLst>
                    <a:ext uri="{A12FA001-AC4F-418D-AE19-62706E023703}">
                      <ahyp:hlinkClr xmlns:ahyp="http://schemas.microsoft.com/office/drawing/2018/hyperlinkcolor" val="tx"/>
                    </a:ext>
                  </a:extLst>
                </a:hlinkClick>
              </a:rPr>
              <a:t>Waterschap Rivierenland</a:t>
            </a:r>
            <a:r>
              <a:rPr lang="nl-NL" sz="1100" b="1" dirty="0">
                <a:solidFill>
                  <a:schemeClr val="bg2">
                    <a:lumMod val="10000"/>
                  </a:schemeClr>
                </a:solidFill>
              </a:rPr>
              <a:t> (p.8) </a:t>
            </a:r>
            <a:r>
              <a:rPr lang="nl-NL" sz="1100" dirty="0">
                <a:solidFill>
                  <a:schemeClr val="bg2">
                    <a:lumMod val="10000"/>
                  </a:schemeClr>
                </a:solidFill>
              </a:rPr>
              <a:t>benoemt concrete acties, beoogde resultaten, wanneer de actie wordt uitgevoerd en wie er verantwoordelijk is. </a:t>
            </a:r>
            <a:endParaRPr lang="nl-NL" sz="1100" b="1" dirty="0">
              <a:solidFill>
                <a:schemeClr val="bg2">
                  <a:lumMod val="10000"/>
                </a:schemeClr>
              </a:solidFill>
            </a:endParaRPr>
          </a:p>
          <a:p>
            <a:pPr marL="0" indent="0">
              <a:buFont typeface="Wingdings" pitchFamily="2" charset="2"/>
              <a:buNone/>
            </a:pPr>
            <a:r>
              <a:rPr lang="nl-NL" sz="1100" b="1" dirty="0">
                <a:sym typeface="Wingdings" pitchFamily="2" charset="2"/>
              </a:rPr>
              <a:t> </a:t>
            </a:r>
            <a:r>
              <a:rPr lang="nl-NL" sz="1100" b="0" dirty="0" err="1">
                <a:sym typeface="Wingdings" pitchFamily="2" charset="2"/>
              </a:rPr>
              <a:t>https</a:t>
            </a:r>
            <a:r>
              <a:rPr lang="nl-NL" sz="1100" b="0" dirty="0">
                <a:sym typeface="Wingdings" pitchFamily="2" charset="2"/>
              </a:rPr>
              <a:t>://</a:t>
            </a:r>
            <a:r>
              <a:rPr lang="nl-NL" sz="1100" b="0" dirty="0" err="1">
                <a:sym typeface="Wingdings" pitchFamily="2" charset="2"/>
              </a:rPr>
              <a:t>www.pianoo.nl</a:t>
            </a:r>
            <a:r>
              <a:rPr lang="nl-NL" sz="1100" b="0" dirty="0">
                <a:sym typeface="Wingdings" pitchFamily="2" charset="2"/>
              </a:rPr>
              <a:t>/sites/default/files/</a:t>
            </a:r>
            <a:r>
              <a:rPr lang="nl-NL" sz="1100" b="0" dirty="0" err="1">
                <a:sym typeface="Wingdings" pitchFamily="2" charset="2"/>
              </a:rPr>
              <a:t>documents</a:t>
            </a:r>
            <a:r>
              <a:rPr lang="nl-NL" sz="1100" b="0" dirty="0">
                <a:sym typeface="Wingdings" pitchFamily="2" charset="2"/>
              </a:rPr>
              <a:t>/</a:t>
            </a:r>
            <a:r>
              <a:rPr lang="nl-NL" sz="1100" b="0" dirty="0" err="1">
                <a:sym typeface="Wingdings" pitchFamily="2" charset="2"/>
              </a:rPr>
              <a:t>documents</a:t>
            </a:r>
            <a:r>
              <a:rPr lang="nl-NL" sz="1100" b="0" dirty="0">
                <a:sym typeface="Wingdings" pitchFamily="2" charset="2"/>
              </a:rPr>
              <a:t>/manifest-mvi-actieplan-waterschap-</a:t>
            </a:r>
            <a:r>
              <a:rPr lang="nl-NL" sz="1100" b="0" dirty="0" err="1">
                <a:sym typeface="Wingdings" pitchFamily="2" charset="2"/>
              </a:rPr>
              <a:t>rivierenland.pdf</a:t>
            </a:r>
            <a:endParaRPr lang="nl-NL" sz="1100" b="0" dirty="0"/>
          </a:p>
        </p:txBody>
      </p:sp>
      <p:sp>
        <p:nvSpPr>
          <p:cNvPr id="4" name="Tijdelijke aanduiding voor dianummer 3"/>
          <p:cNvSpPr>
            <a:spLocks noGrp="1"/>
          </p:cNvSpPr>
          <p:nvPr>
            <p:ph type="sldNum" sz="quarter" idx="5"/>
          </p:nvPr>
        </p:nvSpPr>
        <p:spPr/>
        <p:txBody>
          <a:bodyPr/>
          <a:lstStyle/>
          <a:p>
            <a:fld id="{7B12D282-7140-4C44-A95F-7EE2060B9E96}" type="slidenum">
              <a:rPr lang="nl-NL" smtClean="0"/>
              <a:t>8</a:t>
            </a:fld>
            <a:endParaRPr lang="nl-NL"/>
          </a:p>
        </p:txBody>
      </p:sp>
    </p:spTree>
    <p:extLst>
      <p:ext uri="{BB962C8B-B14F-4D97-AF65-F5344CB8AC3E}">
        <p14:creationId xmlns:p14="http://schemas.microsoft.com/office/powerpoint/2010/main" val="463035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200150" y="1143000"/>
            <a:ext cx="4457700" cy="3086100"/>
          </a:xfrm>
        </p:spPr>
      </p:sp>
      <p:sp>
        <p:nvSpPr>
          <p:cNvPr id="3" name="Tijdelijke aanduiding voor notities 2"/>
          <p:cNvSpPr>
            <a:spLocks noGrp="1"/>
          </p:cNvSpPr>
          <p:nvPr>
            <p:ph type="body" idx="1"/>
          </p:nvPr>
        </p:nvSpPr>
        <p:spPr/>
        <p:txBody>
          <a:bodyPr/>
          <a:lstStyle/>
          <a:p>
            <a:r>
              <a:rPr lang="nl-NL" sz="1200" b="1" dirty="0">
                <a:solidFill>
                  <a:schemeClr val="bg2">
                    <a:lumMod val="10000"/>
                  </a:schemeClr>
                </a:solidFill>
              </a:rPr>
              <a:t>Deze opmerking-ruimte bevat de inhoud van de Handleiding Actieplan MVI, deze handleiding kan dus ook worden gebruikt.</a:t>
            </a:r>
          </a:p>
          <a:p>
            <a:endParaRPr lang="nl-NL" sz="1200" b="1" dirty="0">
              <a:solidFill>
                <a:schemeClr val="bg2">
                  <a:lumMod val="1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solidFill>
                  <a:schemeClr val="bg2">
                    <a:lumMod val="10000"/>
                  </a:schemeClr>
                </a:solidFill>
              </a:rPr>
              <a:t>Toelichting:</a:t>
            </a:r>
          </a:p>
          <a:p>
            <a:pPr algn="just">
              <a:spcAft>
                <a:spcPts val="600"/>
              </a:spcAft>
            </a:pPr>
            <a:r>
              <a:rPr lang="nl-NL" sz="1300" dirty="0">
                <a:solidFill>
                  <a:schemeClr val="bg2">
                    <a:lumMod val="50000"/>
                  </a:schemeClr>
                </a:solidFill>
              </a:rPr>
              <a:t>Aan het eind van het jaar is het tijd om de voortgang te evalueren</a:t>
            </a:r>
            <a:r>
              <a:rPr lang="nl-NL" sz="1200" dirty="0">
                <a:solidFill>
                  <a:schemeClr val="bg2">
                    <a:lumMod val="50000"/>
                  </a:schemeClr>
                </a:solidFill>
              </a:rPr>
              <a:t>. Zo kunnen lessen worden gehaald uit de opgedane ervaringen.</a:t>
            </a:r>
            <a:r>
              <a:rPr lang="nl-NL" sz="1300" dirty="0">
                <a:solidFill>
                  <a:schemeClr val="bg2">
                    <a:lumMod val="50000"/>
                  </a:schemeClr>
                </a:solidFill>
              </a:rPr>
              <a:t> Vragen om te stellen zijn:</a:t>
            </a:r>
          </a:p>
          <a:p>
            <a:pPr marL="285750" indent="-285750" algn="just">
              <a:buFont typeface="Arial" panose="020B0604020202020204" pitchFamily="34" charset="0"/>
              <a:buChar char="•"/>
            </a:pPr>
            <a:r>
              <a:rPr lang="nl-NL" sz="1200" i="1" dirty="0">
                <a:solidFill>
                  <a:schemeClr val="bg2">
                    <a:lumMod val="50000"/>
                  </a:schemeClr>
                </a:solidFill>
              </a:rPr>
              <a:t>Zijn de gestelde doelen uit stap 3 gehaald? Zo niet: waarom niet?</a:t>
            </a:r>
          </a:p>
          <a:p>
            <a:pPr marL="285750" indent="-285750" algn="just">
              <a:buFont typeface="Arial" panose="020B0604020202020204" pitchFamily="34" charset="0"/>
              <a:buChar char="•"/>
            </a:pPr>
            <a:r>
              <a:rPr lang="nl-NL" sz="1200" i="1" dirty="0">
                <a:solidFill>
                  <a:schemeClr val="bg2">
                    <a:lumMod val="50000"/>
                  </a:schemeClr>
                </a:solidFill>
              </a:rPr>
              <a:t>Welke acties uit stap 6 zijn uitgevoerd en welke niet? </a:t>
            </a:r>
          </a:p>
          <a:p>
            <a:pPr marL="285750" indent="-285750" algn="just">
              <a:buFont typeface="Arial" panose="020B0604020202020204" pitchFamily="34" charset="0"/>
              <a:buChar char="•"/>
            </a:pPr>
            <a:r>
              <a:rPr lang="nl-NL" sz="1200" i="1" dirty="0">
                <a:solidFill>
                  <a:schemeClr val="bg2">
                    <a:lumMod val="50000"/>
                  </a:schemeClr>
                </a:solidFill>
              </a:rPr>
              <a:t>Welke tools zijn er gebruikt? </a:t>
            </a:r>
          </a:p>
          <a:p>
            <a:pPr marL="285750" indent="-285750" algn="just">
              <a:buFont typeface="Arial" panose="020B0604020202020204" pitchFamily="34" charset="0"/>
              <a:buChar char="•"/>
            </a:pPr>
            <a:r>
              <a:rPr lang="nl-NL" sz="1200" i="1" dirty="0">
                <a:solidFill>
                  <a:schemeClr val="bg2">
                    <a:lumMod val="50000"/>
                  </a:schemeClr>
                </a:solidFill>
              </a:rPr>
              <a:t>Wat neem je mee als lessen naar volgend jaar? </a:t>
            </a:r>
          </a:p>
          <a:p>
            <a:pPr algn="just"/>
            <a:endParaRPr lang="nl-NL" sz="1200" dirty="0">
              <a:solidFill>
                <a:schemeClr val="bg2">
                  <a:lumMod val="50000"/>
                </a:schemeClr>
              </a:solidFill>
            </a:endParaRPr>
          </a:p>
          <a:p>
            <a:pPr algn="just"/>
            <a:r>
              <a:rPr lang="nl-NL" sz="1200" dirty="0">
                <a:solidFill>
                  <a:schemeClr val="bg2">
                    <a:lumMod val="50000"/>
                  </a:schemeClr>
                </a:solidFill>
              </a:rPr>
              <a:t>Op basis van deze evaluatie worden stap 4 t/m 6 voor het komende jaar opnieuw uitgevoerd. </a:t>
            </a:r>
            <a:endParaRPr lang="nl-NL" sz="1200" b="0" dirty="0">
              <a:solidFill>
                <a:schemeClr val="bg2">
                  <a:lumMod val="10000"/>
                </a:schemeClr>
              </a:solidFill>
            </a:endParaRPr>
          </a:p>
          <a:p>
            <a:pPr marL="0" indent="0">
              <a:buFont typeface="Wingdings" pitchFamily="2" charset="2"/>
              <a:buNone/>
            </a:pPr>
            <a:endParaRPr lang="nl-NL" dirty="0"/>
          </a:p>
          <a:p>
            <a:pPr marL="0" indent="0">
              <a:buFont typeface="Wingdings" pitchFamily="2" charset="2"/>
              <a:buNone/>
            </a:pPr>
            <a:r>
              <a:rPr lang="nl-NL" b="1" dirty="0"/>
              <a:t>Voorbeeld:</a:t>
            </a:r>
          </a:p>
          <a:p>
            <a:pPr marL="0" indent="0">
              <a:buFont typeface="Wingdings" pitchFamily="2" charset="2"/>
              <a:buNone/>
            </a:pPr>
            <a:r>
              <a:rPr lang="nl-NL" b="0" i="1" dirty="0"/>
              <a:t>Wat ging er goed?</a:t>
            </a:r>
          </a:p>
          <a:p>
            <a:pPr marL="232182" indent="-232182">
              <a:buFont typeface="Arial" panose="020B0604020202020204" pitchFamily="34" charset="0"/>
              <a:buChar char="•"/>
            </a:pPr>
            <a:r>
              <a:rPr lang="en-US" sz="1200" dirty="0">
                <a:solidFill>
                  <a:schemeClr val="bg2">
                    <a:lumMod val="10000"/>
                  </a:schemeClr>
                </a:solidFill>
              </a:rPr>
              <a:t>MVI-</a:t>
            </a:r>
            <a:r>
              <a:rPr lang="en-US" sz="1200" dirty="0" err="1">
                <a:solidFill>
                  <a:schemeClr val="bg2">
                    <a:lumMod val="10000"/>
                  </a:schemeClr>
                </a:solidFill>
              </a:rPr>
              <a:t>criteriatool</a:t>
            </a:r>
            <a:r>
              <a:rPr lang="en-US" sz="1200" dirty="0">
                <a:solidFill>
                  <a:schemeClr val="bg2">
                    <a:lumMod val="10000"/>
                  </a:schemeClr>
                </a:solidFill>
              </a:rPr>
              <a:t> is </a:t>
            </a:r>
            <a:r>
              <a:rPr lang="en-US" sz="1200" dirty="0" err="1">
                <a:solidFill>
                  <a:schemeClr val="bg2">
                    <a:lumMod val="10000"/>
                  </a:schemeClr>
                </a:solidFill>
              </a:rPr>
              <a:t>gebruikt</a:t>
            </a:r>
            <a:r>
              <a:rPr lang="en-US" sz="1200" dirty="0">
                <a:solidFill>
                  <a:schemeClr val="bg2">
                    <a:lumMod val="10000"/>
                  </a:schemeClr>
                </a:solidFill>
              </a:rPr>
              <a:t> </a:t>
            </a:r>
            <a:r>
              <a:rPr lang="en-US" sz="1200" dirty="0" err="1">
                <a:solidFill>
                  <a:schemeClr val="bg2">
                    <a:lumMod val="10000"/>
                  </a:schemeClr>
                </a:solidFill>
              </a:rPr>
              <a:t>bij</a:t>
            </a:r>
            <a:r>
              <a:rPr lang="en-US" sz="1200" dirty="0">
                <a:solidFill>
                  <a:schemeClr val="bg2">
                    <a:lumMod val="10000"/>
                  </a:schemeClr>
                </a:solidFill>
              </a:rPr>
              <a:t> twee </a:t>
            </a:r>
            <a:r>
              <a:rPr lang="en-US" sz="1200" dirty="0" err="1">
                <a:solidFill>
                  <a:schemeClr val="bg2">
                    <a:lumMod val="10000"/>
                  </a:schemeClr>
                </a:solidFill>
              </a:rPr>
              <a:t>aanbestedingen</a:t>
            </a:r>
            <a:endParaRPr lang="en-US" sz="1200" dirty="0">
              <a:solidFill>
                <a:schemeClr val="bg2">
                  <a:lumMod val="10000"/>
                </a:schemeClr>
              </a:solidFill>
            </a:endParaRPr>
          </a:p>
          <a:p>
            <a:pPr marL="232182" indent="-232182">
              <a:buFont typeface="Arial" panose="020B0604020202020204" pitchFamily="34" charset="0"/>
              <a:buChar char="•"/>
            </a:pPr>
            <a:r>
              <a:rPr lang="en-US" sz="1200" dirty="0" err="1">
                <a:solidFill>
                  <a:schemeClr val="bg2">
                    <a:lumMod val="10000"/>
                  </a:schemeClr>
                </a:solidFill>
              </a:rPr>
              <a:t>Communicatie</a:t>
            </a:r>
            <a:r>
              <a:rPr lang="en-US" sz="1200" dirty="0">
                <a:solidFill>
                  <a:schemeClr val="bg2">
                    <a:lumMod val="10000"/>
                  </a:schemeClr>
                </a:solidFill>
              </a:rPr>
              <a:t> via intranet is </a:t>
            </a:r>
            <a:r>
              <a:rPr lang="en-US" sz="1200" dirty="0" err="1">
                <a:solidFill>
                  <a:schemeClr val="bg2">
                    <a:lumMod val="10000"/>
                  </a:schemeClr>
                </a:solidFill>
              </a:rPr>
              <a:t>goed</a:t>
            </a:r>
            <a:r>
              <a:rPr lang="en-US" sz="1200" dirty="0">
                <a:solidFill>
                  <a:schemeClr val="bg2">
                    <a:lumMod val="10000"/>
                  </a:schemeClr>
                </a:solidFill>
              </a:rPr>
              <a:t> </a:t>
            </a:r>
            <a:r>
              <a:rPr lang="en-US" sz="1200" dirty="0" err="1">
                <a:solidFill>
                  <a:schemeClr val="bg2">
                    <a:lumMod val="10000"/>
                  </a:schemeClr>
                </a:solidFill>
              </a:rPr>
              <a:t>bijgehouden</a:t>
            </a:r>
            <a:endParaRPr lang="en-US" sz="1200" dirty="0">
              <a:solidFill>
                <a:schemeClr val="bg2">
                  <a:lumMod val="10000"/>
                </a:schemeClr>
              </a:solidFill>
            </a:endParaRPr>
          </a:p>
          <a:p>
            <a:pPr marL="232182" indent="-232182">
              <a:buFont typeface="Arial" panose="020B0604020202020204" pitchFamily="34" charset="0"/>
              <a:buChar char="•"/>
            </a:pPr>
            <a:r>
              <a:rPr lang="en-US" sz="1200" dirty="0" err="1">
                <a:solidFill>
                  <a:schemeClr val="bg2">
                    <a:lumMod val="10000"/>
                  </a:schemeClr>
                </a:solidFill>
              </a:rPr>
              <a:t>Ambitieweb</a:t>
            </a:r>
            <a:r>
              <a:rPr lang="en-US" sz="1200" dirty="0">
                <a:solidFill>
                  <a:schemeClr val="bg2">
                    <a:lumMod val="10000"/>
                  </a:schemeClr>
                </a:solidFill>
              </a:rPr>
              <a:t> </a:t>
            </a:r>
            <a:r>
              <a:rPr lang="en-US" sz="1200" dirty="0" err="1">
                <a:solidFill>
                  <a:schemeClr val="bg2">
                    <a:lumMod val="10000"/>
                  </a:schemeClr>
                </a:solidFill>
              </a:rPr>
              <a:t>toegepast</a:t>
            </a:r>
            <a:r>
              <a:rPr lang="en-US" sz="1200" dirty="0">
                <a:solidFill>
                  <a:schemeClr val="bg2">
                    <a:lumMod val="10000"/>
                  </a:schemeClr>
                </a:solidFill>
              </a:rPr>
              <a:t> om concrete </a:t>
            </a:r>
            <a:r>
              <a:rPr lang="en-US" sz="1200" dirty="0" err="1">
                <a:solidFill>
                  <a:schemeClr val="bg2">
                    <a:lumMod val="10000"/>
                  </a:schemeClr>
                </a:solidFill>
              </a:rPr>
              <a:t>ambities</a:t>
            </a:r>
            <a:r>
              <a:rPr lang="en-US" sz="1200" dirty="0">
                <a:solidFill>
                  <a:schemeClr val="bg2">
                    <a:lumMod val="10000"/>
                  </a:schemeClr>
                </a:solidFill>
              </a:rPr>
              <a:t> op </a:t>
            </a:r>
            <a:r>
              <a:rPr lang="en-US" sz="1200" dirty="0" err="1">
                <a:solidFill>
                  <a:schemeClr val="bg2">
                    <a:lumMod val="10000"/>
                  </a:schemeClr>
                </a:solidFill>
              </a:rPr>
              <a:t>te</a:t>
            </a:r>
            <a:r>
              <a:rPr lang="en-US" sz="1200" dirty="0">
                <a:solidFill>
                  <a:schemeClr val="bg2">
                    <a:lumMod val="10000"/>
                  </a:schemeClr>
                </a:solidFill>
              </a:rPr>
              <a:t> </a:t>
            </a:r>
            <a:r>
              <a:rPr lang="en-US" sz="1200" dirty="0" err="1">
                <a:solidFill>
                  <a:schemeClr val="bg2">
                    <a:lumMod val="10000"/>
                  </a:schemeClr>
                </a:solidFill>
              </a:rPr>
              <a:t>stellen</a:t>
            </a:r>
            <a:endParaRPr lang="en-US" sz="1200" dirty="0">
              <a:solidFill>
                <a:schemeClr val="bg2">
                  <a:lumMod val="10000"/>
                </a:schemeClr>
              </a:solidFill>
            </a:endParaRPr>
          </a:p>
          <a:p>
            <a:pPr marL="232182" indent="-232182" algn="just">
              <a:buFont typeface="Arial" panose="020B0604020202020204" pitchFamily="34" charset="0"/>
              <a:buChar char="•"/>
            </a:pPr>
            <a:r>
              <a:rPr lang="nl-NL" sz="1200" dirty="0">
                <a:solidFill>
                  <a:schemeClr val="bg2">
                    <a:lumMod val="10000"/>
                  </a:schemeClr>
                </a:solidFill>
              </a:rPr>
              <a:t>Circulaire </a:t>
            </a:r>
            <a:r>
              <a:rPr lang="nl-NL" sz="1200" dirty="0" err="1">
                <a:solidFill>
                  <a:schemeClr val="bg2">
                    <a:lumMod val="10000"/>
                  </a:schemeClr>
                </a:solidFill>
              </a:rPr>
              <a:t>desktops</a:t>
            </a:r>
            <a:r>
              <a:rPr lang="nl-NL" sz="1200" dirty="0">
                <a:solidFill>
                  <a:schemeClr val="bg2">
                    <a:lumMod val="10000"/>
                  </a:schemeClr>
                </a:solidFill>
              </a:rPr>
              <a:t> aangeschaft</a:t>
            </a:r>
          </a:p>
          <a:p>
            <a:pPr marL="0" indent="0">
              <a:buFont typeface="Wingdings" pitchFamily="2" charset="2"/>
              <a:buNone/>
            </a:pPr>
            <a:endParaRPr lang="nl-NL" b="0" i="1" dirty="0"/>
          </a:p>
          <a:p>
            <a:pPr marL="0" indent="0">
              <a:buFont typeface="Wingdings" pitchFamily="2" charset="2"/>
              <a:buNone/>
            </a:pPr>
            <a:r>
              <a:rPr lang="nl-NL" b="0" i="1" dirty="0"/>
              <a:t>Wat had er beter gekund?</a:t>
            </a:r>
          </a:p>
          <a:p>
            <a:pPr marL="232182" indent="-232182">
              <a:buFont typeface="Arial" panose="020B0604020202020204" pitchFamily="34" charset="0"/>
              <a:buChar char="•"/>
            </a:pPr>
            <a:r>
              <a:rPr lang="en-US" sz="1200" dirty="0">
                <a:solidFill>
                  <a:schemeClr val="bg2">
                    <a:lumMod val="10000"/>
                  </a:schemeClr>
                </a:solidFill>
              </a:rPr>
              <a:t>Er </a:t>
            </a:r>
            <a:r>
              <a:rPr lang="en-US" sz="1200" dirty="0" err="1">
                <a:solidFill>
                  <a:schemeClr val="bg2">
                    <a:lumMod val="10000"/>
                  </a:schemeClr>
                </a:solidFill>
              </a:rPr>
              <a:t>hadden</a:t>
            </a:r>
            <a:r>
              <a:rPr lang="en-US" sz="1200" dirty="0">
                <a:solidFill>
                  <a:schemeClr val="bg2">
                    <a:lumMod val="10000"/>
                  </a:schemeClr>
                </a:solidFill>
              </a:rPr>
              <a:t> </a:t>
            </a:r>
            <a:r>
              <a:rPr lang="en-US" sz="1200" dirty="0" err="1">
                <a:solidFill>
                  <a:schemeClr val="bg2">
                    <a:lumMod val="10000"/>
                  </a:schemeClr>
                </a:solidFill>
              </a:rPr>
              <a:t>vaker</a:t>
            </a:r>
            <a:r>
              <a:rPr lang="en-US" sz="1200" dirty="0">
                <a:solidFill>
                  <a:schemeClr val="bg2">
                    <a:lumMod val="10000"/>
                  </a:schemeClr>
                </a:solidFill>
              </a:rPr>
              <a:t> </a:t>
            </a:r>
            <a:r>
              <a:rPr lang="en-US" sz="1200" dirty="0" err="1">
                <a:solidFill>
                  <a:schemeClr val="bg2">
                    <a:lumMod val="10000"/>
                  </a:schemeClr>
                </a:solidFill>
              </a:rPr>
              <a:t>hogere</a:t>
            </a:r>
            <a:r>
              <a:rPr lang="en-US" sz="1200" dirty="0">
                <a:solidFill>
                  <a:schemeClr val="bg2">
                    <a:lumMod val="10000"/>
                  </a:schemeClr>
                </a:solidFill>
              </a:rPr>
              <a:t> </a:t>
            </a:r>
            <a:r>
              <a:rPr lang="en-US" sz="1200" dirty="0" err="1">
                <a:solidFill>
                  <a:schemeClr val="bg2">
                    <a:lumMod val="10000"/>
                  </a:schemeClr>
                </a:solidFill>
              </a:rPr>
              <a:t>niveaus</a:t>
            </a:r>
            <a:r>
              <a:rPr lang="en-US" sz="1200" dirty="0">
                <a:solidFill>
                  <a:schemeClr val="bg2">
                    <a:lumMod val="10000"/>
                  </a:schemeClr>
                </a:solidFill>
              </a:rPr>
              <a:t> van </a:t>
            </a:r>
            <a:r>
              <a:rPr lang="en-US" sz="1200" dirty="0" err="1">
                <a:solidFill>
                  <a:schemeClr val="bg2">
                    <a:lumMod val="10000"/>
                  </a:schemeClr>
                </a:solidFill>
              </a:rPr>
              <a:t>gunnings</a:t>
            </a:r>
            <a:r>
              <a:rPr lang="en-US" sz="1200" dirty="0">
                <a:solidFill>
                  <a:schemeClr val="bg2">
                    <a:lumMod val="10000"/>
                  </a:schemeClr>
                </a:solidFill>
              </a:rPr>
              <a:t>-criteria </a:t>
            </a:r>
            <a:r>
              <a:rPr lang="en-US" sz="1200" dirty="0" err="1">
                <a:solidFill>
                  <a:schemeClr val="bg2">
                    <a:lumMod val="10000"/>
                  </a:schemeClr>
                </a:solidFill>
              </a:rPr>
              <a:t>kunnen</a:t>
            </a:r>
            <a:r>
              <a:rPr lang="en-US" sz="1200" dirty="0">
                <a:solidFill>
                  <a:schemeClr val="bg2">
                    <a:lumMod val="10000"/>
                  </a:schemeClr>
                </a:solidFill>
              </a:rPr>
              <a:t> </a:t>
            </a:r>
            <a:r>
              <a:rPr lang="en-US" sz="1200" dirty="0" err="1">
                <a:solidFill>
                  <a:schemeClr val="bg2">
                    <a:lumMod val="10000"/>
                  </a:schemeClr>
                </a:solidFill>
              </a:rPr>
              <a:t>worden</a:t>
            </a:r>
            <a:r>
              <a:rPr lang="en-US" sz="1200" dirty="0">
                <a:solidFill>
                  <a:schemeClr val="bg2">
                    <a:lumMod val="10000"/>
                  </a:schemeClr>
                </a:solidFill>
              </a:rPr>
              <a:t> </a:t>
            </a:r>
            <a:r>
              <a:rPr lang="en-US" sz="1200" dirty="0" err="1">
                <a:solidFill>
                  <a:schemeClr val="bg2">
                    <a:lumMod val="10000"/>
                  </a:schemeClr>
                </a:solidFill>
              </a:rPr>
              <a:t>toegepast</a:t>
            </a:r>
            <a:endParaRPr lang="en-US" sz="1200" dirty="0">
              <a:solidFill>
                <a:schemeClr val="bg2">
                  <a:lumMod val="10000"/>
                </a:schemeClr>
              </a:solidFill>
            </a:endParaRPr>
          </a:p>
          <a:p>
            <a:pPr marL="232182" indent="-232182">
              <a:buFont typeface="Arial" panose="020B0604020202020204" pitchFamily="34" charset="0"/>
              <a:buChar char="•"/>
            </a:pPr>
            <a:r>
              <a:rPr lang="en-US" sz="1200" dirty="0">
                <a:solidFill>
                  <a:schemeClr val="bg2">
                    <a:lumMod val="10000"/>
                  </a:schemeClr>
                </a:solidFill>
              </a:rPr>
              <a:t>Er </a:t>
            </a:r>
            <a:r>
              <a:rPr lang="en-US" sz="1200" dirty="0" err="1">
                <a:solidFill>
                  <a:schemeClr val="bg2">
                    <a:lumMod val="10000"/>
                  </a:schemeClr>
                </a:solidFill>
              </a:rPr>
              <a:t>zijn</a:t>
            </a:r>
            <a:r>
              <a:rPr lang="en-US" sz="1200" dirty="0">
                <a:solidFill>
                  <a:schemeClr val="bg2">
                    <a:lumMod val="10000"/>
                  </a:schemeClr>
                </a:solidFill>
              </a:rPr>
              <a:t> </a:t>
            </a:r>
            <a:r>
              <a:rPr lang="en-US" sz="1200" dirty="0" err="1">
                <a:solidFill>
                  <a:schemeClr val="bg2">
                    <a:lumMod val="10000"/>
                  </a:schemeClr>
                </a:solidFill>
              </a:rPr>
              <a:t>nog</a:t>
            </a:r>
            <a:r>
              <a:rPr lang="en-US" sz="1200" dirty="0">
                <a:solidFill>
                  <a:schemeClr val="bg2">
                    <a:lumMod val="10000"/>
                  </a:schemeClr>
                </a:solidFill>
              </a:rPr>
              <a:t> </a:t>
            </a:r>
            <a:r>
              <a:rPr lang="en-US" sz="1200" dirty="0" err="1">
                <a:solidFill>
                  <a:schemeClr val="bg2">
                    <a:lumMod val="10000"/>
                  </a:schemeClr>
                </a:solidFill>
              </a:rPr>
              <a:t>niet</a:t>
            </a:r>
            <a:r>
              <a:rPr lang="en-US" sz="1200" dirty="0">
                <a:solidFill>
                  <a:schemeClr val="bg2">
                    <a:lumMod val="10000"/>
                  </a:schemeClr>
                </a:solidFill>
              </a:rPr>
              <a:t> </a:t>
            </a:r>
            <a:r>
              <a:rPr lang="en-US" sz="1200" dirty="0" err="1">
                <a:solidFill>
                  <a:schemeClr val="bg2">
                    <a:lumMod val="10000"/>
                  </a:schemeClr>
                </a:solidFill>
              </a:rPr>
              <a:t>genoeg</a:t>
            </a:r>
            <a:r>
              <a:rPr lang="en-US" sz="1200" dirty="0">
                <a:solidFill>
                  <a:schemeClr val="bg2">
                    <a:lumMod val="10000"/>
                  </a:schemeClr>
                </a:solidFill>
              </a:rPr>
              <a:t> </a:t>
            </a:r>
            <a:r>
              <a:rPr lang="en-US" sz="1200" dirty="0" err="1">
                <a:solidFill>
                  <a:schemeClr val="bg2">
                    <a:lumMod val="10000"/>
                  </a:schemeClr>
                </a:solidFill>
              </a:rPr>
              <a:t>hoogwaardige</a:t>
            </a:r>
            <a:r>
              <a:rPr lang="en-US" sz="1200" dirty="0">
                <a:solidFill>
                  <a:schemeClr val="bg2">
                    <a:lumMod val="10000"/>
                  </a:schemeClr>
                </a:solidFill>
              </a:rPr>
              <a:t> </a:t>
            </a:r>
            <a:r>
              <a:rPr lang="en-US" sz="1200" dirty="0" err="1">
                <a:solidFill>
                  <a:schemeClr val="bg2">
                    <a:lumMod val="10000"/>
                  </a:schemeClr>
                </a:solidFill>
              </a:rPr>
              <a:t>vegetarische</a:t>
            </a:r>
            <a:r>
              <a:rPr lang="en-US" sz="1200" dirty="0">
                <a:solidFill>
                  <a:schemeClr val="bg2">
                    <a:lumMod val="10000"/>
                  </a:schemeClr>
                </a:solidFill>
              </a:rPr>
              <a:t> </a:t>
            </a:r>
            <a:r>
              <a:rPr lang="en-US" sz="1200" dirty="0" err="1">
                <a:solidFill>
                  <a:schemeClr val="bg2">
                    <a:lumMod val="10000"/>
                  </a:schemeClr>
                </a:solidFill>
              </a:rPr>
              <a:t>opties</a:t>
            </a:r>
            <a:r>
              <a:rPr lang="en-US" sz="1200" dirty="0">
                <a:solidFill>
                  <a:schemeClr val="bg2">
                    <a:lumMod val="10000"/>
                  </a:schemeClr>
                </a:solidFill>
              </a:rPr>
              <a:t> in de </a:t>
            </a:r>
            <a:r>
              <a:rPr lang="en-US" sz="1200" dirty="0" err="1">
                <a:solidFill>
                  <a:schemeClr val="bg2">
                    <a:lumMod val="10000"/>
                  </a:schemeClr>
                </a:solidFill>
              </a:rPr>
              <a:t>cafetaria</a:t>
            </a:r>
            <a:endParaRPr lang="en-US" sz="1200" dirty="0">
              <a:solidFill>
                <a:schemeClr val="bg2">
                  <a:lumMod val="10000"/>
                </a:schemeClr>
              </a:solidFill>
            </a:endParaRPr>
          </a:p>
          <a:p>
            <a:pPr marL="232182" indent="-232182">
              <a:buFont typeface="Arial" panose="020B0604020202020204" pitchFamily="34" charset="0"/>
              <a:buChar char="•"/>
            </a:pPr>
            <a:r>
              <a:rPr lang="en-US" sz="1200" dirty="0">
                <a:solidFill>
                  <a:schemeClr val="bg2">
                    <a:lumMod val="10000"/>
                  </a:schemeClr>
                </a:solidFill>
              </a:rPr>
              <a:t>De </a:t>
            </a:r>
            <a:r>
              <a:rPr lang="en-US" sz="1200" dirty="0" err="1">
                <a:solidFill>
                  <a:schemeClr val="bg2">
                    <a:lumMod val="10000"/>
                  </a:schemeClr>
                </a:solidFill>
              </a:rPr>
              <a:t>sessie</a:t>
            </a:r>
            <a:r>
              <a:rPr lang="en-US" sz="1200" dirty="0">
                <a:solidFill>
                  <a:schemeClr val="bg2">
                    <a:lumMod val="10000"/>
                  </a:schemeClr>
                </a:solidFill>
              </a:rPr>
              <a:t> met </a:t>
            </a:r>
            <a:r>
              <a:rPr lang="en-US" sz="1200" dirty="0" err="1">
                <a:solidFill>
                  <a:schemeClr val="bg2">
                    <a:lumMod val="10000"/>
                  </a:schemeClr>
                </a:solidFill>
              </a:rPr>
              <a:t>inkopers</a:t>
            </a:r>
            <a:r>
              <a:rPr lang="en-US" sz="1200" dirty="0">
                <a:solidFill>
                  <a:schemeClr val="bg2">
                    <a:lumMod val="10000"/>
                  </a:schemeClr>
                </a:solidFill>
              </a:rPr>
              <a:t> </a:t>
            </a:r>
            <a:r>
              <a:rPr lang="en-US" sz="1200" dirty="0" err="1">
                <a:solidFill>
                  <a:schemeClr val="bg2">
                    <a:lumMod val="10000"/>
                  </a:schemeClr>
                </a:solidFill>
              </a:rPr>
              <a:t>uit</a:t>
            </a:r>
            <a:r>
              <a:rPr lang="en-US" sz="1200" dirty="0">
                <a:solidFill>
                  <a:schemeClr val="bg2">
                    <a:lumMod val="10000"/>
                  </a:schemeClr>
                </a:solidFill>
              </a:rPr>
              <a:t> de </a:t>
            </a:r>
            <a:r>
              <a:rPr lang="en-US" sz="1200" dirty="0" err="1">
                <a:solidFill>
                  <a:schemeClr val="bg2">
                    <a:lumMod val="10000"/>
                  </a:schemeClr>
                </a:solidFill>
              </a:rPr>
              <a:t>omgeving</a:t>
            </a:r>
            <a:r>
              <a:rPr lang="en-US" sz="1200" dirty="0">
                <a:solidFill>
                  <a:schemeClr val="bg2">
                    <a:lumMod val="10000"/>
                  </a:schemeClr>
                </a:solidFill>
              </a:rPr>
              <a:t> om MVI-</a:t>
            </a:r>
            <a:r>
              <a:rPr lang="en-US" sz="1200" dirty="0" err="1">
                <a:solidFill>
                  <a:schemeClr val="bg2">
                    <a:lumMod val="10000"/>
                  </a:schemeClr>
                </a:solidFill>
              </a:rPr>
              <a:t>ervaringen</a:t>
            </a:r>
            <a:r>
              <a:rPr lang="en-US" sz="1200" dirty="0">
                <a:solidFill>
                  <a:schemeClr val="bg2">
                    <a:lumMod val="10000"/>
                  </a:schemeClr>
                </a:solidFill>
              </a:rPr>
              <a:t> </a:t>
            </a:r>
            <a:r>
              <a:rPr lang="en-US" sz="1200" dirty="0" err="1">
                <a:solidFill>
                  <a:schemeClr val="bg2">
                    <a:lumMod val="10000"/>
                  </a:schemeClr>
                </a:solidFill>
              </a:rPr>
              <a:t>uit</a:t>
            </a:r>
            <a:r>
              <a:rPr lang="en-US" sz="1200" dirty="0">
                <a:solidFill>
                  <a:schemeClr val="bg2">
                    <a:lumMod val="10000"/>
                  </a:schemeClr>
                </a:solidFill>
              </a:rPr>
              <a:t> </a:t>
            </a:r>
            <a:r>
              <a:rPr lang="en-US" sz="1200" dirty="0" err="1">
                <a:solidFill>
                  <a:schemeClr val="bg2">
                    <a:lumMod val="10000"/>
                  </a:schemeClr>
                </a:solidFill>
              </a:rPr>
              <a:t>te</a:t>
            </a:r>
            <a:r>
              <a:rPr lang="en-US" sz="1200" dirty="0">
                <a:solidFill>
                  <a:schemeClr val="bg2">
                    <a:lumMod val="10000"/>
                  </a:schemeClr>
                </a:solidFill>
              </a:rPr>
              <a:t> </a:t>
            </a:r>
            <a:r>
              <a:rPr lang="en-US" sz="1200" dirty="0" err="1">
                <a:solidFill>
                  <a:schemeClr val="bg2">
                    <a:lumMod val="10000"/>
                  </a:schemeClr>
                </a:solidFill>
              </a:rPr>
              <a:t>wisselen</a:t>
            </a:r>
            <a:r>
              <a:rPr lang="en-US" sz="1200" dirty="0">
                <a:solidFill>
                  <a:schemeClr val="bg2">
                    <a:lumMod val="10000"/>
                  </a:schemeClr>
                </a:solidFill>
              </a:rPr>
              <a:t> </a:t>
            </a:r>
            <a:r>
              <a:rPr lang="en-US" sz="1200" dirty="0" err="1">
                <a:solidFill>
                  <a:schemeClr val="bg2">
                    <a:lumMod val="10000"/>
                  </a:schemeClr>
                </a:solidFill>
              </a:rPr>
              <a:t>heeft</a:t>
            </a:r>
            <a:r>
              <a:rPr lang="en-US" sz="1200" dirty="0">
                <a:solidFill>
                  <a:schemeClr val="bg2">
                    <a:lumMod val="10000"/>
                  </a:schemeClr>
                </a:solidFill>
              </a:rPr>
              <a:t> </a:t>
            </a:r>
            <a:r>
              <a:rPr lang="en-US" sz="1200" dirty="0" err="1">
                <a:solidFill>
                  <a:schemeClr val="bg2">
                    <a:lumMod val="10000"/>
                  </a:schemeClr>
                </a:solidFill>
              </a:rPr>
              <a:t>nog</a:t>
            </a:r>
            <a:r>
              <a:rPr lang="en-US" sz="1200" dirty="0">
                <a:solidFill>
                  <a:schemeClr val="bg2">
                    <a:lumMod val="10000"/>
                  </a:schemeClr>
                </a:solidFill>
              </a:rPr>
              <a:t> </a:t>
            </a:r>
            <a:r>
              <a:rPr lang="en-US" sz="1200" dirty="0" err="1">
                <a:solidFill>
                  <a:schemeClr val="bg2">
                    <a:lumMod val="10000"/>
                  </a:schemeClr>
                </a:solidFill>
              </a:rPr>
              <a:t>niet</a:t>
            </a:r>
            <a:r>
              <a:rPr lang="en-US" sz="1200" dirty="0">
                <a:solidFill>
                  <a:schemeClr val="bg2">
                    <a:lumMod val="10000"/>
                  </a:schemeClr>
                </a:solidFill>
              </a:rPr>
              <a:t> </a:t>
            </a:r>
            <a:r>
              <a:rPr lang="en-US" sz="1200" dirty="0" err="1">
                <a:solidFill>
                  <a:schemeClr val="bg2">
                    <a:lumMod val="10000"/>
                  </a:schemeClr>
                </a:solidFill>
              </a:rPr>
              <a:t>plaatsgevonden</a:t>
            </a:r>
            <a:endParaRPr lang="en-US" sz="1200" dirty="0">
              <a:solidFill>
                <a:schemeClr val="bg2">
                  <a:lumMod val="10000"/>
                </a:schemeClr>
              </a:solidFill>
            </a:endParaRPr>
          </a:p>
          <a:p>
            <a:pPr marL="0" indent="0">
              <a:buFont typeface="Wingdings" pitchFamily="2" charset="2"/>
              <a:buNone/>
            </a:pPr>
            <a:endParaRPr lang="nl-NL" b="0" i="1" dirty="0"/>
          </a:p>
          <a:p>
            <a:pPr marL="0" indent="0">
              <a:buFont typeface="Wingdings" pitchFamily="2" charset="2"/>
              <a:buNone/>
            </a:pPr>
            <a:r>
              <a:rPr lang="nl-NL" b="0" i="1" dirty="0"/>
              <a:t>Waar moeten we op letten komend jaar? </a:t>
            </a:r>
          </a:p>
          <a:p>
            <a:pPr marL="232182" indent="-232182">
              <a:buFont typeface="Arial" panose="020B0604020202020204" pitchFamily="34" charset="0"/>
              <a:buChar char="•"/>
            </a:pPr>
            <a:r>
              <a:rPr lang="nl-NL" sz="1200" dirty="0">
                <a:solidFill>
                  <a:schemeClr val="bg2">
                    <a:lumMod val="10000"/>
                  </a:schemeClr>
                </a:solidFill>
              </a:rPr>
              <a:t>De MVI-criteriatool vaker toepassen</a:t>
            </a:r>
          </a:p>
          <a:p>
            <a:pPr marL="232182" indent="-232182">
              <a:buFont typeface="Arial" panose="020B0604020202020204" pitchFamily="34" charset="0"/>
              <a:buChar char="•"/>
            </a:pPr>
            <a:r>
              <a:rPr lang="nl-NL" sz="1200" dirty="0">
                <a:solidFill>
                  <a:schemeClr val="bg2">
                    <a:lumMod val="10000"/>
                  </a:schemeClr>
                </a:solidFill>
              </a:rPr>
              <a:t>Een kennisdeling event opzetten met omliggende gemeentes</a:t>
            </a:r>
          </a:p>
          <a:p>
            <a:pPr marL="232182" indent="-232182">
              <a:buFont typeface="Arial" panose="020B0604020202020204" pitchFamily="34" charset="0"/>
              <a:buChar char="•"/>
            </a:pPr>
            <a:r>
              <a:rPr lang="nl-NL" sz="1200" dirty="0">
                <a:solidFill>
                  <a:schemeClr val="bg2">
                    <a:lumMod val="10000"/>
                  </a:schemeClr>
                </a:solidFill>
              </a:rPr>
              <a:t>Trainingen over MVI voor opdrachtgevers en inkoop samen plannen om opdrachtgevers te betrekken</a:t>
            </a:r>
          </a:p>
          <a:p>
            <a:pPr marL="0" indent="0">
              <a:buFont typeface="Wingdings" pitchFamily="2" charset="2"/>
              <a:buNone/>
            </a:pPr>
            <a:endParaRPr lang="nl-NL" b="1" dirty="0"/>
          </a:p>
          <a:p>
            <a:pPr marL="0" indent="0">
              <a:buFont typeface="Wingdings" pitchFamily="2" charset="2"/>
              <a:buNone/>
            </a:pPr>
            <a:r>
              <a:rPr lang="nl-NL" b="1" dirty="0"/>
              <a:t>Praktijkvoorbeeld:</a:t>
            </a:r>
          </a:p>
          <a:p>
            <a:pPr algn="just">
              <a:spcBef>
                <a:spcPts val="488"/>
              </a:spcBef>
            </a:pPr>
            <a:r>
              <a:rPr lang="nl-NL" sz="1200" b="1" dirty="0">
                <a:solidFill>
                  <a:srgbClr val="76D2B6"/>
                </a:solidFill>
                <a:hlinkClick r:id="rId3">
                  <a:extLst>
                    <a:ext uri="{A12FA001-AC4F-418D-AE19-62706E023703}">
                      <ahyp:hlinkClr xmlns:ahyp="http://schemas.microsoft.com/office/drawing/2018/hyperlinkcolor" val="tx"/>
                    </a:ext>
                  </a:extLst>
                </a:hlinkClick>
              </a:rPr>
              <a:t>Waterschap Aa en Maas, De Drommel en Brabantse Delta</a:t>
            </a:r>
            <a:r>
              <a:rPr lang="nl-NL" sz="1200" b="1" dirty="0">
                <a:solidFill>
                  <a:srgbClr val="76D2B6"/>
                </a:solidFill>
              </a:rPr>
              <a:t> </a:t>
            </a:r>
            <a:r>
              <a:rPr lang="nl-NL" sz="1200" b="1" dirty="0">
                <a:solidFill>
                  <a:schemeClr val="bg2">
                    <a:lumMod val="10000"/>
                  </a:schemeClr>
                </a:solidFill>
              </a:rPr>
              <a:t>p.4) </a:t>
            </a:r>
            <a:r>
              <a:rPr lang="nl-NL" sz="1200" dirty="0">
                <a:solidFill>
                  <a:schemeClr val="bg2">
                    <a:lumMod val="10000"/>
                  </a:schemeClr>
                </a:solidFill>
              </a:rPr>
              <a:t>beschrijven wat er is gebeurd, wat ze blijven doen en wat ze extra gaan doen. </a:t>
            </a:r>
            <a:endParaRPr lang="nl-NL" sz="1200" b="1" dirty="0">
              <a:solidFill>
                <a:schemeClr val="bg2">
                  <a:lumMod val="10000"/>
                </a:schemeClr>
              </a:solidFill>
            </a:endParaRP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à"/>
              <a:tabLst/>
              <a:defRPr/>
            </a:pPr>
            <a:r>
              <a:rPr lang="nl-NL" sz="1200" dirty="0" err="1">
                <a:solidFill>
                  <a:schemeClr val="bg2">
                    <a:lumMod val="10000"/>
                  </a:schemeClr>
                </a:solidFill>
                <a:sym typeface="Wingdings" pitchFamily="2" charset="2"/>
              </a:rPr>
              <a:t>https</a:t>
            </a:r>
            <a:r>
              <a:rPr lang="nl-NL" sz="1200" dirty="0">
                <a:solidFill>
                  <a:schemeClr val="bg2">
                    <a:lumMod val="10000"/>
                  </a:schemeClr>
                </a:solidFill>
                <a:sym typeface="Wingdings" pitchFamily="2" charset="2"/>
              </a:rPr>
              <a:t>://</a:t>
            </a:r>
            <a:r>
              <a:rPr lang="nl-NL" sz="1200" dirty="0" err="1">
                <a:solidFill>
                  <a:schemeClr val="bg2">
                    <a:lumMod val="10000"/>
                  </a:schemeClr>
                </a:solidFill>
                <a:sym typeface="Wingdings" pitchFamily="2" charset="2"/>
              </a:rPr>
              <a:t>www.pianoo.nl</a:t>
            </a:r>
            <a:r>
              <a:rPr lang="nl-NL" sz="1200" dirty="0">
                <a:solidFill>
                  <a:schemeClr val="bg2">
                    <a:lumMod val="10000"/>
                  </a:schemeClr>
                </a:solidFill>
                <a:sym typeface="Wingdings" pitchFamily="2" charset="2"/>
              </a:rPr>
              <a:t>/sites/default/files/</a:t>
            </a:r>
            <a:r>
              <a:rPr lang="nl-NL" sz="1200" dirty="0" err="1">
                <a:solidFill>
                  <a:schemeClr val="bg2">
                    <a:lumMod val="10000"/>
                  </a:schemeClr>
                </a:solidFill>
                <a:sym typeface="Wingdings" pitchFamily="2" charset="2"/>
              </a:rPr>
              <a:t>documents</a:t>
            </a:r>
            <a:r>
              <a:rPr lang="nl-NL" sz="1200" dirty="0">
                <a:solidFill>
                  <a:schemeClr val="bg2">
                    <a:lumMod val="10000"/>
                  </a:schemeClr>
                </a:solidFill>
                <a:sym typeface="Wingdings" pitchFamily="2" charset="2"/>
              </a:rPr>
              <a:t>/</a:t>
            </a:r>
            <a:r>
              <a:rPr lang="nl-NL" sz="1200" dirty="0" err="1">
                <a:solidFill>
                  <a:schemeClr val="bg2">
                    <a:lumMod val="10000"/>
                  </a:schemeClr>
                </a:solidFill>
                <a:sym typeface="Wingdings" pitchFamily="2" charset="2"/>
              </a:rPr>
              <a:t>documents</a:t>
            </a:r>
            <a:r>
              <a:rPr lang="nl-NL" sz="1200" dirty="0">
                <a:solidFill>
                  <a:schemeClr val="bg2">
                    <a:lumMod val="10000"/>
                  </a:schemeClr>
                </a:solidFill>
                <a:sym typeface="Wingdings" pitchFamily="2" charset="2"/>
              </a:rPr>
              <a:t>/manifest-mvi-actieplan-waterschappen-winnend-</a:t>
            </a:r>
            <a:r>
              <a:rPr lang="nl-NL" sz="1200" dirty="0" err="1">
                <a:solidFill>
                  <a:schemeClr val="bg2">
                    <a:lumMod val="10000"/>
                  </a:schemeClr>
                </a:solidFill>
                <a:sym typeface="Wingdings" pitchFamily="2" charset="2"/>
              </a:rPr>
              <a:t>samenwerken.pdf</a:t>
            </a:r>
            <a:endParaRPr lang="nl-NL" sz="1200" dirty="0">
              <a:solidFill>
                <a:schemeClr val="bg2">
                  <a:lumMod val="10000"/>
                </a:schemeClr>
              </a:solidFill>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nl-NL" sz="1200" dirty="0">
                <a:solidFill>
                  <a:schemeClr val="bg2">
                    <a:lumMod val="10000"/>
                  </a:schemeClr>
                </a:solidFill>
              </a:rPr>
              <a:t>De </a:t>
            </a:r>
            <a:r>
              <a:rPr lang="nl-NL" sz="1200" b="1" dirty="0">
                <a:solidFill>
                  <a:srgbClr val="76D2B6"/>
                </a:solidFill>
                <a:hlinkClick r:id="rId4">
                  <a:extLst>
                    <a:ext uri="{A12FA001-AC4F-418D-AE19-62706E023703}">
                      <ahyp:hlinkClr xmlns:ahyp="http://schemas.microsoft.com/office/drawing/2018/hyperlinkcolor" val="tx"/>
                    </a:ext>
                  </a:extLst>
                </a:hlinkClick>
              </a:rPr>
              <a:t>Technische Universiteit Eindhoven </a:t>
            </a:r>
            <a:r>
              <a:rPr lang="nl-NL" sz="1200" b="1" dirty="0">
                <a:solidFill>
                  <a:schemeClr val="tx1">
                    <a:lumMod val="95000"/>
                    <a:lumOff val="5000"/>
                  </a:schemeClr>
                </a:solidFill>
              </a:rPr>
              <a:t>(p.13) </a:t>
            </a:r>
            <a:r>
              <a:rPr lang="nl-NL" sz="1200" dirty="0">
                <a:solidFill>
                  <a:schemeClr val="bg2">
                    <a:lumMod val="10000"/>
                  </a:schemeClr>
                </a:solidFill>
              </a:rPr>
              <a:t>heeft de evaluatie opgenomen in het MVI-actieplan.   </a:t>
            </a:r>
            <a:endParaRPr lang="nl-NL" sz="1200" b="1" dirty="0">
              <a:solidFill>
                <a:schemeClr val="bg2">
                  <a:lumMod val="10000"/>
                </a:schemeClr>
              </a:solidFill>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nl-NL" sz="1200" dirty="0">
                <a:solidFill>
                  <a:schemeClr val="bg2">
                    <a:lumMod val="10000"/>
                  </a:schemeClr>
                </a:solidFill>
                <a:sym typeface="Wingdings" pitchFamily="2" charset="2"/>
              </a:rPr>
              <a:t> </a:t>
            </a:r>
            <a:r>
              <a:rPr lang="nl-NL" sz="1200" dirty="0" err="1">
                <a:solidFill>
                  <a:schemeClr val="bg2">
                    <a:lumMod val="10000"/>
                  </a:schemeClr>
                </a:solidFill>
                <a:sym typeface="Wingdings" pitchFamily="2" charset="2"/>
              </a:rPr>
              <a:t>https</a:t>
            </a:r>
            <a:r>
              <a:rPr lang="nl-NL" sz="1200" dirty="0">
                <a:solidFill>
                  <a:schemeClr val="bg2">
                    <a:lumMod val="10000"/>
                  </a:schemeClr>
                </a:solidFill>
                <a:sym typeface="Wingdings" pitchFamily="2" charset="2"/>
              </a:rPr>
              <a:t>://</a:t>
            </a:r>
            <a:r>
              <a:rPr lang="nl-NL" sz="1200" dirty="0" err="1">
                <a:solidFill>
                  <a:schemeClr val="bg2">
                    <a:lumMod val="10000"/>
                  </a:schemeClr>
                </a:solidFill>
                <a:sym typeface="Wingdings" pitchFamily="2" charset="2"/>
              </a:rPr>
              <a:t>www.pianoo.nl</a:t>
            </a:r>
            <a:r>
              <a:rPr lang="nl-NL" sz="1200" dirty="0">
                <a:solidFill>
                  <a:schemeClr val="bg2">
                    <a:lumMod val="10000"/>
                  </a:schemeClr>
                </a:solidFill>
                <a:sym typeface="Wingdings" pitchFamily="2" charset="2"/>
              </a:rPr>
              <a:t>/sites/default/files/media/</a:t>
            </a:r>
            <a:r>
              <a:rPr lang="nl-NL" sz="1200" dirty="0" err="1">
                <a:solidFill>
                  <a:schemeClr val="bg2">
                    <a:lumMod val="10000"/>
                  </a:schemeClr>
                </a:solidFill>
                <a:sym typeface="Wingdings" pitchFamily="2" charset="2"/>
              </a:rPr>
              <a:t>documents</a:t>
            </a:r>
            <a:r>
              <a:rPr lang="nl-NL" sz="1200" dirty="0">
                <a:solidFill>
                  <a:schemeClr val="bg2">
                    <a:lumMod val="10000"/>
                  </a:schemeClr>
                </a:solidFill>
                <a:sym typeface="Wingdings" pitchFamily="2" charset="2"/>
              </a:rPr>
              <a:t>/Manifest-MVI-Actieplan-Technische-Universiteit-</a:t>
            </a:r>
            <a:r>
              <a:rPr lang="nl-NL" sz="1200" dirty="0" err="1">
                <a:solidFill>
                  <a:schemeClr val="bg2">
                    <a:lumMod val="10000"/>
                  </a:schemeClr>
                </a:solidFill>
                <a:sym typeface="Wingdings" pitchFamily="2" charset="2"/>
              </a:rPr>
              <a:t>Eindhoven.pdf</a:t>
            </a:r>
            <a:r>
              <a:rPr lang="nl-NL" sz="1200" dirty="0">
                <a:solidFill>
                  <a:schemeClr val="bg2">
                    <a:lumMod val="10000"/>
                  </a:schemeClr>
                </a:solidFill>
                <a:sym typeface="Wingdings" pitchFamily="2" charset="2"/>
              </a:rPr>
              <a:t> </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nl-NL" b="1" dirty="0"/>
          </a:p>
          <a:p>
            <a:pPr marL="0" indent="0">
              <a:buFont typeface="Wingdings" pitchFamily="2" charset="2"/>
              <a:buNone/>
            </a:pPr>
            <a:r>
              <a:rPr lang="nl-NL" b="1" dirty="0"/>
              <a:t>Tools en handreikingen:</a:t>
            </a:r>
          </a:p>
          <a:p>
            <a:r>
              <a:rPr lang="nl-NL" sz="1200" b="0" dirty="0">
                <a:solidFill>
                  <a:schemeClr val="bg2">
                    <a:lumMod val="10000"/>
                  </a:schemeClr>
                </a:solidFill>
              </a:rPr>
              <a:t>De</a:t>
            </a:r>
            <a:r>
              <a:rPr lang="nl-NL" sz="1200" b="0" dirty="0">
                <a:solidFill>
                  <a:srgbClr val="76D2B6"/>
                </a:solidFill>
              </a:rPr>
              <a:t> </a:t>
            </a:r>
            <a:r>
              <a:rPr lang="nl-NL" sz="1200" b="0" dirty="0">
                <a:solidFill>
                  <a:srgbClr val="76D2B6"/>
                </a:solidFill>
                <a:hlinkClick r:id="rId5">
                  <a:extLst>
                    <a:ext uri="{A12FA001-AC4F-418D-AE19-62706E023703}">
                      <ahyp:hlinkClr xmlns:ahyp="http://schemas.microsoft.com/office/drawing/2018/hyperlinkcolor" val="tx"/>
                    </a:ext>
                  </a:extLst>
                </a:hlinkClick>
              </a:rPr>
              <a:t>MVI zelf evaluatie tool</a:t>
            </a:r>
            <a:r>
              <a:rPr lang="nl-NL" sz="1200" b="0" dirty="0">
                <a:solidFill>
                  <a:srgbClr val="76D2B6"/>
                </a:solidFill>
              </a:rPr>
              <a:t> </a:t>
            </a:r>
            <a:r>
              <a:rPr lang="nl-NL" sz="1200" dirty="0">
                <a:solidFill>
                  <a:schemeClr val="bg2">
                    <a:lumMod val="10000"/>
                  </a:schemeClr>
                </a:solidFill>
              </a:rPr>
              <a:t>of de </a:t>
            </a:r>
            <a:r>
              <a:rPr lang="nl-NL" sz="1200" b="0" dirty="0">
                <a:solidFill>
                  <a:srgbClr val="76D2B6"/>
                </a:solidFill>
                <a:hlinkClick r:id="rId6">
                  <a:extLst>
                    <a:ext uri="{A12FA001-AC4F-418D-AE19-62706E023703}">
                      <ahyp:hlinkClr xmlns:ahyp="http://schemas.microsoft.com/office/drawing/2018/hyperlinkcolor" val="tx"/>
                    </a:ext>
                  </a:extLst>
                </a:hlinkClick>
              </a:rPr>
              <a:t>webtool ISO 20400</a:t>
            </a:r>
            <a:r>
              <a:rPr lang="nl-NL" sz="1200" b="0" dirty="0">
                <a:solidFill>
                  <a:srgbClr val="8FCAE7"/>
                </a:solidFill>
              </a:rPr>
              <a:t> </a:t>
            </a:r>
            <a:r>
              <a:rPr lang="nl-NL" sz="1200" b="0" dirty="0">
                <a:solidFill>
                  <a:schemeClr val="bg2">
                    <a:lumMod val="10000"/>
                  </a:schemeClr>
                </a:solidFill>
              </a:rPr>
              <a:t>bieden inzicht in de prestaties en vorderingen op het gebied van MVI. </a:t>
            </a:r>
          </a:p>
          <a:p>
            <a:r>
              <a:rPr lang="nl-NL" sz="1200" b="0" dirty="0">
                <a:solidFill>
                  <a:schemeClr val="bg2">
                    <a:lumMod val="10000"/>
                  </a:schemeClr>
                </a:solidFill>
                <a:sym typeface="Wingdings" pitchFamily="2" charset="2"/>
              </a:rPr>
              <a:t> https://mvizet.nl/accounts/login/?next=/ </a:t>
            </a:r>
          </a:p>
          <a:p>
            <a:r>
              <a:rPr lang="nl-NL" sz="1200" b="0" dirty="0">
                <a:solidFill>
                  <a:schemeClr val="bg2">
                    <a:lumMod val="10000"/>
                  </a:schemeClr>
                </a:solidFill>
                <a:sym typeface="Wingdings" pitchFamily="2" charset="2"/>
              </a:rPr>
              <a:t> https://www.pianoo.nl/nl/webtool-implementatie-iso-20400 </a:t>
            </a:r>
            <a:endParaRPr lang="nl-NL" sz="1200" b="0" dirty="0">
              <a:solidFill>
                <a:schemeClr val="bg2">
                  <a:lumMod val="10000"/>
                </a:schemeClr>
              </a:solidFill>
            </a:endParaRPr>
          </a:p>
          <a:p>
            <a:endParaRPr lang="nl-NL" dirty="0"/>
          </a:p>
        </p:txBody>
      </p:sp>
      <p:sp>
        <p:nvSpPr>
          <p:cNvPr id="4" name="Tijdelijke aanduiding voor dianummer 3"/>
          <p:cNvSpPr>
            <a:spLocks noGrp="1"/>
          </p:cNvSpPr>
          <p:nvPr>
            <p:ph type="sldNum" sz="quarter" idx="5"/>
          </p:nvPr>
        </p:nvSpPr>
        <p:spPr/>
        <p:txBody>
          <a:bodyPr/>
          <a:lstStyle/>
          <a:p>
            <a:fld id="{7B12D282-7140-4C44-A95F-7EE2060B9E96}" type="slidenum">
              <a:rPr lang="nl-NL" smtClean="0"/>
              <a:t>9</a:t>
            </a:fld>
            <a:endParaRPr lang="nl-NL"/>
          </a:p>
        </p:txBody>
      </p:sp>
    </p:spTree>
    <p:extLst>
      <p:ext uri="{BB962C8B-B14F-4D97-AF65-F5344CB8AC3E}">
        <p14:creationId xmlns:p14="http://schemas.microsoft.com/office/powerpoint/2010/main" val="3679235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nl-NL"/>
              <a:t>Klik om stijl te bewerken</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a:p>
        </p:txBody>
      </p:sp>
      <p:sp>
        <p:nvSpPr>
          <p:cNvPr id="4" name="Date Placeholder 3"/>
          <p:cNvSpPr>
            <a:spLocks noGrp="1"/>
          </p:cNvSpPr>
          <p:nvPr>
            <p:ph type="dt" sz="half" idx="10"/>
          </p:nvPr>
        </p:nvSpPr>
        <p:spPr/>
        <p:txBody>
          <a:bodyPr/>
          <a:lstStyle/>
          <a:p>
            <a:fld id="{E5305B94-80E2-4870-B7E2-C862E8FD23C6}" type="datetime1">
              <a:rPr lang="en-US" smtClean="0"/>
              <a:t>9/8/2022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DF6C55A-8218-F348-BEC3-CD9C475A1F3C}" type="slidenum">
              <a:rPr lang="nl-NL" smtClean="0"/>
              <a:t>‹nr.›</a:t>
            </a:fld>
            <a:endParaRPr lang="nl-NL"/>
          </a:p>
        </p:txBody>
      </p:sp>
    </p:spTree>
    <p:extLst>
      <p:ext uri="{BB962C8B-B14F-4D97-AF65-F5344CB8AC3E}">
        <p14:creationId xmlns:p14="http://schemas.microsoft.com/office/powerpoint/2010/main" val="37082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AD0BF3D0-250E-4B07-AA35-5461F2E375E7}" type="datetime1">
              <a:rPr lang="en-US" smtClean="0"/>
              <a:t>9/8/2022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DF6C55A-8218-F348-BEC3-CD9C475A1F3C}" type="slidenum">
              <a:rPr lang="nl-NL" smtClean="0"/>
              <a:t>‹nr.›</a:t>
            </a:fld>
            <a:endParaRPr lang="nl-NL"/>
          </a:p>
        </p:txBody>
      </p:sp>
    </p:spTree>
    <p:extLst>
      <p:ext uri="{BB962C8B-B14F-4D97-AF65-F5344CB8AC3E}">
        <p14:creationId xmlns:p14="http://schemas.microsoft.com/office/powerpoint/2010/main" val="387445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nl-NL"/>
              <a:t>Klik om stijl te bewerken</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E59DE702-2033-490A-ADA0-B33C6A8A0034}" type="datetime1">
              <a:rPr lang="en-US" smtClean="0"/>
              <a:t>9/8/2022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DF6C55A-8218-F348-BEC3-CD9C475A1F3C}" type="slidenum">
              <a:rPr lang="nl-NL" smtClean="0"/>
              <a:t>‹nr.›</a:t>
            </a:fld>
            <a:endParaRPr lang="nl-NL"/>
          </a:p>
        </p:txBody>
      </p:sp>
    </p:spTree>
    <p:extLst>
      <p:ext uri="{BB962C8B-B14F-4D97-AF65-F5344CB8AC3E}">
        <p14:creationId xmlns:p14="http://schemas.microsoft.com/office/powerpoint/2010/main" val="3276571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67871" y="2939125"/>
            <a:ext cx="8970259" cy="558294"/>
          </a:xfrm>
        </p:spPr>
        <p:txBody>
          <a:bodyPr lIns="0" tIns="0" rIns="0" bIns="0"/>
          <a:lstStyle>
            <a:lvl1pPr>
              <a:defRPr sz="2948" b="1" i="0">
                <a:solidFill>
                  <a:srgbClr val="00395B"/>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86E66002-4676-4DAD-84F3-73E849A5CFCC}" type="datetime1">
              <a:rPr lang="en-US" smtClean="0"/>
              <a:t>9/8/2022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extLst>
      <p:ext uri="{BB962C8B-B14F-4D97-AF65-F5344CB8AC3E}">
        <p14:creationId xmlns:p14="http://schemas.microsoft.com/office/powerpoint/2010/main" val="234334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6B881092-3371-4A6A-85E2-C96C42B60D6C}" type="datetime1">
              <a:rPr lang="en-US" smtClean="0"/>
              <a:t>9/8/2022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DF6C55A-8218-F348-BEC3-CD9C475A1F3C}" type="slidenum">
              <a:rPr lang="nl-NL" smtClean="0"/>
              <a:t>‹nr.›</a:t>
            </a:fld>
            <a:endParaRPr lang="nl-NL"/>
          </a:p>
        </p:txBody>
      </p:sp>
    </p:spTree>
    <p:extLst>
      <p:ext uri="{BB962C8B-B14F-4D97-AF65-F5344CB8AC3E}">
        <p14:creationId xmlns:p14="http://schemas.microsoft.com/office/powerpoint/2010/main" val="1868030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nl-NL"/>
              <a:t>Klik om stijl te bewerken</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FF84F93-1496-48B4-8F30-4502AFA7A24B}" type="datetime1">
              <a:rPr lang="en-US" smtClean="0"/>
              <a:t>9/8/2022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DF6C55A-8218-F348-BEC3-CD9C475A1F3C}" type="slidenum">
              <a:rPr lang="nl-NL" smtClean="0"/>
              <a:t>‹nr.›</a:t>
            </a:fld>
            <a:endParaRPr lang="nl-NL"/>
          </a:p>
        </p:txBody>
      </p:sp>
    </p:spTree>
    <p:extLst>
      <p:ext uri="{BB962C8B-B14F-4D97-AF65-F5344CB8AC3E}">
        <p14:creationId xmlns:p14="http://schemas.microsoft.com/office/powerpoint/2010/main" val="18883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F0540B72-66D4-4870-8024-3E4EA4C8FBE8}" type="datetime1">
              <a:rPr lang="en-US" smtClean="0"/>
              <a:t>9/8/2022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DF6C55A-8218-F348-BEC3-CD9C475A1F3C}" type="slidenum">
              <a:rPr lang="nl-NL" smtClean="0"/>
              <a:t>‹nr.›</a:t>
            </a:fld>
            <a:endParaRPr lang="nl-NL"/>
          </a:p>
        </p:txBody>
      </p:sp>
    </p:spTree>
    <p:extLst>
      <p:ext uri="{BB962C8B-B14F-4D97-AF65-F5344CB8AC3E}">
        <p14:creationId xmlns:p14="http://schemas.microsoft.com/office/powerpoint/2010/main" val="1259004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nl-NL"/>
              <a:t>Klik om stijl te bewerken</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2329" y="2505075"/>
            <a:ext cx="4190702"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14913" y="2505075"/>
            <a:ext cx="4211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580BABC0-C037-47EE-9D7B-870B2A2457C9}" type="datetime1">
              <a:rPr lang="en-US" smtClean="0"/>
              <a:t>9/8/2022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DF6C55A-8218-F348-BEC3-CD9C475A1F3C}" type="slidenum">
              <a:rPr lang="nl-NL" smtClean="0"/>
              <a:t>‹nr.›</a:t>
            </a:fld>
            <a:endParaRPr lang="nl-NL"/>
          </a:p>
        </p:txBody>
      </p:sp>
    </p:spTree>
    <p:extLst>
      <p:ext uri="{BB962C8B-B14F-4D97-AF65-F5344CB8AC3E}">
        <p14:creationId xmlns:p14="http://schemas.microsoft.com/office/powerpoint/2010/main" val="4189505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Date Placeholder 2"/>
          <p:cNvSpPr>
            <a:spLocks noGrp="1"/>
          </p:cNvSpPr>
          <p:nvPr>
            <p:ph type="dt" sz="half" idx="10"/>
          </p:nvPr>
        </p:nvSpPr>
        <p:spPr/>
        <p:txBody>
          <a:bodyPr/>
          <a:lstStyle/>
          <a:p>
            <a:fld id="{794C709D-A1EB-4B7C-827E-8875455EFBD7}" type="datetime1">
              <a:rPr lang="en-US" smtClean="0"/>
              <a:t>9/8/2022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DF6C55A-8218-F348-BEC3-CD9C475A1F3C}" type="slidenum">
              <a:rPr lang="nl-NL" smtClean="0"/>
              <a:t>‹nr.›</a:t>
            </a:fld>
            <a:endParaRPr lang="nl-NL"/>
          </a:p>
        </p:txBody>
      </p:sp>
    </p:spTree>
    <p:extLst>
      <p:ext uri="{BB962C8B-B14F-4D97-AF65-F5344CB8AC3E}">
        <p14:creationId xmlns:p14="http://schemas.microsoft.com/office/powerpoint/2010/main" val="168954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E8C63-9A21-4E50-955E-5A212D5FF1C3}" type="datetime1">
              <a:rPr lang="en-US" smtClean="0"/>
              <a:t>9/8/2022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DF6C55A-8218-F348-BEC3-CD9C475A1F3C}" type="slidenum">
              <a:rPr lang="nl-NL" smtClean="0"/>
              <a:t>‹nr.›</a:t>
            </a:fld>
            <a:endParaRPr lang="nl-NL"/>
          </a:p>
        </p:txBody>
      </p:sp>
    </p:spTree>
    <p:extLst>
      <p:ext uri="{BB962C8B-B14F-4D97-AF65-F5344CB8AC3E}">
        <p14:creationId xmlns:p14="http://schemas.microsoft.com/office/powerpoint/2010/main" val="3983306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a:t>Klik om stijl te bewerken</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4304BF9-7304-44A0-83B3-707B9010C79B}" type="datetime1">
              <a:rPr lang="en-US" smtClean="0"/>
              <a:t>9/8/2022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DF6C55A-8218-F348-BEC3-CD9C475A1F3C}" type="slidenum">
              <a:rPr lang="nl-NL" smtClean="0"/>
              <a:t>‹nr.›</a:t>
            </a:fld>
            <a:endParaRPr lang="nl-NL"/>
          </a:p>
        </p:txBody>
      </p:sp>
    </p:spTree>
    <p:extLst>
      <p:ext uri="{BB962C8B-B14F-4D97-AF65-F5344CB8AC3E}">
        <p14:creationId xmlns:p14="http://schemas.microsoft.com/office/powerpoint/2010/main" val="1038749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l-NL"/>
              <a:t>Klik om stijl te bewerken</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Klik op het pictogram als u een afbeelding wilt toevoegen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1059FBEF-A484-4241-8F34-7C7AC02AC51B}" type="datetime1">
              <a:rPr lang="en-US" smtClean="0"/>
              <a:t>9/8/2022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DF6C55A-8218-F348-BEC3-CD9C475A1F3C}" type="slidenum">
              <a:rPr lang="nl-NL" smtClean="0"/>
              <a:t>‹nr.›</a:t>
            </a:fld>
            <a:endParaRPr lang="nl-NL"/>
          </a:p>
        </p:txBody>
      </p:sp>
    </p:spTree>
    <p:extLst>
      <p:ext uri="{BB962C8B-B14F-4D97-AF65-F5344CB8AC3E}">
        <p14:creationId xmlns:p14="http://schemas.microsoft.com/office/powerpoint/2010/main" val="236430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49F33-9444-4BE3-B51B-63B5390A46E0}" type="datetime1">
              <a:rPr lang="en-US" smtClean="0"/>
              <a:t>9/8/2022</a:t>
            </a:fld>
            <a:endParaRPr lang="nl-NL"/>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F6C55A-8218-F348-BEC3-CD9C475A1F3C}" type="slidenum">
              <a:rPr lang="nl-NL" smtClean="0"/>
              <a:t>‹nr.›</a:t>
            </a:fld>
            <a:endParaRPr lang="nl-NL"/>
          </a:p>
        </p:txBody>
      </p:sp>
    </p:spTree>
    <p:extLst>
      <p:ext uri="{BB962C8B-B14F-4D97-AF65-F5344CB8AC3E}">
        <p14:creationId xmlns:p14="http://schemas.microsoft.com/office/powerpoint/2010/main" val="398352887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26" Type="http://schemas.openxmlformats.org/officeDocument/2006/relationships/image" Target="../media/image26.sv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1.xml"/><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24" Type="http://schemas.openxmlformats.org/officeDocument/2006/relationships/image" Target="../media/image24.sv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svg"/><Relationship Id="rId10" Type="http://schemas.openxmlformats.org/officeDocument/2006/relationships/image" Target="../media/image10.svg"/><Relationship Id="rId19" Type="http://schemas.openxmlformats.org/officeDocument/2006/relationships/image" Target="../media/image19.pn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 Id="rId22" Type="http://schemas.openxmlformats.org/officeDocument/2006/relationships/image" Target="../media/image22.svg"/><Relationship Id="rId27" Type="http://schemas.openxmlformats.org/officeDocument/2006/relationships/image" Target="../media/image2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www.pianoo.nl/sites/default/files/documents/documents/manifest-mvi-actieplan-instituut-fysieke-veiligheid.pdf" TargetMode="External"/><Relationship Id="rId4" Type="http://schemas.openxmlformats.org/officeDocument/2006/relationships/image" Target="../media/image31.svg"/></Relationships>
</file>

<file path=ppt/slides/_rels/slide6.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2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kstvak 10">
            <a:extLst>
              <a:ext uri="{FF2B5EF4-FFF2-40B4-BE49-F238E27FC236}">
                <a16:creationId xmlns:a16="http://schemas.microsoft.com/office/drawing/2014/main" id="{289323B5-887F-4881-904B-0C61A06A13D3}"/>
              </a:ext>
            </a:extLst>
          </p:cNvPr>
          <p:cNvSpPr txBox="1"/>
          <p:nvPr/>
        </p:nvSpPr>
        <p:spPr>
          <a:xfrm>
            <a:off x="1033155" y="4194066"/>
            <a:ext cx="7819016" cy="1021477"/>
          </a:xfrm>
          <a:prstGeom prst="rect">
            <a:avLst/>
          </a:prstGeom>
        </p:spPr>
        <p:txBody>
          <a:bodyPr vert="horz" lIns="74295" tIns="37148" rIns="74295" bIns="37148" rtlCol="0" anchor="b">
            <a:normAutofit/>
          </a:bodyPr>
          <a:lstStyle/>
          <a:p>
            <a:pPr>
              <a:lnSpc>
                <a:spcPct val="90000"/>
              </a:lnSpc>
              <a:spcBef>
                <a:spcPct val="0"/>
              </a:spcBef>
              <a:spcAft>
                <a:spcPts val="488"/>
              </a:spcAft>
            </a:pPr>
            <a:endParaRPr lang="en-US" sz="2519" b="1">
              <a:latin typeface="+mj-lt"/>
              <a:ea typeface="+mj-ea"/>
              <a:cs typeface="+mj-cs"/>
            </a:endParaRPr>
          </a:p>
        </p:txBody>
      </p:sp>
      <p:grpSp>
        <p:nvGrpSpPr>
          <p:cNvPr id="15" name="Group 14">
            <a:extLst>
              <a:ext uri="{FF2B5EF4-FFF2-40B4-BE49-F238E27FC236}">
                <a16:creationId xmlns:a16="http://schemas.microsoft.com/office/drawing/2014/main" id="{4704E624-F1C5-41F3-A6D9-0E7D906677F8}"/>
              </a:ext>
            </a:extLst>
          </p:cNvPr>
          <p:cNvGrpSpPr/>
          <p:nvPr/>
        </p:nvGrpSpPr>
        <p:grpSpPr>
          <a:xfrm>
            <a:off x="1525693" y="797374"/>
            <a:ext cx="6854613" cy="4103176"/>
            <a:chOff x="2188590" y="998969"/>
            <a:chExt cx="8116478" cy="4885437"/>
          </a:xfrm>
        </p:grpSpPr>
        <p:pic>
          <p:nvPicPr>
            <p:cNvPr id="8" name="Picture 2">
              <a:extLst>
                <a:ext uri="{FF2B5EF4-FFF2-40B4-BE49-F238E27FC236}">
                  <a16:creationId xmlns:a16="http://schemas.microsoft.com/office/drawing/2014/main" id="{2A9C0DB5-2750-4290-B082-0334B2AFDA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0460" y="998969"/>
              <a:ext cx="6772430" cy="3106288"/>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584949E5-0911-4EAD-A092-8B9069F360A0}"/>
                </a:ext>
              </a:extLst>
            </p:cNvPr>
            <p:cNvSpPr/>
            <p:nvPr/>
          </p:nvSpPr>
          <p:spPr>
            <a:xfrm>
              <a:off x="2188590" y="4105257"/>
              <a:ext cx="8116478" cy="1779149"/>
            </a:xfrm>
            <a:prstGeom prst="rect">
              <a:avLst/>
            </a:prstGeom>
            <a:solidFill>
              <a:srgbClr val="F49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sp>
          <p:nvSpPr>
            <p:cNvPr id="13" name="TextBox 12">
              <a:extLst>
                <a:ext uri="{FF2B5EF4-FFF2-40B4-BE49-F238E27FC236}">
                  <a16:creationId xmlns:a16="http://schemas.microsoft.com/office/drawing/2014/main" id="{6D42DEEC-A63E-424D-B1EA-DD7600DE0036}"/>
                </a:ext>
              </a:extLst>
            </p:cNvPr>
            <p:cNvSpPr txBox="1"/>
            <p:nvPr/>
          </p:nvSpPr>
          <p:spPr>
            <a:xfrm>
              <a:off x="2403710" y="4253870"/>
              <a:ext cx="7661760" cy="148192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l-NL" sz="3088" b="1" i="0" u="none" strike="noStrike" kern="1200" cap="none" spc="0" normalizeH="0" baseline="0" noProof="0" dirty="0">
                  <a:ln>
                    <a:noFill/>
                  </a:ln>
                  <a:solidFill>
                    <a:prstClr val="white"/>
                  </a:solidFill>
                  <a:effectLst/>
                  <a:uLnTx/>
                  <a:uFillTx/>
                  <a:latin typeface="Calibri" panose="020F0502020204030204"/>
                  <a:ea typeface="+mn-ea"/>
                  <a:cs typeface="+mn-cs"/>
                </a:rPr>
                <a:t>ACTIEPLAN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nl-NL" sz="1600" b="1" i="0" u="none" strike="noStrike" kern="1200" cap="none" spc="0" normalizeH="0" baseline="0" noProof="0" dirty="0">
                  <a:ln>
                    <a:noFill/>
                  </a:ln>
                  <a:solidFill>
                    <a:prstClr val="white"/>
                  </a:solidFill>
                  <a:effectLst/>
                  <a:uLnTx/>
                  <a:uFillTx/>
                  <a:latin typeface="Calibri" panose="020F0502020204030204"/>
                  <a:ea typeface="+mn-ea"/>
                  <a:cs typeface="+mn-cs"/>
                </a:rPr>
                <a:t>MAATSCHAPPELIJK VERANTWOORD OPDRACHTGEVEN EN INKOPEN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nl-NL" sz="2800" b="0" i="0" u="none" strike="noStrike" kern="1200" cap="none" spc="0" normalizeH="0" baseline="0" noProof="0">
                  <a:ln>
                    <a:noFill/>
                  </a:ln>
                  <a:solidFill>
                    <a:prstClr val="white"/>
                  </a:solidFill>
                  <a:effectLst/>
                  <a:uLnTx/>
                  <a:uFillTx/>
                  <a:latin typeface="Calibri" panose="020F0502020204030204"/>
                  <a:ea typeface="+mn-ea"/>
                  <a:cs typeface="+mn-cs"/>
                </a:rPr>
                <a:t>STARTER</a:t>
              </a:r>
              <a:endParaRPr kumimoji="0" lang="nl-NL"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14" name="Rectangle 13">
            <a:extLst>
              <a:ext uri="{FF2B5EF4-FFF2-40B4-BE49-F238E27FC236}">
                <a16:creationId xmlns:a16="http://schemas.microsoft.com/office/drawing/2014/main" id="{BC21DBBE-872C-47ED-B22B-B66A5A216665}"/>
              </a:ext>
            </a:extLst>
          </p:cNvPr>
          <p:cNvSpPr/>
          <p:nvPr/>
        </p:nvSpPr>
        <p:spPr>
          <a:xfrm>
            <a:off x="372752" y="383994"/>
            <a:ext cx="9160496" cy="6202495"/>
          </a:xfrm>
          <a:prstGeom prst="rect">
            <a:avLst/>
          </a:prstGeom>
          <a:noFill/>
          <a:ln w="50800">
            <a:solidFill>
              <a:srgbClr val="F49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pic>
        <p:nvPicPr>
          <p:cNvPr id="1030" name="Picture 6" descr="P2I | Netherlands">
            <a:extLst>
              <a:ext uri="{FF2B5EF4-FFF2-40B4-BE49-F238E27FC236}">
                <a16:creationId xmlns:a16="http://schemas.microsoft.com/office/drawing/2014/main" id="{3398B08D-3463-4A83-8E19-7660E01617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909" y="271510"/>
            <a:ext cx="2324124" cy="413380"/>
          </a:xfrm>
          <a:prstGeom prst="rect">
            <a:avLst/>
          </a:prstGeom>
          <a:noFill/>
          <a:ln w="57150">
            <a:solidFill>
              <a:schemeClr val="bg1"/>
            </a:solidFill>
          </a:ln>
          <a:extLst>
            <a:ext uri="{909E8E84-426E-40DD-AFC4-6F175D3DCCD1}">
              <a14:hiddenFill xmlns:a14="http://schemas.microsoft.com/office/drawing/2010/main">
                <a:solidFill>
                  <a:srgbClr val="FFFFFF"/>
                </a:solidFill>
              </a14:hiddenFill>
            </a:ext>
          </a:extLst>
        </p:spPr>
      </p:pic>
      <p:sp>
        <p:nvSpPr>
          <p:cNvPr id="9" name="Rechthoek 8">
            <a:extLst>
              <a:ext uri="{FF2B5EF4-FFF2-40B4-BE49-F238E27FC236}">
                <a16:creationId xmlns:a16="http://schemas.microsoft.com/office/drawing/2014/main" id="{89BCFE82-0EF1-2A49-AFB6-D9C6C3888613}"/>
              </a:ext>
            </a:extLst>
          </p:cNvPr>
          <p:cNvSpPr/>
          <p:nvPr/>
        </p:nvSpPr>
        <p:spPr>
          <a:xfrm>
            <a:off x="613458" y="5023413"/>
            <a:ext cx="8576841" cy="125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solidFill>
                  <a:schemeClr val="tx1"/>
                </a:solidFill>
              </a:rPr>
              <a:t>[Invoegen: logo / Organisatie X]</a:t>
            </a:r>
          </a:p>
        </p:txBody>
      </p:sp>
    </p:spTree>
    <p:extLst>
      <p:ext uri="{BB962C8B-B14F-4D97-AF65-F5344CB8AC3E}">
        <p14:creationId xmlns:p14="http://schemas.microsoft.com/office/powerpoint/2010/main" val="306834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A61C10DC-939F-244C-A8D3-87395E939AF1}"/>
              </a:ext>
            </a:extLst>
          </p:cNvPr>
          <p:cNvSpPr txBox="1">
            <a:spLocks/>
          </p:cNvSpPr>
          <p:nvPr/>
        </p:nvSpPr>
        <p:spPr>
          <a:xfrm>
            <a:off x="602397" y="-716"/>
            <a:ext cx="9224963" cy="912234"/>
          </a:xfrm>
          <a:prstGeom prst="rect">
            <a:avLst/>
          </a:prstGeom>
        </p:spPr>
        <p:txBody>
          <a:bodyPr vert="horz" lIns="74295" tIns="37148" rIns="74295" bIns="37148"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50" b="1">
                <a:solidFill>
                  <a:srgbClr val="F99614"/>
                </a:solidFill>
              </a:rPr>
              <a:t>Inhoudsopgave</a:t>
            </a:r>
            <a:endParaRPr lang="en-US" sz="3250" b="1">
              <a:solidFill>
                <a:srgbClr val="F99614"/>
              </a:solidFill>
            </a:endParaRPr>
          </a:p>
        </p:txBody>
      </p:sp>
      <p:sp>
        <p:nvSpPr>
          <p:cNvPr id="2" name="Slide Number Placeholder 1">
            <a:extLst>
              <a:ext uri="{FF2B5EF4-FFF2-40B4-BE49-F238E27FC236}">
                <a16:creationId xmlns:a16="http://schemas.microsoft.com/office/drawing/2014/main" id="{B283B350-C150-422E-87D8-1E8EBD06C4C0}"/>
              </a:ext>
            </a:extLst>
          </p:cNvPr>
          <p:cNvSpPr>
            <a:spLocks noGrp="1"/>
          </p:cNvSpPr>
          <p:nvPr>
            <p:ph type="sldNum" sz="quarter" idx="12"/>
          </p:nvPr>
        </p:nvSpPr>
        <p:spPr/>
        <p:txBody>
          <a:bodyPr/>
          <a:lstStyle/>
          <a:p>
            <a:fld id="{2DF6C55A-8218-F348-BEC3-CD9C475A1F3C}" type="slidenum">
              <a:rPr lang="nl-NL" smtClean="0"/>
              <a:t>2</a:t>
            </a:fld>
            <a:endParaRPr lang="nl-NL"/>
          </a:p>
        </p:txBody>
      </p:sp>
      <p:sp>
        <p:nvSpPr>
          <p:cNvPr id="44" name="TextBox 69">
            <a:extLst>
              <a:ext uri="{FF2B5EF4-FFF2-40B4-BE49-F238E27FC236}">
                <a16:creationId xmlns:a16="http://schemas.microsoft.com/office/drawing/2014/main" id="{38763516-5C77-A143-8454-F646701ADBC1}"/>
              </a:ext>
            </a:extLst>
          </p:cNvPr>
          <p:cNvSpPr txBox="1"/>
          <p:nvPr/>
        </p:nvSpPr>
        <p:spPr>
          <a:xfrm>
            <a:off x="603409" y="1085333"/>
            <a:ext cx="8621554" cy="738664"/>
          </a:xfrm>
          <a:prstGeom prst="rect">
            <a:avLst/>
          </a:prstGeom>
          <a:noFill/>
        </p:spPr>
        <p:txBody>
          <a:bodyPr wrap="square" rtlCol="0">
            <a:spAutoFit/>
          </a:bodyPr>
          <a:lstStyle/>
          <a:p>
            <a:pPr algn="just"/>
            <a:r>
              <a:rPr lang="nl-NL" sz="1400" dirty="0">
                <a:solidFill>
                  <a:schemeClr val="bg2">
                    <a:lumMod val="50000"/>
                  </a:schemeClr>
                </a:solidFill>
              </a:rPr>
              <a:t>Dit invulformat Actieplan MVOI voor starters bevat 7 stappen. Het Actieplan MVOI heeft een planningsduur van 4 jaar (tot 2025). De eerste drie stappen worden eenmalig gezet voor deze periode van 4 jaar. Stap 4-7 worden ieder jaar opnieuw uitgevoerd. </a:t>
            </a:r>
            <a:endParaRPr lang="en-US" sz="1400" baseline="30000" dirty="0">
              <a:solidFill>
                <a:schemeClr val="bg2">
                  <a:lumMod val="50000"/>
                </a:schemeClr>
              </a:solidFill>
            </a:endParaRPr>
          </a:p>
        </p:txBody>
      </p:sp>
      <p:sp>
        <p:nvSpPr>
          <p:cNvPr id="50" name="Rechthoek 62">
            <a:extLst>
              <a:ext uri="{FF2B5EF4-FFF2-40B4-BE49-F238E27FC236}">
                <a16:creationId xmlns:a16="http://schemas.microsoft.com/office/drawing/2014/main" id="{0842E475-6386-4155-8BD7-AA6570CDC71A}"/>
              </a:ext>
            </a:extLst>
          </p:cNvPr>
          <p:cNvSpPr/>
          <p:nvPr/>
        </p:nvSpPr>
        <p:spPr>
          <a:xfrm>
            <a:off x="7259194" y="266818"/>
            <a:ext cx="2228851" cy="645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chemeClr val="tx1"/>
                </a:solidFill>
              </a:rPr>
              <a:t>[Invoegen: logo van organisatie]</a:t>
            </a:r>
          </a:p>
        </p:txBody>
      </p:sp>
      <p:grpSp>
        <p:nvGrpSpPr>
          <p:cNvPr id="51" name="Group 50">
            <a:extLst>
              <a:ext uri="{FF2B5EF4-FFF2-40B4-BE49-F238E27FC236}">
                <a16:creationId xmlns:a16="http://schemas.microsoft.com/office/drawing/2014/main" id="{472F24F5-7493-44F7-B5F1-D3A6412948FF}"/>
              </a:ext>
            </a:extLst>
          </p:cNvPr>
          <p:cNvGrpSpPr/>
          <p:nvPr/>
        </p:nvGrpSpPr>
        <p:grpSpPr>
          <a:xfrm>
            <a:off x="162790" y="2346748"/>
            <a:ext cx="9664572" cy="3226985"/>
            <a:chOff x="162790" y="1914129"/>
            <a:chExt cx="9664572" cy="3226985"/>
          </a:xfrm>
        </p:grpSpPr>
        <p:sp>
          <p:nvSpPr>
            <p:cNvPr id="57" name="Arrow: Pentagon 56">
              <a:extLst>
                <a:ext uri="{FF2B5EF4-FFF2-40B4-BE49-F238E27FC236}">
                  <a16:creationId xmlns:a16="http://schemas.microsoft.com/office/drawing/2014/main" id="{41A59A1C-2589-44C8-8D10-E075A7FF7C32}"/>
                </a:ext>
              </a:extLst>
            </p:cNvPr>
            <p:cNvSpPr/>
            <p:nvPr/>
          </p:nvSpPr>
          <p:spPr>
            <a:xfrm>
              <a:off x="162790" y="2855635"/>
              <a:ext cx="1376504" cy="1141890"/>
            </a:xfrm>
            <a:prstGeom prst="homePlate">
              <a:avLst>
                <a:gd name="adj" fmla="val 21911"/>
              </a:avLst>
            </a:prstGeom>
            <a:solidFill>
              <a:srgbClr val="8FCA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p>
          </p:txBody>
        </p:sp>
        <p:sp>
          <p:nvSpPr>
            <p:cNvPr id="68" name="Arrow: Chevron 67">
              <a:extLst>
                <a:ext uri="{FF2B5EF4-FFF2-40B4-BE49-F238E27FC236}">
                  <a16:creationId xmlns:a16="http://schemas.microsoft.com/office/drawing/2014/main" id="{A0DF19CB-758D-4D5C-AB8B-67D2040D55DE}"/>
                </a:ext>
              </a:extLst>
            </p:cNvPr>
            <p:cNvSpPr/>
            <p:nvPr/>
          </p:nvSpPr>
          <p:spPr>
            <a:xfrm>
              <a:off x="1349109" y="2855637"/>
              <a:ext cx="1541800" cy="1141890"/>
            </a:xfrm>
            <a:prstGeom prst="chevron">
              <a:avLst>
                <a:gd name="adj" fmla="val 20328"/>
              </a:avLst>
            </a:prstGeom>
            <a:solidFill>
              <a:srgbClr val="007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solidFill>
                  <a:schemeClr val="tx1"/>
                </a:solidFill>
              </a:endParaRPr>
            </a:p>
          </p:txBody>
        </p:sp>
        <p:sp>
          <p:nvSpPr>
            <p:cNvPr id="69" name="Oval 68">
              <a:extLst>
                <a:ext uri="{FF2B5EF4-FFF2-40B4-BE49-F238E27FC236}">
                  <a16:creationId xmlns:a16="http://schemas.microsoft.com/office/drawing/2014/main" id="{FA5615E3-527E-47D7-8E2B-92ECA2C2DF86}"/>
                </a:ext>
              </a:extLst>
            </p:cNvPr>
            <p:cNvSpPr/>
            <p:nvPr/>
          </p:nvSpPr>
          <p:spPr>
            <a:xfrm>
              <a:off x="1341827" y="3257351"/>
              <a:ext cx="318334" cy="3183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p>
          </p:txBody>
        </p:sp>
        <p:pic>
          <p:nvPicPr>
            <p:cNvPr id="70" name="Graphic 69" descr="Caret Up with solid fill">
              <a:extLst>
                <a:ext uri="{FF2B5EF4-FFF2-40B4-BE49-F238E27FC236}">
                  <a16:creationId xmlns:a16="http://schemas.microsoft.com/office/drawing/2014/main" id="{DA399C08-8762-41B1-A224-B6452260F5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1375405" y="3248186"/>
              <a:ext cx="274559" cy="341708"/>
            </a:xfrm>
            <a:prstGeom prst="rect">
              <a:avLst/>
            </a:prstGeom>
          </p:spPr>
        </p:pic>
        <p:sp>
          <p:nvSpPr>
            <p:cNvPr id="71" name="Arrow: Chevron 70">
              <a:extLst>
                <a:ext uri="{FF2B5EF4-FFF2-40B4-BE49-F238E27FC236}">
                  <a16:creationId xmlns:a16="http://schemas.microsoft.com/office/drawing/2014/main" id="{1303B1FE-D06E-4934-B0C5-F3E3944D4329}"/>
                </a:ext>
              </a:extLst>
            </p:cNvPr>
            <p:cNvSpPr/>
            <p:nvPr/>
          </p:nvSpPr>
          <p:spPr>
            <a:xfrm>
              <a:off x="2725613" y="2853596"/>
              <a:ext cx="1541800" cy="1141890"/>
            </a:xfrm>
            <a:prstGeom prst="chevron">
              <a:avLst>
                <a:gd name="adj" fmla="val 2032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solidFill>
                  <a:schemeClr val="tx1"/>
                </a:solidFill>
              </a:endParaRPr>
            </a:p>
          </p:txBody>
        </p:sp>
        <p:sp>
          <p:nvSpPr>
            <p:cNvPr id="72" name="Arrow: Chevron 71">
              <a:extLst>
                <a:ext uri="{FF2B5EF4-FFF2-40B4-BE49-F238E27FC236}">
                  <a16:creationId xmlns:a16="http://schemas.microsoft.com/office/drawing/2014/main" id="{DC2D0AA3-11C9-40A5-A7FD-6622ADFA7D97}"/>
                </a:ext>
              </a:extLst>
            </p:cNvPr>
            <p:cNvSpPr/>
            <p:nvPr/>
          </p:nvSpPr>
          <p:spPr>
            <a:xfrm>
              <a:off x="5486633" y="2742288"/>
              <a:ext cx="1541800" cy="1305433"/>
            </a:xfrm>
            <a:prstGeom prst="chevron">
              <a:avLst>
                <a:gd name="adj" fmla="val 20328"/>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solidFill>
                  <a:schemeClr val="tx1"/>
                </a:solidFill>
              </a:endParaRPr>
            </a:p>
          </p:txBody>
        </p:sp>
        <p:sp>
          <p:nvSpPr>
            <p:cNvPr id="73" name="Arrow: Chevron 72">
              <a:extLst>
                <a:ext uri="{FF2B5EF4-FFF2-40B4-BE49-F238E27FC236}">
                  <a16:creationId xmlns:a16="http://schemas.microsoft.com/office/drawing/2014/main" id="{9E68AD89-5ED4-4471-8557-A79400712482}"/>
                </a:ext>
              </a:extLst>
            </p:cNvPr>
            <p:cNvSpPr/>
            <p:nvPr/>
          </p:nvSpPr>
          <p:spPr>
            <a:xfrm>
              <a:off x="4104963" y="2748976"/>
              <a:ext cx="1541800" cy="1305433"/>
            </a:xfrm>
            <a:prstGeom prst="chevron">
              <a:avLst>
                <a:gd name="adj" fmla="val 20328"/>
              </a:avLst>
            </a:prstGeom>
            <a:solidFill>
              <a:srgbClr val="275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solidFill>
                  <a:schemeClr val="tx1"/>
                </a:solidFill>
              </a:endParaRPr>
            </a:p>
          </p:txBody>
        </p:sp>
        <p:sp>
          <p:nvSpPr>
            <p:cNvPr id="74" name="Oval 73">
              <a:extLst>
                <a:ext uri="{FF2B5EF4-FFF2-40B4-BE49-F238E27FC236}">
                  <a16:creationId xmlns:a16="http://schemas.microsoft.com/office/drawing/2014/main" id="{F46B6168-5769-4929-9CC7-02EF49C9EACB}"/>
                </a:ext>
              </a:extLst>
            </p:cNvPr>
            <p:cNvSpPr/>
            <p:nvPr/>
          </p:nvSpPr>
          <p:spPr>
            <a:xfrm>
              <a:off x="2697167" y="3259951"/>
              <a:ext cx="318334" cy="3183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p>
          </p:txBody>
        </p:sp>
        <p:pic>
          <p:nvPicPr>
            <p:cNvPr id="75" name="Graphic 74" descr="Caret Up with solid fill">
              <a:extLst>
                <a:ext uri="{FF2B5EF4-FFF2-40B4-BE49-F238E27FC236}">
                  <a16:creationId xmlns:a16="http://schemas.microsoft.com/office/drawing/2014/main" id="{73AA0BE3-3A44-4D8C-8050-6CB6E213E46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5400000">
              <a:off x="2730744" y="3250785"/>
              <a:ext cx="274559" cy="341710"/>
            </a:xfrm>
            <a:prstGeom prst="rect">
              <a:avLst/>
            </a:prstGeom>
          </p:spPr>
        </p:pic>
        <p:sp>
          <p:nvSpPr>
            <p:cNvPr id="76" name="Oval 75">
              <a:extLst>
                <a:ext uri="{FF2B5EF4-FFF2-40B4-BE49-F238E27FC236}">
                  <a16:creationId xmlns:a16="http://schemas.microsoft.com/office/drawing/2014/main" id="{A002F539-39CD-4ACB-A0E6-A3CED6D97D77}"/>
                </a:ext>
              </a:extLst>
            </p:cNvPr>
            <p:cNvSpPr/>
            <p:nvPr/>
          </p:nvSpPr>
          <p:spPr>
            <a:xfrm>
              <a:off x="4107720" y="3255309"/>
              <a:ext cx="318334" cy="3183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p>
          </p:txBody>
        </p:sp>
        <p:pic>
          <p:nvPicPr>
            <p:cNvPr id="77" name="Graphic 76" descr="Caret Up with solid fill">
              <a:extLst>
                <a:ext uri="{FF2B5EF4-FFF2-40B4-BE49-F238E27FC236}">
                  <a16:creationId xmlns:a16="http://schemas.microsoft.com/office/drawing/2014/main" id="{4F42808C-3F72-4792-ABDA-618B8E535FA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5400000">
              <a:off x="4141298" y="3246144"/>
              <a:ext cx="274559" cy="341710"/>
            </a:xfrm>
            <a:prstGeom prst="rect">
              <a:avLst/>
            </a:prstGeom>
          </p:spPr>
        </p:pic>
        <p:sp>
          <p:nvSpPr>
            <p:cNvPr id="78" name="TextBox 77">
              <a:extLst>
                <a:ext uri="{FF2B5EF4-FFF2-40B4-BE49-F238E27FC236}">
                  <a16:creationId xmlns:a16="http://schemas.microsoft.com/office/drawing/2014/main" id="{FC677239-ECD6-48EA-A223-A3A140B7831C}"/>
                </a:ext>
              </a:extLst>
            </p:cNvPr>
            <p:cNvSpPr txBox="1"/>
            <p:nvPr/>
          </p:nvSpPr>
          <p:spPr>
            <a:xfrm>
              <a:off x="1491967" y="2859312"/>
              <a:ext cx="1197571" cy="1136530"/>
            </a:xfrm>
            <a:prstGeom prst="rect">
              <a:avLst/>
            </a:prstGeom>
            <a:noFill/>
          </p:spPr>
          <p:txBody>
            <a:bodyPr wrap="square" rtlCol="0">
              <a:spAutoFit/>
            </a:bodyPr>
            <a:lstStyle/>
            <a:p>
              <a:r>
                <a:rPr lang="nl-NL" sz="975" b="1">
                  <a:solidFill>
                    <a:schemeClr val="bg1"/>
                  </a:solidFill>
                </a:rPr>
                <a:t>Stap 2. </a:t>
              </a:r>
            </a:p>
            <a:p>
              <a:r>
                <a:rPr lang="nl-NL" sz="975" b="1">
                  <a:solidFill>
                    <a:schemeClr val="bg1"/>
                  </a:solidFill>
                </a:rPr>
                <a:t>Thema’s kiezen</a:t>
              </a:r>
              <a:endParaRPr lang="nl-NL" sz="1138" i="1">
                <a:solidFill>
                  <a:schemeClr val="bg1"/>
                </a:solidFill>
              </a:endParaRPr>
            </a:p>
            <a:p>
              <a:pPr algn="ctr"/>
              <a:endParaRPr lang="nl-NL" sz="894" i="1">
                <a:solidFill>
                  <a:schemeClr val="bg1"/>
                </a:solidFill>
              </a:endParaRPr>
            </a:p>
            <a:p>
              <a:pPr algn="ctr"/>
              <a:r>
                <a:rPr lang="nl-NL" sz="894" i="1">
                  <a:solidFill>
                    <a:schemeClr val="bg1"/>
                  </a:solidFill>
                </a:rPr>
                <a:t>    </a:t>
              </a:r>
              <a:r>
                <a:rPr lang="nl-NL" sz="853" i="1">
                  <a:solidFill>
                    <a:schemeClr val="bg1"/>
                  </a:solidFill>
                </a:rPr>
                <a:t>Welke focus    </a:t>
              </a:r>
            </a:p>
            <a:p>
              <a:pPr algn="ctr"/>
              <a:r>
                <a:rPr lang="nl-NL" sz="853" i="1">
                  <a:solidFill>
                    <a:schemeClr val="bg1"/>
                  </a:solidFill>
                </a:rPr>
                <a:t>     brengen we aan?</a:t>
              </a:r>
            </a:p>
            <a:p>
              <a:endParaRPr lang="nl-NL" sz="894" b="1">
                <a:solidFill>
                  <a:schemeClr val="bg1"/>
                </a:solidFill>
              </a:endParaRPr>
            </a:p>
            <a:p>
              <a:endParaRPr lang="en-US" sz="1300">
                <a:solidFill>
                  <a:schemeClr val="bg1"/>
                </a:solidFill>
              </a:endParaRPr>
            </a:p>
          </p:txBody>
        </p:sp>
        <p:sp>
          <p:nvSpPr>
            <p:cNvPr id="79" name="TextBox 78">
              <a:extLst>
                <a:ext uri="{FF2B5EF4-FFF2-40B4-BE49-F238E27FC236}">
                  <a16:creationId xmlns:a16="http://schemas.microsoft.com/office/drawing/2014/main" id="{11DE7290-0AEC-49EC-A3F0-77D9AD3BED38}"/>
                </a:ext>
              </a:extLst>
            </p:cNvPr>
            <p:cNvSpPr txBox="1"/>
            <p:nvPr/>
          </p:nvSpPr>
          <p:spPr>
            <a:xfrm>
              <a:off x="181199" y="2859312"/>
              <a:ext cx="1141845" cy="1130181"/>
            </a:xfrm>
            <a:prstGeom prst="rect">
              <a:avLst/>
            </a:prstGeom>
            <a:noFill/>
          </p:spPr>
          <p:txBody>
            <a:bodyPr wrap="square" rtlCol="0">
              <a:spAutoFit/>
            </a:bodyPr>
            <a:lstStyle/>
            <a:p>
              <a:r>
                <a:rPr lang="nl-NL" sz="975" b="1">
                  <a:solidFill>
                    <a:schemeClr val="bg1"/>
                  </a:solidFill>
                </a:rPr>
                <a:t>Stap 1. </a:t>
              </a:r>
            </a:p>
            <a:p>
              <a:r>
                <a:rPr lang="nl-NL" sz="975" b="1">
                  <a:solidFill>
                    <a:schemeClr val="bg1"/>
                  </a:solidFill>
                </a:rPr>
                <a:t>Inventarisatie</a:t>
              </a:r>
              <a:endParaRPr lang="nl-NL" sz="1138" b="1">
                <a:solidFill>
                  <a:schemeClr val="bg1"/>
                </a:solidFill>
              </a:endParaRPr>
            </a:p>
            <a:p>
              <a:pPr algn="ctr"/>
              <a:endParaRPr lang="nl-NL" sz="894" i="1">
                <a:solidFill>
                  <a:schemeClr val="bg1"/>
                </a:solidFill>
              </a:endParaRPr>
            </a:p>
            <a:p>
              <a:pPr algn="ctr"/>
              <a:r>
                <a:rPr lang="nl-NL" sz="853" i="1">
                  <a:solidFill>
                    <a:schemeClr val="bg1"/>
                  </a:solidFill>
                </a:rPr>
                <a:t>Waar staan we en wat doen we al? </a:t>
              </a:r>
            </a:p>
            <a:p>
              <a:pPr algn="ctr"/>
              <a:endParaRPr lang="nl-NL" sz="894" b="1">
                <a:solidFill>
                  <a:schemeClr val="bg1"/>
                </a:solidFill>
              </a:endParaRPr>
            </a:p>
            <a:p>
              <a:pPr algn="ctr"/>
              <a:endParaRPr lang="en-US" sz="1300">
                <a:solidFill>
                  <a:schemeClr val="bg1"/>
                </a:solidFill>
              </a:endParaRPr>
            </a:p>
          </p:txBody>
        </p:sp>
        <p:sp>
          <p:nvSpPr>
            <p:cNvPr id="80" name="TextBox 79">
              <a:extLst>
                <a:ext uri="{FF2B5EF4-FFF2-40B4-BE49-F238E27FC236}">
                  <a16:creationId xmlns:a16="http://schemas.microsoft.com/office/drawing/2014/main" id="{9DCDCF3B-29EF-4797-BFFE-7D17652624EA}"/>
                </a:ext>
              </a:extLst>
            </p:cNvPr>
            <p:cNvSpPr txBox="1"/>
            <p:nvPr/>
          </p:nvSpPr>
          <p:spPr>
            <a:xfrm>
              <a:off x="2856334" y="2847797"/>
              <a:ext cx="1344620" cy="1005019"/>
            </a:xfrm>
            <a:prstGeom prst="rect">
              <a:avLst/>
            </a:prstGeom>
            <a:noFill/>
          </p:spPr>
          <p:txBody>
            <a:bodyPr wrap="square" rtlCol="0">
              <a:spAutoFit/>
            </a:bodyPr>
            <a:lstStyle/>
            <a:p>
              <a:r>
                <a:rPr lang="nl-NL" sz="975" b="1" dirty="0">
                  <a:solidFill>
                    <a:schemeClr val="bg1"/>
                  </a:solidFill>
                </a:rPr>
                <a:t>Stap 3. </a:t>
              </a:r>
            </a:p>
            <a:p>
              <a:r>
                <a:rPr lang="nl-NL" sz="975" b="1" dirty="0">
                  <a:solidFill>
                    <a:schemeClr val="bg1"/>
                  </a:solidFill>
                </a:rPr>
                <a:t>Ambities &amp; Doelen</a:t>
              </a:r>
              <a:endParaRPr lang="nl-NL" sz="975" b="1" i="1" dirty="0">
                <a:solidFill>
                  <a:schemeClr val="bg1"/>
                </a:solidFill>
              </a:endParaRPr>
            </a:p>
            <a:p>
              <a:pPr algn="ctr"/>
              <a:endParaRPr lang="nl-NL" sz="975" dirty="0"/>
            </a:p>
            <a:p>
              <a:pPr algn="ctr"/>
              <a:r>
                <a:rPr lang="nl-NL" sz="853" i="1" dirty="0">
                  <a:solidFill>
                    <a:schemeClr val="bg1"/>
                  </a:solidFill>
                </a:rPr>
                <a:t>  Waar gaan we heen en    </a:t>
              </a:r>
            </a:p>
            <a:p>
              <a:pPr algn="ctr"/>
              <a:r>
                <a:rPr lang="nl-NL" sz="853" i="1" dirty="0">
                  <a:solidFill>
                    <a:schemeClr val="bg1"/>
                  </a:solidFill>
                </a:rPr>
                <a:t>  binnen welke kaders?</a:t>
              </a:r>
            </a:p>
            <a:p>
              <a:endParaRPr lang="en-US" sz="1300" dirty="0">
                <a:solidFill>
                  <a:schemeClr val="bg1"/>
                </a:solidFill>
              </a:endParaRPr>
            </a:p>
          </p:txBody>
        </p:sp>
        <p:sp>
          <p:nvSpPr>
            <p:cNvPr id="81" name="TextBox 80">
              <a:extLst>
                <a:ext uri="{FF2B5EF4-FFF2-40B4-BE49-F238E27FC236}">
                  <a16:creationId xmlns:a16="http://schemas.microsoft.com/office/drawing/2014/main" id="{9E22EF3F-3FAE-4895-9C8F-65DB228ABFBF}"/>
                </a:ext>
              </a:extLst>
            </p:cNvPr>
            <p:cNvSpPr txBox="1"/>
            <p:nvPr/>
          </p:nvSpPr>
          <p:spPr>
            <a:xfrm>
              <a:off x="4158324" y="2758747"/>
              <a:ext cx="1452601" cy="1018549"/>
            </a:xfrm>
            <a:prstGeom prst="rect">
              <a:avLst/>
            </a:prstGeom>
            <a:noFill/>
          </p:spPr>
          <p:txBody>
            <a:bodyPr wrap="square" rtlCol="0">
              <a:spAutoFit/>
            </a:bodyPr>
            <a:lstStyle/>
            <a:p>
              <a:r>
                <a:rPr lang="nl-NL" sz="1138" b="1" dirty="0">
                  <a:solidFill>
                    <a:schemeClr val="bg1"/>
                  </a:solidFill>
                </a:rPr>
                <a:t>Stap 4. </a:t>
              </a:r>
            </a:p>
            <a:p>
              <a:r>
                <a:rPr lang="nl-NL" sz="900" b="1" dirty="0">
                  <a:solidFill>
                    <a:schemeClr val="bg1"/>
                  </a:solidFill>
                </a:rPr>
                <a:t>Kansrijke aanbestedingen</a:t>
              </a:r>
            </a:p>
            <a:p>
              <a:pPr algn="ctr"/>
              <a:endParaRPr lang="nl-NL" sz="975" i="1" dirty="0">
                <a:solidFill>
                  <a:schemeClr val="bg1"/>
                </a:solidFill>
              </a:endParaRPr>
            </a:p>
            <a:p>
              <a:pPr algn="ctr"/>
              <a:r>
                <a:rPr lang="nl-NL" sz="853" i="1" dirty="0">
                  <a:solidFill>
                    <a:schemeClr val="bg1"/>
                  </a:solidFill>
                </a:rPr>
                <a:t>      Welke aanbestedingen      </a:t>
              </a:r>
            </a:p>
            <a:p>
              <a:pPr algn="ctr"/>
              <a:r>
                <a:rPr lang="nl-NL" sz="853" i="1" dirty="0">
                  <a:solidFill>
                    <a:schemeClr val="bg1"/>
                  </a:solidFill>
                </a:rPr>
                <a:t>   komen eraan?</a:t>
              </a:r>
            </a:p>
            <a:p>
              <a:endParaRPr lang="en-US" sz="1300" dirty="0">
                <a:solidFill>
                  <a:schemeClr val="bg1"/>
                </a:solidFill>
              </a:endParaRPr>
            </a:p>
          </p:txBody>
        </p:sp>
        <p:pic>
          <p:nvPicPr>
            <p:cNvPr id="82" name="Graphic 81" descr="Magnifying glass with solid fill">
              <a:extLst>
                <a:ext uri="{FF2B5EF4-FFF2-40B4-BE49-F238E27FC236}">
                  <a16:creationId xmlns:a16="http://schemas.microsoft.com/office/drawing/2014/main" id="{737244ED-F627-440D-B71D-C815445A503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33489" y="3629546"/>
              <a:ext cx="295501" cy="295501"/>
            </a:xfrm>
            <a:prstGeom prst="rect">
              <a:avLst/>
            </a:prstGeom>
          </p:spPr>
        </p:pic>
        <p:pic>
          <p:nvPicPr>
            <p:cNvPr id="83" name="Graphic 82" descr="Filter with solid fill">
              <a:extLst>
                <a:ext uri="{FF2B5EF4-FFF2-40B4-BE49-F238E27FC236}">
                  <a16:creationId xmlns:a16="http://schemas.microsoft.com/office/drawing/2014/main" id="{12BB351F-F426-4F49-9EAC-14E798BF81AA}"/>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2013012" y="3629546"/>
              <a:ext cx="295501" cy="295501"/>
            </a:xfrm>
            <a:prstGeom prst="rect">
              <a:avLst/>
            </a:prstGeom>
          </p:spPr>
        </p:pic>
        <p:pic>
          <p:nvPicPr>
            <p:cNvPr id="84" name="Graphic 83" descr="Target with solid fill">
              <a:extLst>
                <a:ext uri="{FF2B5EF4-FFF2-40B4-BE49-F238E27FC236}">
                  <a16:creationId xmlns:a16="http://schemas.microsoft.com/office/drawing/2014/main" id="{77D82DF8-2FE6-40C8-B2CE-FD29712B0181}"/>
                </a:ext>
              </a:extLst>
            </p:cNvPr>
            <p:cNvPicPr>
              <a:picLocks noChangeAspect="1"/>
            </p:cNvPicPr>
            <p:nvPr/>
          </p:nvPicPr>
          <p:blipFill>
            <a:blip r:embed="rId13">
              <a:extLst>
                <a:ext uri="{96DAC541-7B7A-43D3-8B79-37D633B846F1}">
                  <asvg:svgBlip xmlns:asvg="http://schemas.microsoft.com/office/drawing/2016/SVG/main" r:embed="rId14"/>
                </a:ext>
              </a:extLst>
            </a:blip>
            <a:srcRect/>
            <a:stretch/>
          </p:blipFill>
          <p:spPr>
            <a:xfrm>
              <a:off x="3379799" y="3629546"/>
              <a:ext cx="295501" cy="295501"/>
            </a:xfrm>
            <a:prstGeom prst="rect">
              <a:avLst/>
            </a:prstGeom>
          </p:spPr>
        </p:pic>
        <p:pic>
          <p:nvPicPr>
            <p:cNvPr id="85" name="Graphic 84" descr="Daily calendar with solid fill">
              <a:extLst>
                <a:ext uri="{FF2B5EF4-FFF2-40B4-BE49-F238E27FC236}">
                  <a16:creationId xmlns:a16="http://schemas.microsoft.com/office/drawing/2014/main" id="{EFB25AD1-7523-4B81-AB6A-1CF12EB3097D}"/>
                </a:ext>
              </a:extLst>
            </p:cNvPr>
            <p:cNvPicPr>
              <a:picLocks noChangeAspect="1"/>
            </p:cNvPicPr>
            <p:nvPr/>
          </p:nvPicPr>
          <p:blipFill>
            <a:blip r:embed="rId15">
              <a:extLst>
                <a:ext uri="{96DAC541-7B7A-43D3-8B79-37D633B846F1}">
                  <asvg:svgBlip xmlns:asvg="http://schemas.microsoft.com/office/drawing/2016/SVG/main" r:embed="rId16"/>
                </a:ext>
              </a:extLst>
            </a:blip>
            <a:srcRect/>
            <a:stretch/>
          </p:blipFill>
          <p:spPr>
            <a:xfrm>
              <a:off x="4684413" y="3613722"/>
              <a:ext cx="365476" cy="365476"/>
            </a:xfrm>
            <a:prstGeom prst="rect">
              <a:avLst/>
            </a:prstGeom>
          </p:spPr>
        </p:pic>
        <p:sp>
          <p:nvSpPr>
            <p:cNvPr id="86" name="Arrow: Chevron 85">
              <a:extLst>
                <a:ext uri="{FF2B5EF4-FFF2-40B4-BE49-F238E27FC236}">
                  <a16:creationId xmlns:a16="http://schemas.microsoft.com/office/drawing/2014/main" id="{B1CE24A8-8B3E-476A-B8A6-FE3DF79CD223}"/>
                </a:ext>
              </a:extLst>
            </p:cNvPr>
            <p:cNvSpPr/>
            <p:nvPr/>
          </p:nvSpPr>
          <p:spPr>
            <a:xfrm>
              <a:off x="6884931" y="2743300"/>
              <a:ext cx="1541800" cy="1305433"/>
            </a:xfrm>
            <a:prstGeom prst="chevron">
              <a:avLst>
                <a:gd name="adj" fmla="val 20328"/>
              </a:avLst>
            </a:prstGeom>
            <a:solidFill>
              <a:srgbClr val="3987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solidFill>
                  <a:schemeClr val="tx1"/>
                </a:solidFill>
              </a:endParaRPr>
            </a:p>
          </p:txBody>
        </p:sp>
        <p:sp>
          <p:nvSpPr>
            <p:cNvPr id="87" name="Oval 86">
              <a:extLst>
                <a:ext uri="{FF2B5EF4-FFF2-40B4-BE49-F238E27FC236}">
                  <a16:creationId xmlns:a16="http://schemas.microsoft.com/office/drawing/2014/main" id="{9D567F7E-4C13-4407-809B-14F90EC2A96F}"/>
                </a:ext>
              </a:extLst>
            </p:cNvPr>
            <p:cNvSpPr/>
            <p:nvPr/>
          </p:nvSpPr>
          <p:spPr>
            <a:xfrm>
              <a:off x="5488474" y="3250314"/>
              <a:ext cx="318334" cy="3183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p>
          </p:txBody>
        </p:sp>
        <p:pic>
          <p:nvPicPr>
            <p:cNvPr id="88" name="Graphic 87" descr="Caret Up with solid fill">
              <a:extLst>
                <a:ext uri="{FF2B5EF4-FFF2-40B4-BE49-F238E27FC236}">
                  <a16:creationId xmlns:a16="http://schemas.microsoft.com/office/drawing/2014/main" id="{D9EB5877-15AA-4CF3-A051-13B79B21057C}"/>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rot="5400000">
              <a:off x="5521206" y="3253685"/>
              <a:ext cx="274558" cy="341708"/>
            </a:xfrm>
            <a:prstGeom prst="rect">
              <a:avLst/>
            </a:prstGeom>
          </p:spPr>
        </p:pic>
        <p:sp>
          <p:nvSpPr>
            <p:cNvPr id="89" name="TextBox 88">
              <a:extLst>
                <a:ext uri="{FF2B5EF4-FFF2-40B4-BE49-F238E27FC236}">
                  <a16:creationId xmlns:a16="http://schemas.microsoft.com/office/drawing/2014/main" id="{34E41A5E-5B3D-4A92-B188-EBF3C12AA734}"/>
                </a:ext>
              </a:extLst>
            </p:cNvPr>
            <p:cNvSpPr txBox="1"/>
            <p:nvPr/>
          </p:nvSpPr>
          <p:spPr>
            <a:xfrm>
              <a:off x="5544028" y="2756179"/>
              <a:ext cx="1495797" cy="952697"/>
            </a:xfrm>
            <a:prstGeom prst="rect">
              <a:avLst/>
            </a:prstGeom>
            <a:noFill/>
          </p:spPr>
          <p:txBody>
            <a:bodyPr wrap="square" rtlCol="0">
              <a:spAutoFit/>
            </a:bodyPr>
            <a:lstStyle/>
            <a:p>
              <a:r>
                <a:rPr lang="nl-NL" sz="1138" b="1">
                  <a:solidFill>
                    <a:schemeClr val="bg1"/>
                  </a:solidFill>
                </a:rPr>
                <a:t>Stap 5. </a:t>
              </a:r>
            </a:p>
            <a:p>
              <a:r>
                <a:rPr lang="nl-NL" sz="950" b="1">
                  <a:solidFill>
                    <a:schemeClr val="bg1"/>
                  </a:solidFill>
                </a:rPr>
                <a:t>MVI in het inkoopproces</a:t>
              </a:r>
              <a:endParaRPr lang="nl-NL" sz="950" i="1">
                <a:solidFill>
                  <a:schemeClr val="bg1"/>
                </a:solidFill>
              </a:endParaRPr>
            </a:p>
            <a:p>
              <a:pPr algn="ctr"/>
              <a:endParaRPr lang="nl-NL" sz="894" i="1">
                <a:solidFill>
                  <a:schemeClr val="bg1"/>
                </a:solidFill>
              </a:endParaRPr>
            </a:p>
            <a:p>
              <a:pPr algn="ctr"/>
              <a:r>
                <a:rPr lang="nl-NL" sz="853" i="1">
                  <a:solidFill>
                    <a:schemeClr val="bg1"/>
                  </a:solidFill>
                </a:rPr>
                <a:t>    Hoe passen we MVI toe </a:t>
              </a:r>
            </a:p>
            <a:p>
              <a:pPr algn="ctr"/>
              <a:r>
                <a:rPr lang="nl-NL" sz="853" i="1">
                  <a:solidFill>
                    <a:schemeClr val="bg1"/>
                  </a:solidFill>
                </a:rPr>
                <a:t>bij de gekozen aanbestedingstrajecten?</a:t>
              </a:r>
              <a:endParaRPr lang="en-US" sz="1300">
                <a:solidFill>
                  <a:schemeClr val="bg1"/>
                </a:solidFill>
              </a:endParaRPr>
            </a:p>
          </p:txBody>
        </p:sp>
        <p:sp>
          <p:nvSpPr>
            <p:cNvPr id="90" name="Arrow: Chevron 89">
              <a:extLst>
                <a:ext uri="{FF2B5EF4-FFF2-40B4-BE49-F238E27FC236}">
                  <a16:creationId xmlns:a16="http://schemas.microsoft.com/office/drawing/2014/main" id="{08502443-E443-492A-8D8D-D9E08C0851CC}"/>
                </a:ext>
              </a:extLst>
            </p:cNvPr>
            <p:cNvSpPr/>
            <p:nvPr/>
          </p:nvSpPr>
          <p:spPr>
            <a:xfrm>
              <a:off x="8285562" y="2746844"/>
              <a:ext cx="1541800" cy="1305433"/>
            </a:xfrm>
            <a:prstGeom prst="chevron">
              <a:avLst>
                <a:gd name="adj" fmla="val 20328"/>
              </a:avLst>
            </a:prstGeom>
            <a:solidFill>
              <a:srgbClr val="76D2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solidFill>
                  <a:schemeClr val="tx1"/>
                </a:solidFill>
              </a:endParaRPr>
            </a:p>
          </p:txBody>
        </p:sp>
        <p:sp>
          <p:nvSpPr>
            <p:cNvPr id="91" name="Oval 90">
              <a:extLst>
                <a:ext uri="{FF2B5EF4-FFF2-40B4-BE49-F238E27FC236}">
                  <a16:creationId xmlns:a16="http://schemas.microsoft.com/office/drawing/2014/main" id="{867747E0-D18A-4DF1-8354-16CD2742279B}"/>
                </a:ext>
              </a:extLst>
            </p:cNvPr>
            <p:cNvSpPr/>
            <p:nvPr/>
          </p:nvSpPr>
          <p:spPr>
            <a:xfrm>
              <a:off x="8273842" y="3253858"/>
              <a:ext cx="318334" cy="3183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p>
          </p:txBody>
        </p:sp>
        <p:pic>
          <p:nvPicPr>
            <p:cNvPr id="92" name="Graphic 91" descr="Caret Up with solid fill">
              <a:extLst>
                <a:ext uri="{FF2B5EF4-FFF2-40B4-BE49-F238E27FC236}">
                  <a16:creationId xmlns:a16="http://schemas.microsoft.com/office/drawing/2014/main" id="{4D52F224-C57C-4E26-890F-209F70C410FF}"/>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rot="5400000">
              <a:off x="8307419" y="3244692"/>
              <a:ext cx="274559" cy="341710"/>
            </a:xfrm>
            <a:prstGeom prst="rect">
              <a:avLst/>
            </a:prstGeom>
          </p:spPr>
        </p:pic>
        <p:sp>
          <p:nvSpPr>
            <p:cNvPr id="93" name="TextBox 92">
              <a:extLst>
                <a:ext uri="{FF2B5EF4-FFF2-40B4-BE49-F238E27FC236}">
                  <a16:creationId xmlns:a16="http://schemas.microsoft.com/office/drawing/2014/main" id="{22D0C8A4-12C1-4995-85F7-3BAC948D9962}"/>
                </a:ext>
              </a:extLst>
            </p:cNvPr>
            <p:cNvSpPr txBox="1"/>
            <p:nvPr/>
          </p:nvSpPr>
          <p:spPr>
            <a:xfrm>
              <a:off x="8451698" y="2756179"/>
              <a:ext cx="1296615" cy="842667"/>
            </a:xfrm>
            <a:prstGeom prst="rect">
              <a:avLst/>
            </a:prstGeom>
            <a:noFill/>
          </p:spPr>
          <p:txBody>
            <a:bodyPr wrap="square" rtlCol="0">
              <a:spAutoFit/>
            </a:bodyPr>
            <a:lstStyle/>
            <a:p>
              <a:r>
                <a:rPr lang="nl-NL" sz="1138" b="1" dirty="0">
                  <a:solidFill>
                    <a:schemeClr val="bg1"/>
                  </a:solidFill>
                </a:rPr>
                <a:t>Stap 7. </a:t>
              </a:r>
            </a:p>
            <a:p>
              <a:r>
                <a:rPr lang="nl-NL" sz="1138" b="1" dirty="0">
                  <a:solidFill>
                    <a:schemeClr val="bg1"/>
                  </a:solidFill>
                </a:rPr>
                <a:t>Evalueren</a:t>
              </a:r>
              <a:endParaRPr lang="nl-NL" sz="894" i="1" dirty="0">
                <a:solidFill>
                  <a:schemeClr val="bg1"/>
                </a:solidFill>
              </a:endParaRPr>
            </a:p>
            <a:p>
              <a:pPr algn="ctr"/>
              <a:endParaRPr lang="nl-NL" sz="894" i="1" dirty="0">
                <a:solidFill>
                  <a:schemeClr val="bg1"/>
                </a:solidFill>
              </a:endParaRPr>
            </a:p>
            <a:p>
              <a:pPr algn="ctr"/>
              <a:r>
                <a:rPr lang="nl-NL" sz="853" i="1" dirty="0">
                  <a:solidFill>
                    <a:schemeClr val="bg1"/>
                  </a:solidFill>
                </a:rPr>
                <a:t>    Zijn de gestelde doelen </a:t>
              </a:r>
            </a:p>
            <a:p>
              <a:pPr algn="ctr"/>
              <a:r>
                <a:rPr lang="nl-NL" sz="853" i="1" dirty="0">
                  <a:solidFill>
                    <a:schemeClr val="bg1"/>
                  </a:solidFill>
                </a:rPr>
                <a:t>behaald?</a:t>
              </a:r>
              <a:endParaRPr lang="en-US" sz="1300" dirty="0">
                <a:solidFill>
                  <a:schemeClr val="bg1"/>
                </a:solidFill>
              </a:endParaRPr>
            </a:p>
          </p:txBody>
        </p:sp>
        <p:pic>
          <p:nvPicPr>
            <p:cNvPr id="94" name="Graphic 93" descr="Thumbs up sign with solid fill">
              <a:extLst>
                <a:ext uri="{FF2B5EF4-FFF2-40B4-BE49-F238E27FC236}">
                  <a16:creationId xmlns:a16="http://schemas.microsoft.com/office/drawing/2014/main" id="{05AD4CC5-9757-46F9-BB0B-EF4120E26579}"/>
                </a:ext>
              </a:extLst>
            </p:cNvPr>
            <p:cNvPicPr>
              <a:picLocks noChangeAspect="1"/>
            </p:cNvPicPr>
            <p:nvPr/>
          </p:nvPicPr>
          <p:blipFill>
            <a:blip r:embed="rId21">
              <a:extLst>
                <a:ext uri="{96DAC541-7B7A-43D3-8B79-37D633B846F1}">
                  <asvg:svgBlip xmlns:asvg="http://schemas.microsoft.com/office/drawing/2016/SVG/main" r:embed="rId22"/>
                </a:ext>
              </a:extLst>
            </a:blip>
            <a:srcRect/>
            <a:stretch/>
          </p:blipFill>
          <p:spPr>
            <a:xfrm>
              <a:off x="8792788" y="3614138"/>
              <a:ext cx="365476" cy="365476"/>
            </a:xfrm>
            <a:prstGeom prst="rect">
              <a:avLst/>
            </a:prstGeom>
          </p:spPr>
        </p:pic>
        <p:sp>
          <p:nvSpPr>
            <p:cNvPr id="95" name="Right Brace 94">
              <a:extLst>
                <a:ext uri="{FF2B5EF4-FFF2-40B4-BE49-F238E27FC236}">
                  <a16:creationId xmlns:a16="http://schemas.microsoft.com/office/drawing/2014/main" id="{D158E8F4-3C72-4932-80A8-E0E9C1A471B1}"/>
                </a:ext>
              </a:extLst>
            </p:cNvPr>
            <p:cNvSpPr/>
            <p:nvPr/>
          </p:nvSpPr>
          <p:spPr>
            <a:xfrm rot="5400000">
              <a:off x="1903670" y="2476666"/>
              <a:ext cx="383858" cy="3828803"/>
            </a:xfrm>
            <a:prstGeom prst="rightBrace">
              <a:avLst>
                <a:gd name="adj1" fmla="val 8333"/>
                <a:gd name="adj2" fmla="val 49835"/>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720"/>
            </a:p>
          </p:txBody>
        </p:sp>
        <p:sp>
          <p:nvSpPr>
            <p:cNvPr id="96" name="Right Brace 95">
              <a:extLst>
                <a:ext uri="{FF2B5EF4-FFF2-40B4-BE49-F238E27FC236}">
                  <a16:creationId xmlns:a16="http://schemas.microsoft.com/office/drawing/2014/main" id="{E88BBD66-1D44-4450-BEB9-57768F7D7753}"/>
                </a:ext>
              </a:extLst>
            </p:cNvPr>
            <p:cNvSpPr/>
            <p:nvPr/>
          </p:nvSpPr>
          <p:spPr>
            <a:xfrm rot="16200000">
              <a:off x="6654261" y="-324100"/>
              <a:ext cx="383858" cy="5490919"/>
            </a:xfrm>
            <a:prstGeom prst="rightBrace">
              <a:avLst>
                <a:gd name="adj1" fmla="val 8333"/>
                <a:gd name="adj2" fmla="val 49835"/>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720"/>
            </a:p>
          </p:txBody>
        </p:sp>
        <p:sp>
          <p:nvSpPr>
            <p:cNvPr id="97" name="TextBox 12">
              <a:extLst>
                <a:ext uri="{FF2B5EF4-FFF2-40B4-BE49-F238E27FC236}">
                  <a16:creationId xmlns:a16="http://schemas.microsoft.com/office/drawing/2014/main" id="{F0770DDD-AB55-4C94-BF8F-0BDC7C135719}"/>
                </a:ext>
              </a:extLst>
            </p:cNvPr>
            <p:cNvSpPr txBox="1"/>
            <p:nvPr/>
          </p:nvSpPr>
          <p:spPr>
            <a:xfrm>
              <a:off x="4692818" y="1914129"/>
              <a:ext cx="4406321" cy="317459"/>
            </a:xfrm>
            <a:prstGeom prst="rect">
              <a:avLst/>
            </a:prstGeom>
            <a:noFill/>
          </p:spPr>
          <p:txBody>
            <a:bodyPr wrap="square" rtlCol="0">
              <a:spAutoFit/>
            </a:bodyPr>
            <a:lstStyle/>
            <a:p>
              <a:pPr algn="ctr"/>
              <a:r>
                <a:rPr lang="nl-NL" sz="1463" b="1">
                  <a:solidFill>
                    <a:schemeClr val="bg1">
                      <a:lumMod val="50000"/>
                    </a:schemeClr>
                  </a:solidFill>
                </a:rPr>
                <a:t>Stap 4 - 7 worden elk jaar opnieuw uitgevoerd</a:t>
              </a:r>
              <a:endParaRPr lang="en-US" sz="1950" b="1">
                <a:solidFill>
                  <a:schemeClr val="bg1">
                    <a:lumMod val="50000"/>
                  </a:schemeClr>
                </a:solidFill>
              </a:endParaRPr>
            </a:p>
          </p:txBody>
        </p:sp>
        <p:sp>
          <p:nvSpPr>
            <p:cNvPr id="98" name="Tekstvak 52">
              <a:extLst>
                <a:ext uri="{FF2B5EF4-FFF2-40B4-BE49-F238E27FC236}">
                  <a16:creationId xmlns:a16="http://schemas.microsoft.com/office/drawing/2014/main" id="{7892CD6E-D424-4ADC-AFFF-0531B1E90CBC}"/>
                </a:ext>
              </a:extLst>
            </p:cNvPr>
            <p:cNvSpPr txBox="1"/>
            <p:nvPr/>
          </p:nvSpPr>
          <p:spPr>
            <a:xfrm>
              <a:off x="196402" y="4823655"/>
              <a:ext cx="3847214" cy="317459"/>
            </a:xfrm>
            <a:prstGeom prst="rect">
              <a:avLst/>
            </a:prstGeom>
            <a:noFill/>
          </p:spPr>
          <p:txBody>
            <a:bodyPr wrap="square" rtlCol="0">
              <a:spAutoFit/>
            </a:bodyPr>
            <a:lstStyle/>
            <a:p>
              <a:pPr algn="ctr"/>
              <a:r>
                <a:rPr lang="nl-NL" sz="1463" b="1" dirty="0">
                  <a:solidFill>
                    <a:schemeClr val="bg2">
                      <a:lumMod val="50000"/>
                    </a:schemeClr>
                  </a:solidFill>
                </a:rPr>
                <a:t>Stap 1 - 3 worden één keer uitgevoerd</a:t>
              </a:r>
            </a:p>
          </p:txBody>
        </p:sp>
        <p:sp>
          <p:nvSpPr>
            <p:cNvPr id="99" name="TextBox 98">
              <a:extLst>
                <a:ext uri="{FF2B5EF4-FFF2-40B4-BE49-F238E27FC236}">
                  <a16:creationId xmlns:a16="http://schemas.microsoft.com/office/drawing/2014/main" id="{C6ADC4FC-BCBA-44FC-AC44-B193482D3A97}"/>
                </a:ext>
              </a:extLst>
            </p:cNvPr>
            <p:cNvSpPr txBox="1"/>
            <p:nvPr/>
          </p:nvSpPr>
          <p:spPr>
            <a:xfrm>
              <a:off x="7056353" y="2759326"/>
              <a:ext cx="1280722" cy="842667"/>
            </a:xfrm>
            <a:prstGeom prst="rect">
              <a:avLst/>
            </a:prstGeom>
            <a:noFill/>
          </p:spPr>
          <p:txBody>
            <a:bodyPr wrap="square" rtlCol="0">
              <a:spAutoFit/>
            </a:bodyPr>
            <a:lstStyle/>
            <a:p>
              <a:r>
                <a:rPr lang="nl-NL" sz="1138" b="1" dirty="0">
                  <a:solidFill>
                    <a:schemeClr val="bg1"/>
                  </a:solidFill>
                </a:rPr>
                <a:t>Stap 6. </a:t>
              </a:r>
            </a:p>
            <a:p>
              <a:r>
                <a:rPr lang="nl-NL" sz="1138" b="1" dirty="0">
                  <a:solidFill>
                    <a:schemeClr val="bg1"/>
                  </a:solidFill>
                </a:rPr>
                <a:t>Planning Jaar 1</a:t>
              </a:r>
              <a:endParaRPr lang="nl-NL" sz="1300" i="1" dirty="0">
                <a:solidFill>
                  <a:schemeClr val="bg1"/>
                </a:solidFill>
              </a:endParaRPr>
            </a:p>
            <a:p>
              <a:pPr algn="ctr"/>
              <a:endParaRPr lang="nl-NL" sz="894" i="1" dirty="0">
                <a:solidFill>
                  <a:schemeClr val="bg1"/>
                </a:solidFill>
              </a:endParaRPr>
            </a:p>
            <a:p>
              <a:pPr algn="ctr"/>
              <a:r>
                <a:rPr lang="nl-NL" sz="853" i="1" dirty="0">
                  <a:solidFill>
                    <a:schemeClr val="bg1"/>
                  </a:solidFill>
                </a:rPr>
                <a:t>  Wat zijn de acties voor</a:t>
              </a:r>
            </a:p>
            <a:p>
              <a:pPr algn="ctr"/>
              <a:r>
                <a:rPr lang="nl-NL" sz="853" i="1" dirty="0">
                  <a:solidFill>
                    <a:schemeClr val="bg1"/>
                  </a:solidFill>
                </a:rPr>
                <a:t>dit jaar?</a:t>
              </a:r>
              <a:endParaRPr lang="en-US" sz="1300" dirty="0">
                <a:solidFill>
                  <a:schemeClr val="bg1"/>
                </a:solidFill>
              </a:endParaRPr>
            </a:p>
          </p:txBody>
        </p:sp>
        <p:pic>
          <p:nvPicPr>
            <p:cNvPr id="100" name="Graphic 99" descr="Gantt Chart with solid fill">
              <a:extLst>
                <a:ext uri="{FF2B5EF4-FFF2-40B4-BE49-F238E27FC236}">
                  <a16:creationId xmlns:a16="http://schemas.microsoft.com/office/drawing/2014/main" id="{C8E0E6D8-E804-4C55-BD80-418168417909}"/>
                </a:ext>
              </a:extLst>
            </p:cNvPr>
            <p:cNvPicPr>
              <a:picLocks noChangeAspect="1"/>
            </p:cNvPicPr>
            <p:nvPr/>
          </p:nvPicPr>
          <p:blipFill>
            <a:blip r:embed="rId23">
              <a:extLst>
                <a:ext uri="{96DAC541-7B7A-43D3-8B79-37D633B846F1}">
                  <asvg:svgBlip xmlns:asvg="http://schemas.microsoft.com/office/drawing/2016/SVG/main" r:embed="rId24"/>
                </a:ext>
              </a:extLst>
            </a:blip>
            <a:srcRect/>
            <a:stretch/>
          </p:blipFill>
          <p:spPr>
            <a:xfrm>
              <a:off x="7413523" y="3613722"/>
              <a:ext cx="365476" cy="365476"/>
            </a:xfrm>
            <a:prstGeom prst="rect">
              <a:avLst/>
            </a:prstGeom>
          </p:spPr>
        </p:pic>
        <p:sp>
          <p:nvSpPr>
            <p:cNvPr id="101" name="Oval 100">
              <a:extLst>
                <a:ext uri="{FF2B5EF4-FFF2-40B4-BE49-F238E27FC236}">
                  <a16:creationId xmlns:a16="http://schemas.microsoft.com/office/drawing/2014/main" id="{3B99CEFE-28BD-4576-AB84-900520AEAA56}"/>
                </a:ext>
              </a:extLst>
            </p:cNvPr>
            <p:cNvSpPr/>
            <p:nvPr/>
          </p:nvSpPr>
          <p:spPr>
            <a:xfrm>
              <a:off x="6871817" y="3245340"/>
              <a:ext cx="318334" cy="3183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0"/>
            </a:p>
          </p:txBody>
        </p:sp>
        <p:pic>
          <p:nvPicPr>
            <p:cNvPr id="102" name="Graphic 101" descr="Caret Up with solid fill">
              <a:extLst>
                <a:ext uri="{FF2B5EF4-FFF2-40B4-BE49-F238E27FC236}">
                  <a16:creationId xmlns:a16="http://schemas.microsoft.com/office/drawing/2014/main" id="{CB299BA9-1AA9-41EF-9E21-27EA19179CB4}"/>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rot="5400000">
              <a:off x="6905395" y="3236174"/>
              <a:ext cx="274559" cy="341710"/>
            </a:xfrm>
            <a:prstGeom prst="rect">
              <a:avLst/>
            </a:prstGeom>
          </p:spPr>
        </p:pic>
        <p:pic>
          <p:nvPicPr>
            <p:cNvPr id="103" name="Graphic 102" descr="Checkbox Checked with solid fill">
              <a:extLst>
                <a:ext uri="{FF2B5EF4-FFF2-40B4-BE49-F238E27FC236}">
                  <a16:creationId xmlns:a16="http://schemas.microsoft.com/office/drawing/2014/main" id="{8879B1AC-677D-400C-9F49-1C28B45F905C}"/>
                </a:ext>
              </a:extLst>
            </p:cNvPr>
            <p:cNvPicPr>
              <a:picLocks noChangeAspect="1"/>
            </p:cNvPicPr>
            <p:nvPr/>
          </p:nvPicPr>
          <p:blipFill>
            <a:blip r:embed="rId27">
              <a:extLst>
                <a:ext uri="{96DAC541-7B7A-43D3-8B79-37D633B846F1}">
                  <asvg:svgBlip xmlns:asvg="http://schemas.microsoft.com/office/drawing/2016/SVG/main" r:embed="rId28"/>
                </a:ext>
              </a:extLst>
            </a:blip>
            <a:srcRect/>
            <a:stretch/>
          </p:blipFill>
          <p:spPr>
            <a:xfrm>
              <a:off x="6039426" y="3656361"/>
              <a:ext cx="352596" cy="352596"/>
            </a:xfrm>
            <a:prstGeom prst="rect">
              <a:avLst/>
            </a:prstGeom>
          </p:spPr>
        </p:pic>
      </p:grpSp>
    </p:spTree>
    <p:extLst>
      <p:ext uri="{BB962C8B-B14F-4D97-AF65-F5344CB8AC3E}">
        <p14:creationId xmlns:p14="http://schemas.microsoft.com/office/powerpoint/2010/main" val="1260751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7324ED7D-B9FF-45D3-9EFB-E9070D756B6E}"/>
              </a:ext>
            </a:extLst>
          </p:cNvPr>
          <p:cNvSpPr txBox="1">
            <a:spLocks/>
          </p:cNvSpPr>
          <p:nvPr/>
        </p:nvSpPr>
        <p:spPr>
          <a:xfrm>
            <a:off x="526163" y="0"/>
            <a:ext cx="9224963" cy="912234"/>
          </a:xfrm>
          <a:prstGeom prst="rect">
            <a:avLst/>
          </a:prstGeom>
        </p:spPr>
        <p:txBody>
          <a:bodyPr vert="horz" lIns="74295" tIns="37148" rIns="74295" bIns="37148"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50" b="1">
                <a:solidFill>
                  <a:srgbClr val="8FCAE7"/>
                </a:solidFill>
              </a:rPr>
              <a:t>Stap 1. Nulmeting</a:t>
            </a:r>
            <a:endParaRPr lang="en-US" sz="3250" b="1">
              <a:solidFill>
                <a:srgbClr val="8FCAE7"/>
              </a:solidFill>
            </a:endParaRPr>
          </a:p>
        </p:txBody>
      </p:sp>
      <p:sp>
        <p:nvSpPr>
          <p:cNvPr id="3" name="Slide Number Placeholder 2">
            <a:extLst>
              <a:ext uri="{FF2B5EF4-FFF2-40B4-BE49-F238E27FC236}">
                <a16:creationId xmlns:a16="http://schemas.microsoft.com/office/drawing/2014/main" id="{0909207F-CCE1-4BC9-B20B-7A83C92B42BC}"/>
              </a:ext>
            </a:extLst>
          </p:cNvPr>
          <p:cNvSpPr>
            <a:spLocks noGrp="1"/>
          </p:cNvSpPr>
          <p:nvPr>
            <p:ph type="sldNum" sz="quarter" idx="12"/>
          </p:nvPr>
        </p:nvSpPr>
        <p:spPr/>
        <p:txBody>
          <a:bodyPr/>
          <a:lstStyle/>
          <a:p>
            <a:fld id="{2DF6C55A-8218-F348-BEC3-CD9C475A1F3C}" type="slidenum">
              <a:rPr lang="nl-NL" smtClean="0"/>
              <a:t>3</a:t>
            </a:fld>
            <a:endParaRPr lang="nl-NL"/>
          </a:p>
        </p:txBody>
      </p:sp>
      <p:sp>
        <p:nvSpPr>
          <p:cNvPr id="20" name="Rectangle 20">
            <a:extLst>
              <a:ext uri="{FF2B5EF4-FFF2-40B4-BE49-F238E27FC236}">
                <a16:creationId xmlns:a16="http://schemas.microsoft.com/office/drawing/2014/main" id="{AE0A8315-F545-964B-82F9-BCBE8905312B}"/>
              </a:ext>
            </a:extLst>
          </p:cNvPr>
          <p:cNvSpPr/>
          <p:nvPr/>
        </p:nvSpPr>
        <p:spPr>
          <a:xfrm>
            <a:off x="584488" y="2249211"/>
            <a:ext cx="4189074" cy="3980002"/>
          </a:xfrm>
          <a:prstGeom prst="rect">
            <a:avLst/>
          </a:prstGeom>
          <a:noFill/>
          <a:ln w="28575">
            <a:solidFill>
              <a:srgbClr val="8FCAE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742987">
              <a:defRPr/>
            </a:pPr>
            <a:r>
              <a:rPr lang="nl-NL" sz="1400" b="1">
                <a:solidFill>
                  <a:srgbClr val="E7E6E6">
                    <a:lumMod val="10000"/>
                  </a:srgbClr>
                </a:solidFill>
                <a:latin typeface="Calibri" panose="020F0502020204030204"/>
              </a:rPr>
              <a:t>Wat weten we al over MVI?</a:t>
            </a:r>
          </a:p>
          <a:p>
            <a:pPr defTabSz="742987">
              <a:defRPr/>
            </a:pPr>
            <a:endParaRPr lang="nl-NL" sz="1400" b="1">
              <a:solidFill>
                <a:srgbClr val="E7E6E6">
                  <a:lumMod val="10000"/>
                </a:srgbClr>
              </a:solidFill>
              <a:latin typeface="Calibri" panose="020F0502020204030204"/>
            </a:endParaRPr>
          </a:p>
          <a:p>
            <a:endParaRPr lang="nl-NL" sz="1400">
              <a:solidFill>
                <a:schemeClr val="bg2">
                  <a:lumMod val="10000"/>
                </a:schemeClr>
              </a:solidFill>
            </a:endParaRPr>
          </a:p>
          <a:p>
            <a:pPr marL="232184" indent="-232184">
              <a:buFont typeface="Arial" panose="020B0604020202020204" pitchFamily="34" charset="0"/>
              <a:buChar char="•"/>
            </a:pPr>
            <a:endParaRPr lang="nl-NL" sz="894">
              <a:solidFill>
                <a:schemeClr val="bg2">
                  <a:lumMod val="10000"/>
                </a:schemeClr>
              </a:solidFill>
            </a:endParaRPr>
          </a:p>
          <a:p>
            <a:pPr marL="232184" indent="-232184">
              <a:buFont typeface="Arial" panose="020B0604020202020204" pitchFamily="34" charset="0"/>
              <a:buChar char="•"/>
            </a:pPr>
            <a:endParaRPr lang="nl-NL" sz="894">
              <a:solidFill>
                <a:schemeClr val="bg2">
                  <a:lumMod val="10000"/>
                </a:schemeClr>
              </a:solidFill>
            </a:endParaRPr>
          </a:p>
          <a:p>
            <a:endParaRPr lang="en-US" sz="1300" b="1">
              <a:solidFill>
                <a:schemeClr val="bg2">
                  <a:lumMod val="10000"/>
                </a:schemeClr>
              </a:solidFill>
            </a:endParaRPr>
          </a:p>
          <a:p>
            <a:pPr marL="139310" indent="-139310">
              <a:buFont typeface="Arial" panose="020B0604020202020204" pitchFamily="34" charset="0"/>
              <a:buChar char="•"/>
            </a:pPr>
            <a:endParaRPr lang="nl-NL" sz="975">
              <a:solidFill>
                <a:schemeClr val="bg2">
                  <a:lumMod val="10000"/>
                </a:schemeClr>
              </a:solidFill>
            </a:endParaRPr>
          </a:p>
        </p:txBody>
      </p:sp>
      <p:sp>
        <p:nvSpPr>
          <p:cNvPr id="21" name="Rectangle 21">
            <a:extLst>
              <a:ext uri="{FF2B5EF4-FFF2-40B4-BE49-F238E27FC236}">
                <a16:creationId xmlns:a16="http://schemas.microsoft.com/office/drawing/2014/main" id="{F73F1936-8D18-D44F-9167-2E1E24B3F855}"/>
              </a:ext>
            </a:extLst>
          </p:cNvPr>
          <p:cNvSpPr/>
          <p:nvPr/>
        </p:nvSpPr>
        <p:spPr>
          <a:xfrm>
            <a:off x="5035890" y="2245456"/>
            <a:ext cx="4189073" cy="3974450"/>
          </a:xfrm>
          <a:prstGeom prst="rect">
            <a:avLst/>
          </a:prstGeom>
          <a:noFill/>
          <a:ln w="28575">
            <a:solidFill>
              <a:srgbClr val="8FCAE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742987">
              <a:defRPr/>
            </a:pPr>
            <a:r>
              <a:rPr lang="nl-NL" sz="1400" b="1" dirty="0">
                <a:solidFill>
                  <a:srgbClr val="E7E6E6">
                    <a:lumMod val="10000"/>
                  </a:srgbClr>
                </a:solidFill>
                <a:latin typeface="Calibri" panose="020F0502020204030204"/>
              </a:rPr>
              <a:t>Waar hebben we MVI toegepast?</a:t>
            </a:r>
          </a:p>
          <a:p>
            <a:pPr defTabSz="742987">
              <a:defRPr/>
            </a:pPr>
            <a:endParaRPr lang="nl-NL" sz="488" b="1" dirty="0">
              <a:solidFill>
                <a:srgbClr val="E7E6E6">
                  <a:lumMod val="10000"/>
                </a:srgbClr>
              </a:solidFill>
              <a:latin typeface="Calibri" panose="020F0502020204030204"/>
            </a:endParaRPr>
          </a:p>
          <a:p>
            <a:pPr defTabSz="742987">
              <a:defRPr/>
            </a:pPr>
            <a:endParaRPr lang="en-US" sz="894" dirty="0">
              <a:solidFill>
                <a:schemeClr val="bg2">
                  <a:lumMod val="10000"/>
                </a:schemeClr>
              </a:solidFill>
            </a:endParaRPr>
          </a:p>
          <a:p>
            <a:pPr defTabSz="742987">
              <a:defRPr/>
            </a:pPr>
            <a:endParaRPr lang="en-US" sz="894" dirty="0">
              <a:solidFill>
                <a:schemeClr val="bg2">
                  <a:lumMod val="10000"/>
                </a:schemeClr>
              </a:solidFill>
            </a:endParaRPr>
          </a:p>
          <a:p>
            <a:pPr marL="232184" indent="-232184" defTabSz="742987">
              <a:buFont typeface="Arial" panose="020B0604020202020204" pitchFamily="34" charset="0"/>
              <a:buChar char="•"/>
              <a:defRPr/>
            </a:pPr>
            <a:endParaRPr lang="en-US" sz="894" dirty="0">
              <a:solidFill>
                <a:schemeClr val="bg2">
                  <a:lumMod val="10000"/>
                </a:schemeClr>
              </a:solidFill>
            </a:endParaRPr>
          </a:p>
          <a:p>
            <a:pPr marL="232184" indent="-232184" defTabSz="742987">
              <a:buFont typeface="Arial" panose="020B0604020202020204" pitchFamily="34" charset="0"/>
              <a:buChar char="•"/>
              <a:defRPr/>
            </a:pPr>
            <a:endParaRPr lang="en-US" sz="894" dirty="0">
              <a:solidFill>
                <a:schemeClr val="bg2">
                  <a:lumMod val="10000"/>
                </a:schemeClr>
              </a:solidFill>
            </a:endParaRPr>
          </a:p>
          <a:p>
            <a:pPr marL="232184" indent="-232184" defTabSz="742987">
              <a:buFont typeface="Arial" panose="020B0604020202020204" pitchFamily="34" charset="0"/>
              <a:buChar char="•"/>
              <a:defRPr/>
            </a:pPr>
            <a:endParaRPr lang="en-US" sz="894" dirty="0">
              <a:solidFill>
                <a:schemeClr val="bg2">
                  <a:lumMod val="10000"/>
                </a:schemeClr>
              </a:solidFill>
            </a:endParaRPr>
          </a:p>
          <a:p>
            <a:pPr marL="232184" indent="-232184" defTabSz="742987">
              <a:buFont typeface="Arial" panose="020B0604020202020204" pitchFamily="34" charset="0"/>
              <a:buChar char="•"/>
              <a:defRPr/>
            </a:pPr>
            <a:endParaRPr lang="en-US" sz="894" dirty="0">
              <a:solidFill>
                <a:schemeClr val="bg2">
                  <a:lumMod val="10000"/>
                </a:schemeClr>
              </a:solidFill>
            </a:endParaRPr>
          </a:p>
          <a:p>
            <a:pPr marL="232184" indent="-232184" defTabSz="742987">
              <a:buFont typeface="Arial" panose="020B0604020202020204" pitchFamily="34" charset="0"/>
              <a:buChar char="•"/>
              <a:defRPr/>
            </a:pPr>
            <a:endParaRPr lang="en-US" sz="894" dirty="0">
              <a:solidFill>
                <a:schemeClr val="bg2">
                  <a:lumMod val="10000"/>
                </a:schemeClr>
              </a:solidFill>
            </a:endParaRPr>
          </a:p>
          <a:p>
            <a:pPr marL="232184" indent="-232184">
              <a:buFont typeface="Arial" panose="020B0604020202020204" pitchFamily="34" charset="0"/>
              <a:buChar char="•"/>
            </a:pPr>
            <a:endParaRPr lang="en-US" sz="894" dirty="0">
              <a:solidFill>
                <a:schemeClr val="bg2">
                  <a:lumMod val="10000"/>
                </a:schemeClr>
              </a:solidFill>
            </a:endParaRPr>
          </a:p>
          <a:p>
            <a:pPr marL="139310" indent="-139310">
              <a:buFont typeface="Arial" panose="020B0604020202020204" pitchFamily="34" charset="0"/>
              <a:buChar char="•"/>
            </a:pPr>
            <a:endParaRPr lang="nl-NL" sz="975" dirty="0">
              <a:solidFill>
                <a:schemeClr val="bg2">
                  <a:lumMod val="10000"/>
                </a:schemeClr>
              </a:solidFill>
            </a:endParaRPr>
          </a:p>
        </p:txBody>
      </p:sp>
      <p:sp>
        <p:nvSpPr>
          <p:cNvPr id="11" name="Rechthoek 19">
            <a:extLst>
              <a:ext uri="{FF2B5EF4-FFF2-40B4-BE49-F238E27FC236}">
                <a16:creationId xmlns:a16="http://schemas.microsoft.com/office/drawing/2014/main" id="{1A965A5A-BCDA-45ED-8673-6F536760EF7D}"/>
              </a:ext>
            </a:extLst>
          </p:cNvPr>
          <p:cNvSpPr/>
          <p:nvPr/>
        </p:nvSpPr>
        <p:spPr>
          <a:xfrm>
            <a:off x="603410" y="1005953"/>
            <a:ext cx="8640474" cy="857222"/>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300" dirty="0">
                <a:solidFill>
                  <a:schemeClr val="bg2">
                    <a:lumMod val="50000"/>
                  </a:schemeClr>
                </a:solidFill>
              </a:rPr>
              <a:t>[Hier is ruimte voor extra toelichting]</a:t>
            </a:r>
            <a:endParaRPr lang="nl-NL" sz="2400" dirty="0"/>
          </a:p>
        </p:txBody>
      </p:sp>
      <p:sp>
        <p:nvSpPr>
          <p:cNvPr id="8" name="Rechthoek 62">
            <a:extLst>
              <a:ext uri="{FF2B5EF4-FFF2-40B4-BE49-F238E27FC236}">
                <a16:creationId xmlns:a16="http://schemas.microsoft.com/office/drawing/2014/main" id="{E821F5AD-1B54-E634-5708-C7CC3822EB78}"/>
              </a:ext>
            </a:extLst>
          </p:cNvPr>
          <p:cNvSpPr/>
          <p:nvPr/>
        </p:nvSpPr>
        <p:spPr>
          <a:xfrm>
            <a:off x="7259194" y="266818"/>
            <a:ext cx="2228851" cy="645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chemeClr val="tx1"/>
                </a:solidFill>
              </a:rPr>
              <a:t>[Invoegen: logo van organisatie]</a:t>
            </a:r>
          </a:p>
        </p:txBody>
      </p:sp>
    </p:spTree>
    <p:extLst>
      <p:ext uri="{BB962C8B-B14F-4D97-AF65-F5344CB8AC3E}">
        <p14:creationId xmlns:p14="http://schemas.microsoft.com/office/powerpoint/2010/main" val="355739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el 1">
            <a:extLst>
              <a:ext uri="{FF2B5EF4-FFF2-40B4-BE49-F238E27FC236}">
                <a16:creationId xmlns:a16="http://schemas.microsoft.com/office/drawing/2014/main" id="{800638A3-34E3-49BC-A0EA-7300D7F7E979}"/>
              </a:ext>
            </a:extLst>
          </p:cNvPr>
          <p:cNvSpPr txBox="1">
            <a:spLocks noChangeAspect="1"/>
          </p:cNvSpPr>
          <p:nvPr/>
        </p:nvSpPr>
        <p:spPr>
          <a:xfrm>
            <a:off x="603410" y="173099"/>
            <a:ext cx="9224963" cy="912234"/>
          </a:xfrm>
          <a:prstGeom prst="rect">
            <a:avLst/>
          </a:prstGeom>
        </p:spPr>
        <p:txBody>
          <a:bodyPr vert="horz" lIns="74295" tIns="37148" rIns="74295" bIns="37148"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a:solidFill>
                  <a:srgbClr val="007BC7"/>
                </a:solidFill>
              </a:rPr>
              <a:t>Stap 2. MVI-thema’s kiezen</a:t>
            </a:r>
            <a:endParaRPr lang="en-US" sz="3600" b="1">
              <a:solidFill>
                <a:srgbClr val="007BC7"/>
              </a:solidFill>
            </a:endParaRPr>
          </a:p>
        </p:txBody>
      </p:sp>
      <p:sp>
        <p:nvSpPr>
          <p:cNvPr id="4" name="Slide Number Placeholder 3">
            <a:extLst>
              <a:ext uri="{FF2B5EF4-FFF2-40B4-BE49-F238E27FC236}">
                <a16:creationId xmlns:a16="http://schemas.microsoft.com/office/drawing/2014/main" id="{B97F0125-A96D-47C7-9203-4E1CA8E34696}"/>
              </a:ext>
            </a:extLst>
          </p:cNvPr>
          <p:cNvSpPr>
            <a:spLocks noGrp="1"/>
          </p:cNvSpPr>
          <p:nvPr>
            <p:ph type="sldNum" sz="quarter" idx="12"/>
          </p:nvPr>
        </p:nvSpPr>
        <p:spPr/>
        <p:txBody>
          <a:bodyPr/>
          <a:lstStyle/>
          <a:p>
            <a:fld id="{2DF6C55A-8218-F348-BEC3-CD9C475A1F3C}" type="slidenum">
              <a:rPr lang="nl-NL" smtClean="0"/>
              <a:t>4</a:t>
            </a:fld>
            <a:endParaRPr lang="nl-NL"/>
          </a:p>
        </p:txBody>
      </p:sp>
      <p:sp>
        <p:nvSpPr>
          <p:cNvPr id="68" name="Rectangle 21">
            <a:extLst>
              <a:ext uri="{FF2B5EF4-FFF2-40B4-BE49-F238E27FC236}">
                <a16:creationId xmlns:a16="http://schemas.microsoft.com/office/drawing/2014/main" id="{F21E2EC1-BC78-ED4F-8B1D-9241503045AF}"/>
              </a:ext>
            </a:extLst>
          </p:cNvPr>
          <p:cNvSpPr/>
          <p:nvPr/>
        </p:nvSpPr>
        <p:spPr>
          <a:xfrm>
            <a:off x="2647083" y="2111171"/>
            <a:ext cx="6655507" cy="4118044"/>
          </a:xfrm>
          <a:prstGeom prst="rect">
            <a:avLst/>
          </a:prstGeom>
          <a:noFill/>
          <a:ln w="28575">
            <a:solidFill>
              <a:srgbClr val="007BC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742987">
              <a:defRPr/>
            </a:pPr>
            <a:r>
              <a:rPr lang="nl-NL" sz="1400" b="1">
                <a:solidFill>
                  <a:srgbClr val="E7E6E6">
                    <a:lumMod val="10000"/>
                  </a:srgbClr>
                </a:solidFill>
                <a:latin typeface="Calibri" panose="020F0502020204030204"/>
              </a:rPr>
              <a:t>Toelichting keuze:</a:t>
            </a:r>
          </a:p>
          <a:p>
            <a:pPr defTabSz="742987">
              <a:defRPr/>
            </a:pPr>
            <a:endParaRPr lang="nl-NL" sz="1400" b="1">
              <a:solidFill>
                <a:srgbClr val="E7E6E6">
                  <a:lumMod val="10000"/>
                </a:srgbClr>
              </a:solidFill>
              <a:latin typeface="Calibri" panose="020F0502020204030204"/>
            </a:endParaRPr>
          </a:p>
          <a:p>
            <a:pPr marL="285750" indent="-285750" defTabSz="742987">
              <a:buFont typeface="Arial" panose="020B0604020202020204" pitchFamily="34" charset="0"/>
              <a:buChar char="•"/>
              <a:defRPr/>
            </a:pPr>
            <a:endParaRPr lang="nl-NL" sz="1400" b="1">
              <a:solidFill>
                <a:srgbClr val="E7E6E6">
                  <a:lumMod val="10000"/>
                </a:srgbClr>
              </a:solidFill>
              <a:latin typeface="Calibri" panose="020F0502020204030204"/>
            </a:endParaRPr>
          </a:p>
          <a:p>
            <a:pPr defTabSz="742987">
              <a:defRPr/>
            </a:pPr>
            <a:endParaRPr lang="en-US" sz="1400">
              <a:solidFill>
                <a:schemeClr val="bg2">
                  <a:lumMod val="10000"/>
                </a:schemeClr>
              </a:solidFill>
            </a:endParaRPr>
          </a:p>
          <a:p>
            <a:pPr marL="232184" indent="-232184" defTabSz="742987">
              <a:buFont typeface="Arial" panose="020B0604020202020204" pitchFamily="34" charset="0"/>
              <a:buChar char="•"/>
              <a:defRPr/>
            </a:pPr>
            <a:endParaRPr lang="en-US" sz="1400">
              <a:solidFill>
                <a:schemeClr val="bg2">
                  <a:lumMod val="10000"/>
                </a:schemeClr>
              </a:solidFill>
            </a:endParaRPr>
          </a:p>
          <a:p>
            <a:pPr marL="232184" indent="-232184" defTabSz="742987">
              <a:buFont typeface="Arial" panose="020B0604020202020204" pitchFamily="34" charset="0"/>
              <a:buChar char="•"/>
              <a:defRPr/>
            </a:pPr>
            <a:endParaRPr lang="en-US" sz="1400">
              <a:solidFill>
                <a:schemeClr val="bg2">
                  <a:lumMod val="10000"/>
                </a:schemeClr>
              </a:solidFill>
            </a:endParaRPr>
          </a:p>
          <a:p>
            <a:pPr marL="232184" indent="-232184" defTabSz="742987">
              <a:buFont typeface="Arial" panose="020B0604020202020204" pitchFamily="34" charset="0"/>
              <a:buChar char="•"/>
              <a:defRPr/>
            </a:pPr>
            <a:endParaRPr lang="en-US" sz="1400">
              <a:solidFill>
                <a:schemeClr val="bg2">
                  <a:lumMod val="10000"/>
                </a:schemeClr>
              </a:solidFill>
            </a:endParaRPr>
          </a:p>
          <a:p>
            <a:pPr marL="232184" indent="-232184" defTabSz="742987">
              <a:buFont typeface="Arial" panose="020B0604020202020204" pitchFamily="34" charset="0"/>
              <a:buChar char="•"/>
              <a:defRPr/>
            </a:pPr>
            <a:endParaRPr lang="en-US" sz="1400">
              <a:solidFill>
                <a:schemeClr val="bg2">
                  <a:lumMod val="10000"/>
                </a:schemeClr>
              </a:solidFill>
            </a:endParaRPr>
          </a:p>
          <a:p>
            <a:pPr marL="232184" indent="-232184" defTabSz="742987">
              <a:buFont typeface="Arial" panose="020B0604020202020204" pitchFamily="34" charset="0"/>
              <a:buChar char="•"/>
              <a:defRPr/>
            </a:pPr>
            <a:endParaRPr lang="en-US" sz="1400">
              <a:solidFill>
                <a:schemeClr val="bg2">
                  <a:lumMod val="10000"/>
                </a:schemeClr>
              </a:solidFill>
            </a:endParaRPr>
          </a:p>
          <a:p>
            <a:pPr marL="232184" indent="-232184" defTabSz="742987">
              <a:buFont typeface="Arial" panose="020B0604020202020204" pitchFamily="34" charset="0"/>
              <a:buChar char="•"/>
              <a:defRPr/>
            </a:pPr>
            <a:endParaRPr lang="en-US" sz="1400">
              <a:solidFill>
                <a:schemeClr val="bg2">
                  <a:lumMod val="10000"/>
                </a:schemeClr>
              </a:solidFill>
            </a:endParaRPr>
          </a:p>
          <a:p>
            <a:pPr marL="232184" indent="-232184">
              <a:buFont typeface="Arial" panose="020B0604020202020204" pitchFamily="34" charset="0"/>
              <a:buChar char="•"/>
            </a:pPr>
            <a:endParaRPr lang="en-US" sz="1400">
              <a:solidFill>
                <a:schemeClr val="bg2">
                  <a:lumMod val="10000"/>
                </a:schemeClr>
              </a:solidFill>
            </a:endParaRPr>
          </a:p>
          <a:p>
            <a:pPr marL="139310" indent="-139310">
              <a:buFont typeface="Arial" panose="020B0604020202020204" pitchFamily="34" charset="0"/>
              <a:buChar char="•"/>
            </a:pPr>
            <a:endParaRPr lang="nl-NL" sz="1400">
              <a:solidFill>
                <a:schemeClr val="bg2">
                  <a:lumMod val="10000"/>
                </a:schemeClr>
              </a:solidFill>
            </a:endParaRPr>
          </a:p>
        </p:txBody>
      </p:sp>
      <p:sp>
        <p:nvSpPr>
          <p:cNvPr id="13" name="Rechthoek 12">
            <a:extLst>
              <a:ext uri="{FF2B5EF4-FFF2-40B4-BE49-F238E27FC236}">
                <a16:creationId xmlns:a16="http://schemas.microsoft.com/office/drawing/2014/main" id="{E3AF3F23-F1A0-4842-B618-A78958349132}"/>
              </a:ext>
            </a:extLst>
          </p:cNvPr>
          <p:cNvSpPr/>
          <p:nvPr/>
        </p:nvSpPr>
        <p:spPr>
          <a:xfrm>
            <a:off x="584487" y="2111170"/>
            <a:ext cx="1822381" cy="4118043"/>
          </a:xfrm>
          <a:prstGeom prst="rect">
            <a:avLst/>
          </a:prstGeom>
          <a:solidFill>
            <a:schemeClr val="bg1"/>
          </a:solidFill>
          <a:ln w="28575">
            <a:solidFill>
              <a:srgbClr val="007BC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400" b="1" dirty="0">
                <a:solidFill>
                  <a:schemeClr val="tx1"/>
                </a:solidFill>
              </a:rPr>
              <a:t>Gekozen thema’s*:</a:t>
            </a:r>
          </a:p>
        </p:txBody>
      </p:sp>
      <p:grpSp>
        <p:nvGrpSpPr>
          <p:cNvPr id="45" name="Group 44">
            <a:extLst>
              <a:ext uri="{FF2B5EF4-FFF2-40B4-BE49-F238E27FC236}">
                <a16:creationId xmlns:a16="http://schemas.microsoft.com/office/drawing/2014/main" id="{3F5AE863-05B6-4BCE-94C3-958EECE0AC54}"/>
              </a:ext>
            </a:extLst>
          </p:cNvPr>
          <p:cNvGrpSpPr/>
          <p:nvPr/>
        </p:nvGrpSpPr>
        <p:grpSpPr>
          <a:xfrm>
            <a:off x="1548454" y="2581283"/>
            <a:ext cx="569361" cy="569359"/>
            <a:chOff x="2499065" y="4914924"/>
            <a:chExt cx="1089971" cy="1089970"/>
          </a:xfrm>
        </p:grpSpPr>
        <p:sp>
          <p:nvSpPr>
            <p:cNvPr id="47" name="Oval 46">
              <a:extLst>
                <a:ext uri="{FF2B5EF4-FFF2-40B4-BE49-F238E27FC236}">
                  <a16:creationId xmlns:a16="http://schemas.microsoft.com/office/drawing/2014/main" id="{C5EDCD35-90F7-4987-8383-2EC65A06FA2D}"/>
                </a:ext>
              </a:extLst>
            </p:cNvPr>
            <p:cNvSpPr/>
            <p:nvPr/>
          </p:nvSpPr>
          <p:spPr>
            <a:xfrm>
              <a:off x="2499065" y="4914924"/>
              <a:ext cx="1089971" cy="1089970"/>
            </a:xfrm>
            <a:prstGeom prst="ellipse">
              <a:avLst/>
            </a:prstGeom>
            <a:solidFill>
              <a:srgbClr val="E1E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50"/>
            </a:p>
          </p:txBody>
        </p:sp>
        <p:sp>
          <p:nvSpPr>
            <p:cNvPr id="48" name="TextBox 47">
              <a:extLst>
                <a:ext uri="{FF2B5EF4-FFF2-40B4-BE49-F238E27FC236}">
                  <a16:creationId xmlns:a16="http://schemas.microsoft.com/office/drawing/2014/main" id="{1CE2FCD0-193B-493A-9D6F-CF31C77FCCEA}"/>
                </a:ext>
              </a:extLst>
            </p:cNvPr>
            <p:cNvSpPr txBox="1"/>
            <p:nvPr/>
          </p:nvSpPr>
          <p:spPr>
            <a:xfrm>
              <a:off x="2532388" y="4971271"/>
              <a:ext cx="1027117" cy="397499"/>
            </a:xfrm>
            <a:prstGeom prst="rect">
              <a:avLst/>
            </a:prstGeom>
            <a:noFill/>
          </p:spPr>
          <p:txBody>
            <a:bodyPr wrap="square" rtlCol="0">
              <a:spAutoFit/>
            </a:bodyPr>
            <a:lstStyle/>
            <a:p>
              <a:pPr algn="ctr"/>
              <a:r>
                <a:rPr lang="nl-NL" sz="800" b="1">
                  <a:solidFill>
                    <a:srgbClr val="39870C"/>
                  </a:solidFill>
                  <a:latin typeface="+mj-lt"/>
                </a:rPr>
                <a:t>Klimaat</a:t>
              </a:r>
              <a:endParaRPr lang="en-US" sz="760" b="1">
                <a:solidFill>
                  <a:srgbClr val="39870C"/>
                </a:solidFill>
                <a:latin typeface="+mj-lt"/>
              </a:endParaRPr>
            </a:p>
          </p:txBody>
        </p:sp>
        <p:pic>
          <p:nvPicPr>
            <p:cNvPr id="49" name="Picture 48">
              <a:extLst>
                <a:ext uri="{FF2B5EF4-FFF2-40B4-BE49-F238E27FC236}">
                  <a16:creationId xmlns:a16="http://schemas.microsoft.com/office/drawing/2014/main" id="{9E214973-BFEA-4DB1-AF6E-3627D1E24EA3}"/>
                </a:ext>
              </a:extLst>
            </p:cNvPr>
            <p:cNvPicPr>
              <a:picLocks noChangeAspect="1"/>
            </p:cNvPicPr>
            <p:nvPr/>
          </p:nvPicPr>
          <p:blipFill rotWithShape="1">
            <a:blip r:embed="rId3"/>
            <a:srcRect l="39726" t="12817" r="46579" b="69033"/>
            <a:stretch/>
          </p:blipFill>
          <p:spPr>
            <a:xfrm>
              <a:off x="2775922" y="5309124"/>
              <a:ext cx="518876" cy="572926"/>
            </a:xfrm>
            <a:prstGeom prst="rect">
              <a:avLst/>
            </a:prstGeom>
          </p:spPr>
        </p:pic>
      </p:grpSp>
      <p:grpSp>
        <p:nvGrpSpPr>
          <p:cNvPr id="50" name="Group 49">
            <a:extLst>
              <a:ext uri="{FF2B5EF4-FFF2-40B4-BE49-F238E27FC236}">
                <a16:creationId xmlns:a16="http://schemas.microsoft.com/office/drawing/2014/main" id="{603156FA-47AD-4530-AC94-6B4AC7E9F28D}"/>
              </a:ext>
            </a:extLst>
          </p:cNvPr>
          <p:cNvGrpSpPr/>
          <p:nvPr/>
        </p:nvGrpSpPr>
        <p:grpSpPr>
          <a:xfrm>
            <a:off x="1542182" y="3169919"/>
            <a:ext cx="569361" cy="569359"/>
            <a:chOff x="2570721" y="4431773"/>
            <a:chExt cx="1089971" cy="1089970"/>
          </a:xfrm>
        </p:grpSpPr>
        <p:sp>
          <p:nvSpPr>
            <p:cNvPr id="51" name="Oval 50">
              <a:extLst>
                <a:ext uri="{FF2B5EF4-FFF2-40B4-BE49-F238E27FC236}">
                  <a16:creationId xmlns:a16="http://schemas.microsoft.com/office/drawing/2014/main" id="{ADE656AD-468A-4356-AD2D-B0E617958394}"/>
                </a:ext>
              </a:extLst>
            </p:cNvPr>
            <p:cNvSpPr/>
            <p:nvPr/>
          </p:nvSpPr>
          <p:spPr>
            <a:xfrm>
              <a:off x="2570721" y="4431773"/>
              <a:ext cx="1089971" cy="1089970"/>
            </a:xfrm>
            <a:prstGeom prst="ellipse">
              <a:avLst/>
            </a:prstGeom>
            <a:solidFill>
              <a:srgbClr val="DFE6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50"/>
            </a:p>
          </p:txBody>
        </p:sp>
        <p:pic>
          <p:nvPicPr>
            <p:cNvPr id="52" name="Picture 51">
              <a:extLst>
                <a:ext uri="{FF2B5EF4-FFF2-40B4-BE49-F238E27FC236}">
                  <a16:creationId xmlns:a16="http://schemas.microsoft.com/office/drawing/2014/main" id="{4C32791E-7C7E-401A-AB0B-B8573A39DB75}"/>
                </a:ext>
              </a:extLst>
            </p:cNvPr>
            <p:cNvPicPr>
              <a:picLocks noChangeAspect="1"/>
            </p:cNvPicPr>
            <p:nvPr/>
          </p:nvPicPr>
          <p:blipFill rotWithShape="1">
            <a:blip r:embed="rId3"/>
            <a:srcRect l="19301" t="27654" r="67004" b="54196"/>
            <a:stretch/>
          </p:blipFill>
          <p:spPr>
            <a:xfrm>
              <a:off x="2847576" y="4825973"/>
              <a:ext cx="518876" cy="572926"/>
            </a:xfrm>
            <a:prstGeom prst="rect">
              <a:avLst/>
            </a:prstGeom>
          </p:spPr>
        </p:pic>
        <p:sp>
          <p:nvSpPr>
            <p:cNvPr id="53" name="TextBox 52">
              <a:extLst>
                <a:ext uri="{FF2B5EF4-FFF2-40B4-BE49-F238E27FC236}">
                  <a16:creationId xmlns:a16="http://schemas.microsoft.com/office/drawing/2014/main" id="{27B55069-42A3-468C-AD42-C0C6B2C3E5BF}"/>
                </a:ext>
              </a:extLst>
            </p:cNvPr>
            <p:cNvSpPr txBox="1"/>
            <p:nvPr/>
          </p:nvSpPr>
          <p:spPr>
            <a:xfrm>
              <a:off x="2586706" y="4561949"/>
              <a:ext cx="1058002" cy="401167"/>
            </a:xfrm>
            <a:prstGeom prst="rect">
              <a:avLst/>
            </a:prstGeom>
            <a:noFill/>
          </p:spPr>
          <p:txBody>
            <a:bodyPr wrap="square" rtlCol="0">
              <a:spAutoFit/>
            </a:bodyPr>
            <a:lstStyle/>
            <a:p>
              <a:pPr algn="ctr"/>
              <a:r>
                <a:rPr lang="nl-NL" sz="813" b="1">
                  <a:solidFill>
                    <a:srgbClr val="336242"/>
                  </a:solidFill>
                  <a:latin typeface="+mj-lt"/>
                </a:rPr>
                <a:t>Milieu</a:t>
              </a:r>
              <a:endParaRPr lang="nl-NL" sz="1138" b="1">
                <a:solidFill>
                  <a:srgbClr val="336242"/>
                </a:solidFill>
                <a:latin typeface="+mj-lt"/>
              </a:endParaRPr>
            </a:p>
          </p:txBody>
        </p:sp>
      </p:grpSp>
      <p:grpSp>
        <p:nvGrpSpPr>
          <p:cNvPr id="54" name="Group 53">
            <a:extLst>
              <a:ext uri="{FF2B5EF4-FFF2-40B4-BE49-F238E27FC236}">
                <a16:creationId xmlns:a16="http://schemas.microsoft.com/office/drawing/2014/main" id="{190BA2B3-681B-4774-8868-D40E8DBFA912}"/>
              </a:ext>
            </a:extLst>
          </p:cNvPr>
          <p:cNvGrpSpPr/>
          <p:nvPr/>
        </p:nvGrpSpPr>
        <p:grpSpPr>
          <a:xfrm>
            <a:off x="1542183" y="3769854"/>
            <a:ext cx="569360" cy="566493"/>
            <a:chOff x="3347790" y="5088108"/>
            <a:chExt cx="1095488" cy="1089970"/>
          </a:xfrm>
        </p:grpSpPr>
        <p:sp>
          <p:nvSpPr>
            <p:cNvPr id="55" name="Oval 54">
              <a:extLst>
                <a:ext uri="{FF2B5EF4-FFF2-40B4-BE49-F238E27FC236}">
                  <a16:creationId xmlns:a16="http://schemas.microsoft.com/office/drawing/2014/main" id="{E94681B0-A784-44EC-B8DE-FE93D432EB84}"/>
                </a:ext>
              </a:extLst>
            </p:cNvPr>
            <p:cNvSpPr/>
            <p:nvPr/>
          </p:nvSpPr>
          <p:spPr>
            <a:xfrm>
              <a:off x="3347790" y="5088108"/>
              <a:ext cx="1089970" cy="1089970"/>
            </a:xfrm>
            <a:prstGeom prst="ellipse">
              <a:avLst/>
            </a:prstGeom>
            <a:solidFill>
              <a:srgbClr val="D9EB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50"/>
            </a:p>
          </p:txBody>
        </p:sp>
        <p:pic>
          <p:nvPicPr>
            <p:cNvPr id="57" name="Picture 56">
              <a:extLst>
                <a:ext uri="{FF2B5EF4-FFF2-40B4-BE49-F238E27FC236}">
                  <a16:creationId xmlns:a16="http://schemas.microsoft.com/office/drawing/2014/main" id="{CC6D7C17-EA45-4F38-9C20-3013D3D117FC}"/>
                </a:ext>
              </a:extLst>
            </p:cNvPr>
            <p:cNvPicPr>
              <a:picLocks noChangeAspect="1"/>
            </p:cNvPicPr>
            <p:nvPr/>
          </p:nvPicPr>
          <p:blipFill rotWithShape="1">
            <a:blip r:embed="rId3"/>
            <a:srcRect l="60912" t="27654" r="25393" b="54196"/>
            <a:stretch/>
          </p:blipFill>
          <p:spPr>
            <a:xfrm>
              <a:off x="3652549" y="5480808"/>
              <a:ext cx="518876" cy="572926"/>
            </a:xfrm>
            <a:prstGeom prst="rect">
              <a:avLst/>
            </a:prstGeom>
          </p:spPr>
        </p:pic>
        <p:sp>
          <p:nvSpPr>
            <p:cNvPr id="59" name="TextBox 58">
              <a:extLst>
                <a:ext uri="{FF2B5EF4-FFF2-40B4-BE49-F238E27FC236}">
                  <a16:creationId xmlns:a16="http://schemas.microsoft.com/office/drawing/2014/main" id="{43699F39-8293-4165-9238-8A72ACDFBD5B}"/>
                </a:ext>
              </a:extLst>
            </p:cNvPr>
            <p:cNvSpPr txBox="1"/>
            <p:nvPr/>
          </p:nvSpPr>
          <p:spPr>
            <a:xfrm>
              <a:off x="3362282" y="5222477"/>
              <a:ext cx="1080996" cy="403197"/>
            </a:xfrm>
            <a:prstGeom prst="rect">
              <a:avLst/>
            </a:prstGeom>
            <a:noFill/>
          </p:spPr>
          <p:txBody>
            <a:bodyPr wrap="square" rtlCol="0">
              <a:spAutoFit/>
            </a:bodyPr>
            <a:lstStyle/>
            <a:p>
              <a:pPr algn="ctr"/>
              <a:r>
                <a:rPr lang="nl-NL" sz="813" b="1">
                  <a:solidFill>
                    <a:srgbClr val="0078C6"/>
                  </a:solidFill>
                  <a:latin typeface="+mj-lt"/>
                </a:rPr>
                <a:t>Circulair</a:t>
              </a:r>
            </a:p>
          </p:txBody>
        </p:sp>
      </p:grpSp>
      <p:grpSp>
        <p:nvGrpSpPr>
          <p:cNvPr id="8" name="Group 7">
            <a:extLst>
              <a:ext uri="{FF2B5EF4-FFF2-40B4-BE49-F238E27FC236}">
                <a16:creationId xmlns:a16="http://schemas.microsoft.com/office/drawing/2014/main" id="{0005F525-5E05-4010-9249-4451291B8EF8}"/>
              </a:ext>
            </a:extLst>
          </p:cNvPr>
          <p:cNvGrpSpPr/>
          <p:nvPr/>
        </p:nvGrpSpPr>
        <p:grpSpPr>
          <a:xfrm>
            <a:off x="1448211" y="4377809"/>
            <a:ext cx="771827" cy="566493"/>
            <a:chOff x="3684987" y="2966321"/>
            <a:chExt cx="1133737" cy="832121"/>
          </a:xfrm>
        </p:grpSpPr>
        <p:sp>
          <p:nvSpPr>
            <p:cNvPr id="60" name="Oval 59">
              <a:extLst>
                <a:ext uri="{FF2B5EF4-FFF2-40B4-BE49-F238E27FC236}">
                  <a16:creationId xmlns:a16="http://schemas.microsoft.com/office/drawing/2014/main" id="{1D4C0FD1-2937-414F-A151-8F5DAF810F2B}"/>
                </a:ext>
              </a:extLst>
            </p:cNvPr>
            <p:cNvSpPr/>
            <p:nvPr/>
          </p:nvSpPr>
          <p:spPr>
            <a:xfrm>
              <a:off x="3831375" y="2966321"/>
              <a:ext cx="832121" cy="832121"/>
            </a:xfrm>
            <a:prstGeom prst="ellipse">
              <a:avLst/>
            </a:prstGeom>
            <a:solidFill>
              <a:srgbClr val="F2D9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pic>
          <p:nvPicPr>
            <p:cNvPr id="61" name="Picture 60">
              <a:extLst>
                <a:ext uri="{FF2B5EF4-FFF2-40B4-BE49-F238E27FC236}">
                  <a16:creationId xmlns:a16="http://schemas.microsoft.com/office/drawing/2014/main" id="{356127C9-BE37-429B-A2B8-3E15C850D66E}"/>
                </a:ext>
              </a:extLst>
            </p:cNvPr>
            <p:cNvPicPr>
              <a:picLocks noChangeAspect="1"/>
            </p:cNvPicPr>
            <p:nvPr/>
          </p:nvPicPr>
          <p:blipFill rotWithShape="1">
            <a:blip r:embed="rId3"/>
            <a:srcRect l="61250" t="54422" r="25055" b="27428"/>
            <a:stretch/>
          </p:blipFill>
          <p:spPr>
            <a:xfrm>
              <a:off x="4154896" y="3394697"/>
              <a:ext cx="324742" cy="358567"/>
            </a:xfrm>
            <a:prstGeom prst="rect">
              <a:avLst/>
            </a:prstGeom>
          </p:spPr>
        </p:pic>
        <p:sp>
          <p:nvSpPr>
            <p:cNvPr id="62" name="TextBox 61">
              <a:extLst>
                <a:ext uri="{FF2B5EF4-FFF2-40B4-BE49-F238E27FC236}">
                  <a16:creationId xmlns:a16="http://schemas.microsoft.com/office/drawing/2014/main" id="{74B72DD4-FBB5-4A6A-8C8F-BFF843581E20}"/>
                </a:ext>
              </a:extLst>
            </p:cNvPr>
            <p:cNvSpPr txBox="1"/>
            <p:nvPr/>
          </p:nvSpPr>
          <p:spPr>
            <a:xfrm>
              <a:off x="3684987" y="3073159"/>
              <a:ext cx="1133737" cy="457499"/>
            </a:xfrm>
            <a:prstGeom prst="rect">
              <a:avLst/>
            </a:prstGeom>
            <a:noFill/>
          </p:spPr>
          <p:txBody>
            <a:bodyPr wrap="square" rtlCol="0">
              <a:spAutoFit/>
            </a:bodyPr>
            <a:lstStyle/>
            <a:p>
              <a:pPr algn="ctr"/>
              <a:r>
                <a:rPr lang="nl-NL" sz="750" b="1">
                  <a:solidFill>
                    <a:srgbClr val="CA005D"/>
                  </a:solidFill>
                  <a:latin typeface="+mj-lt"/>
                </a:rPr>
                <a:t>Ketenverant-woordelijkheid</a:t>
              </a:r>
              <a:endParaRPr lang="en-US" sz="750" b="1">
                <a:solidFill>
                  <a:srgbClr val="CA005D"/>
                </a:solidFill>
                <a:latin typeface="+mj-lt"/>
              </a:endParaRPr>
            </a:p>
          </p:txBody>
        </p:sp>
      </p:grpSp>
      <p:grpSp>
        <p:nvGrpSpPr>
          <p:cNvPr id="7" name="Group 6">
            <a:extLst>
              <a:ext uri="{FF2B5EF4-FFF2-40B4-BE49-F238E27FC236}">
                <a16:creationId xmlns:a16="http://schemas.microsoft.com/office/drawing/2014/main" id="{34E06B46-3C5F-4EB2-8812-1B1BBB04DF4A}"/>
              </a:ext>
            </a:extLst>
          </p:cNvPr>
          <p:cNvGrpSpPr/>
          <p:nvPr/>
        </p:nvGrpSpPr>
        <p:grpSpPr>
          <a:xfrm>
            <a:off x="1506601" y="4989620"/>
            <a:ext cx="648056" cy="566491"/>
            <a:chOff x="4687060" y="2966321"/>
            <a:chExt cx="951932" cy="832121"/>
          </a:xfrm>
        </p:grpSpPr>
        <p:sp>
          <p:nvSpPr>
            <p:cNvPr id="63" name="Oval 62">
              <a:extLst>
                <a:ext uri="{FF2B5EF4-FFF2-40B4-BE49-F238E27FC236}">
                  <a16:creationId xmlns:a16="http://schemas.microsoft.com/office/drawing/2014/main" id="{64FD965B-5CB7-426A-AF45-C988D90C0CA4}"/>
                </a:ext>
              </a:extLst>
            </p:cNvPr>
            <p:cNvSpPr/>
            <p:nvPr/>
          </p:nvSpPr>
          <p:spPr>
            <a:xfrm>
              <a:off x="4731473" y="2966321"/>
              <a:ext cx="832122" cy="832121"/>
            </a:xfrm>
            <a:prstGeom prst="ellipse">
              <a:avLst/>
            </a:prstGeom>
            <a:solidFill>
              <a:srgbClr val="FBE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pic>
          <p:nvPicPr>
            <p:cNvPr id="64" name="Picture 63">
              <a:extLst>
                <a:ext uri="{FF2B5EF4-FFF2-40B4-BE49-F238E27FC236}">
                  <a16:creationId xmlns:a16="http://schemas.microsoft.com/office/drawing/2014/main" id="{4618B020-803F-4B27-881D-53A57A19E111}"/>
                </a:ext>
              </a:extLst>
            </p:cNvPr>
            <p:cNvPicPr>
              <a:picLocks noChangeAspect="1"/>
            </p:cNvPicPr>
            <p:nvPr/>
          </p:nvPicPr>
          <p:blipFill rotWithShape="1">
            <a:blip r:embed="rId3"/>
            <a:srcRect l="39840" t="70336" r="46465" b="13501"/>
            <a:stretch/>
          </p:blipFill>
          <p:spPr>
            <a:xfrm>
              <a:off x="4999870" y="3451293"/>
              <a:ext cx="296432" cy="291476"/>
            </a:xfrm>
            <a:prstGeom prst="rect">
              <a:avLst/>
            </a:prstGeom>
            <a:solidFill>
              <a:srgbClr val="FBEAD9"/>
            </a:solidFill>
          </p:spPr>
        </p:pic>
        <p:sp>
          <p:nvSpPr>
            <p:cNvPr id="65" name="TextBox 64">
              <a:extLst>
                <a:ext uri="{FF2B5EF4-FFF2-40B4-BE49-F238E27FC236}">
                  <a16:creationId xmlns:a16="http://schemas.microsoft.com/office/drawing/2014/main" id="{E158C774-CCC2-4AE8-97C9-4F9E780753E3}"/>
                </a:ext>
              </a:extLst>
            </p:cNvPr>
            <p:cNvSpPr txBox="1"/>
            <p:nvPr/>
          </p:nvSpPr>
          <p:spPr>
            <a:xfrm>
              <a:off x="4687060" y="3027225"/>
              <a:ext cx="951932" cy="479286"/>
            </a:xfrm>
            <a:prstGeom prst="rect">
              <a:avLst/>
            </a:prstGeom>
            <a:noFill/>
          </p:spPr>
          <p:txBody>
            <a:bodyPr wrap="square" rtlCol="0">
              <a:spAutoFit/>
            </a:bodyPr>
            <a:lstStyle/>
            <a:p>
              <a:pPr algn="ctr"/>
              <a:r>
                <a:rPr lang="nl-NL" sz="800" b="1">
                  <a:solidFill>
                    <a:srgbClr val="E17000"/>
                  </a:solidFill>
                  <a:latin typeface="+mj-lt"/>
                </a:rPr>
                <a:t>Diversiteit  &amp; inclusie</a:t>
              </a:r>
              <a:endParaRPr lang="en-US" sz="800" b="1">
                <a:solidFill>
                  <a:srgbClr val="E17000"/>
                </a:solidFill>
                <a:latin typeface="+mj-lt"/>
              </a:endParaRPr>
            </a:p>
          </p:txBody>
        </p:sp>
      </p:grpSp>
      <p:grpSp>
        <p:nvGrpSpPr>
          <p:cNvPr id="6" name="Group 5">
            <a:extLst>
              <a:ext uri="{FF2B5EF4-FFF2-40B4-BE49-F238E27FC236}">
                <a16:creationId xmlns:a16="http://schemas.microsoft.com/office/drawing/2014/main" id="{53CFADB9-E402-4A8D-B68D-B78FFA43B8E9}"/>
              </a:ext>
            </a:extLst>
          </p:cNvPr>
          <p:cNvGrpSpPr/>
          <p:nvPr/>
        </p:nvGrpSpPr>
        <p:grpSpPr>
          <a:xfrm>
            <a:off x="1536836" y="5596842"/>
            <a:ext cx="566492" cy="566492"/>
            <a:chOff x="5643771" y="2966321"/>
            <a:chExt cx="832121" cy="832121"/>
          </a:xfrm>
        </p:grpSpPr>
        <p:sp>
          <p:nvSpPr>
            <p:cNvPr id="66" name="Oval 65">
              <a:extLst>
                <a:ext uri="{FF2B5EF4-FFF2-40B4-BE49-F238E27FC236}">
                  <a16:creationId xmlns:a16="http://schemas.microsoft.com/office/drawing/2014/main" id="{854D09E8-ADBB-4D75-8980-0B2B4E7ABED5}"/>
                </a:ext>
              </a:extLst>
            </p:cNvPr>
            <p:cNvSpPr/>
            <p:nvPr/>
          </p:nvSpPr>
          <p:spPr>
            <a:xfrm>
              <a:off x="5643771" y="2966321"/>
              <a:ext cx="832121" cy="832121"/>
            </a:xfrm>
            <a:prstGeom prst="ellipse">
              <a:avLst/>
            </a:prstGeom>
            <a:solidFill>
              <a:srgbClr val="FFF4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pic>
          <p:nvPicPr>
            <p:cNvPr id="67" name="Picture 66">
              <a:extLst>
                <a:ext uri="{FF2B5EF4-FFF2-40B4-BE49-F238E27FC236}">
                  <a16:creationId xmlns:a16="http://schemas.microsoft.com/office/drawing/2014/main" id="{7AAAB6D2-071D-492A-AD55-C159B05AF8D3}"/>
                </a:ext>
              </a:extLst>
            </p:cNvPr>
            <p:cNvPicPr>
              <a:picLocks noChangeAspect="1"/>
            </p:cNvPicPr>
            <p:nvPr/>
          </p:nvPicPr>
          <p:blipFill rotWithShape="1">
            <a:blip r:embed="rId3"/>
            <a:srcRect l="19350" t="55444" r="66955" b="26406"/>
            <a:stretch/>
          </p:blipFill>
          <p:spPr>
            <a:xfrm>
              <a:off x="5937060" y="3438279"/>
              <a:ext cx="267172" cy="295003"/>
            </a:xfrm>
            <a:prstGeom prst="rect">
              <a:avLst/>
            </a:prstGeom>
            <a:solidFill>
              <a:srgbClr val="FFF4DC"/>
            </a:solidFill>
          </p:spPr>
        </p:pic>
        <p:sp>
          <p:nvSpPr>
            <p:cNvPr id="69" name="TextBox 68">
              <a:extLst>
                <a:ext uri="{FF2B5EF4-FFF2-40B4-BE49-F238E27FC236}">
                  <a16:creationId xmlns:a16="http://schemas.microsoft.com/office/drawing/2014/main" id="{A6FEAA1C-F754-49F6-89B9-4128C0E0B37D}"/>
                </a:ext>
              </a:extLst>
            </p:cNvPr>
            <p:cNvSpPr txBox="1"/>
            <p:nvPr/>
          </p:nvSpPr>
          <p:spPr>
            <a:xfrm>
              <a:off x="5674524" y="3028453"/>
              <a:ext cx="761589" cy="497303"/>
            </a:xfrm>
            <a:prstGeom prst="rect">
              <a:avLst/>
            </a:prstGeom>
            <a:noFill/>
          </p:spPr>
          <p:txBody>
            <a:bodyPr wrap="square" rtlCol="0">
              <a:spAutoFit/>
            </a:bodyPr>
            <a:lstStyle/>
            <a:p>
              <a:pPr algn="ctr"/>
              <a:r>
                <a:rPr lang="nl-NL" sz="800" b="1">
                  <a:solidFill>
                    <a:srgbClr val="FFB612"/>
                  </a:solidFill>
                  <a:latin typeface="+mj-lt"/>
                </a:rPr>
                <a:t>Social Return</a:t>
              </a:r>
              <a:endParaRPr lang="en-US" sz="200" b="1">
                <a:solidFill>
                  <a:srgbClr val="FFB612"/>
                </a:solidFill>
                <a:latin typeface="+mj-lt"/>
              </a:endParaRPr>
            </a:p>
          </p:txBody>
        </p:sp>
      </p:grpSp>
      <p:sp>
        <p:nvSpPr>
          <p:cNvPr id="2" name="Rectangle 1">
            <a:extLst>
              <a:ext uri="{FF2B5EF4-FFF2-40B4-BE49-F238E27FC236}">
                <a16:creationId xmlns:a16="http://schemas.microsoft.com/office/drawing/2014/main" id="{22D975D2-BE83-4E39-A8D5-55CABB4DEA9A}"/>
              </a:ext>
            </a:extLst>
          </p:cNvPr>
          <p:cNvSpPr/>
          <p:nvPr/>
        </p:nvSpPr>
        <p:spPr>
          <a:xfrm>
            <a:off x="908789" y="2660673"/>
            <a:ext cx="315363" cy="3153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0B0E0C7-891E-4BD5-90C2-440FA72AB87A}"/>
              </a:ext>
            </a:extLst>
          </p:cNvPr>
          <p:cNvSpPr/>
          <p:nvPr/>
        </p:nvSpPr>
        <p:spPr>
          <a:xfrm>
            <a:off x="908789" y="3271318"/>
            <a:ext cx="315363" cy="3153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48D15B5E-EA68-4D82-8A0D-0E30A224FE4E}"/>
              </a:ext>
            </a:extLst>
          </p:cNvPr>
          <p:cNvSpPr/>
          <p:nvPr/>
        </p:nvSpPr>
        <p:spPr>
          <a:xfrm>
            <a:off x="903511" y="3889355"/>
            <a:ext cx="315363" cy="3153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1019BE4-0BCF-425D-B8BF-C540233DB47F}"/>
              </a:ext>
            </a:extLst>
          </p:cNvPr>
          <p:cNvSpPr/>
          <p:nvPr/>
        </p:nvSpPr>
        <p:spPr>
          <a:xfrm>
            <a:off x="903512" y="4511758"/>
            <a:ext cx="315363" cy="3153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Rectangle 35">
            <a:extLst>
              <a:ext uri="{FF2B5EF4-FFF2-40B4-BE49-F238E27FC236}">
                <a16:creationId xmlns:a16="http://schemas.microsoft.com/office/drawing/2014/main" id="{0FF08536-EC55-4F65-8419-6609024252CF}"/>
              </a:ext>
            </a:extLst>
          </p:cNvPr>
          <p:cNvSpPr/>
          <p:nvPr/>
        </p:nvSpPr>
        <p:spPr>
          <a:xfrm>
            <a:off x="913449" y="5129795"/>
            <a:ext cx="315363" cy="3153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C8B9897-1244-448C-9ADC-7941705FF13B}"/>
              </a:ext>
            </a:extLst>
          </p:cNvPr>
          <p:cNvSpPr/>
          <p:nvPr/>
        </p:nvSpPr>
        <p:spPr>
          <a:xfrm>
            <a:off x="913448" y="5722406"/>
            <a:ext cx="315363" cy="3153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3F3922C-6E46-4CD4-8804-C7735F2AA5D9}"/>
              </a:ext>
            </a:extLst>
          </p:cNvPr>
          <p:cNvSpPr txBox="1"/>
          <p:nvPr/>
        </p:nvSpPr>
        <p:spPr>
          <a:xfrm>
            <a:off x="584487" y="6285764"/>
            <a:ext cx="6787863" cy="261610"/>
          </a:xfrm>
          <a:prstGeom prst="rect">
            <a:avLst/>
          </a:prstGeom>
          <a:noFill/>
        </p:spPr>
        <p:txBody>
          <a:bodyPr wrap="square" rtlCol="0">
            <a:spAutoFit/>
          </a:bodyPr>
          <a:lstStyle/>
          <a:p>
            <a:r>
              <a:rPr lang="nl-NL" sz="1100" dirty="0"/>
              <a:t>* Zet een X in het vakje voor de gekozen thema’s</a:t>
            </a:r>
            <a:endParaRPr lang="en-US" sz="1100" dirty="0"/>
          </a:p>
        </p:txBody>
      </p:sp>
      <p:sp>
        <p:nvSpPr>
          <p:cNvPr id="40" name="Rechthoek 19">
            <a:extLst>
              <a:ext uri="{FF2B5EF4-FFF2-40B4-BE49-F238E27FC236}">
                <a16:creationId xmlns:a16="http://schemas.microsoft.com/office/drawing/2014/main" id="{DE1BAD67-30B5-4A89-B6A6-5628217DB5B5}"/>
              </a:ext>
            </a:extLst>
          </p:cNvPr>
          <p:cNvSpPr/>
          <p:nvPr/>
        </p:nvSpPr>
        <p:spPr>
          <a:xfrm>
            <a:off x="603410" y="1005953"/>
            <a:ext cx="8640474" cy="857222"/>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300" dirty="0">
                <a:solidFill>
                  <a:schemeClr val="bg2">
                    <a:lumMod val="50000"/>
                  </a:schemeClr>
                </a:solidFill>
              </a:rPr>
              <a:t>[Hier is ruimte voor extra toelichting]</a:t>
            </a:r>
            <a:endParaRPr lang="nl-NL" sz="2400" dirty="0"/>
          </a:p>
        </p:txBody>
      </p:sp>
      <p:sp>
        <p:nvSpPr>
          <p:cNvPr id="41" name="Rechthoek 62">
            <a:extLst>
              <a:ext uri="{FF2B5EF4-FFF2-40B4-BE49-F238E27FC236}">
                <a16:creationId xmlns:a16="http://schemas.microsoft.com/office/drawing/2014/main" id="{8CF4D0E0-CD2F-FEC6-56DD-8F8C7F990BB3}"/>
              </a:ext>
            </a:extLst>
          </p:cNvPr>
          <p:cNvSpPr/>
          <p:nvPr/>
        </p:nvSpPr>
        <p:spPr>
          <a:xfrm>
            <a:off x="7259194" y="266818"/>
            <a:ext cx="2228851" cy="645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chemeClr val="tx1"/>
                </a:solidFill>
              </a:rPr>
              <a:t>[Invoegen: logo van organisatie]</a:t>
            </a:r>
          </a:p>
        </p:txBody>
      </p:sp>
    </p:spTree>
    <p:extLst>
      <p:ext uri="{BB962C8B-B14F-4D97-AF65-F5344CB8AC3E}">
        <p14:creationId xmlns:p14="http://schemas.microsoft.com/office/powerpoint/2010/main" val="1773823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itel 1">
            <a:extLst>
              <a:ext uri="{FF2B5EF4-FFF2-40B4-BE49-F238E27FC236}">
                <a16:creationId xmlns:a16="http://schemas.microsoft.com/office/drawing/2014/main" id="{72B40696-2EA2-4640-9515-38DFC1D59887}"/>
              </a:ext>
            </a:extLst>
          </p:cNvPr>
          <p:cNvSpPr txBox="1">
            <a:spLocks noChangeAspect="1"/>
          </p:cNvSpPr>
          <p:nvPr/>
        </p:nvSpPr>
        <p:spPr>
          <a:xfrm>
            <a:off x="603410" y="173099"/>
            <a:ext cx="9224963" cy="912234"/>
          </a:xfrm>
          <a:prstGeom prst="rect">
            <a:avLst/>
          </a:prstGeom>
        </p:spPr>
        <p:txBody>
          <a:bodyPr vert="horz" lIns="74295" tIns="37148" rIns="74295" bIns="37148"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a:solidFill>
                  <a:schemeClr val="accent2"/>
                </a:solidFill>
              </a:rPr>
              <a:t>Stap 3. MVI Doelen stellen</a:t>
            </a:r>
            <a:endParaRPr lang="en-US" sz="3600" b="1">
              <a:solidFill>
                <a:schemeClr val="accent2"/>
              </a:solidFill>
            </a:endParaRPr>
          </a:p>
        </p:txBody>
      </p:sp>
      <p:sp>
        <p:nvSpPr>
          <p:cNvPr id="2" name="Slide Number Placeholder 1">
            <a:extLst>
              <a:ext uri="{FF2B5EF4-FFF2-40B4-BE49-F238E27FC236}">
                <a16:creationId xmlns:a16="http://schemas.microsoft.com/office/drawing/2014/main" id="{63145530-BF82-4363-B581-75F183028BF6}"/>
              </a:ext>
            </a:extLst>
          </p:cNvPr>
          <p:cNvSpPr>
            <a:spLocks noGrp="1"/>
          </p:cNvSpPr>
          <p:nvPr>
            <p:ph type="sldNum" sz="quarter" idx="12"/>
          </p:nvPr>
        </p:nvSpPr>
        <p:spPr/>
        <p:txBody>
          <a:bodyPr/>
          <a:lstStyle/>
          <a:p>
            <a:fld id="{2DF6C55A-8218-F348-BEC3-CD9C475A1F3C}" type="slidenum">
              <a:rPr lang="nl-NL" smtClean="0"/>
              <a:t>5</a:t>
            </a:fld>
            <a:endParaRPr lang="nl-NL"/>
          </a:p>
        </p:txBody>
      </p:sp>
      <p:grpSp>
        <p:nvGrpSpPr>
          <p:cNvPr id="5" name="Group 4">
            <a:extLst>
              <a:ext uri="{FF2B5EF4-FFF2-40B4-BE49-F238E27FC236}">
                <a16:creationId xmlns:a16="http://schemas.microsoft.com/office/drawing/2014/main" id="{7BA346FF-6FBE-4563-B07A-3FE692E4EEBB}"/>
              </a:ext>
            </a:extLst>
          </p:cNvPr>
          <p:cNvGrpSpPr/>
          <p:nvPr/>
        </p:nvGrpSpPr>
        <p:grpSpPr>
          <a:xfrm>
            <a:off x="277149" y="2229841"/>
            <a:ext cx="9028270" cy="3502527"/>
            <a:chOff x="275434" y="1757867"/>
            <a:chExt cx="9205168" cy="3890096"/>
          </a:xfrm>
        </p:grpSpPr>
        <p:grpSp>
          <p:nvGrpSpPr>
            <p:cNvPr id="4" name="Group 3">
              <a:extLst>
                <a:ext uri="{FF2B5EF4-FFF2-40B4-BE49-F238E27FC236}">
                  <a16:creationId xmlns:a16="http://schemas.microsoft.com/office/drawing/2014/main" id="{D00F9DE9-AFEA-4B2F-AF77-242BD27D42C7}"/>
                </a:ext>
              </a:extLst>
            </p:cNvPr>
            <p:cNvGrpSpPr/>
            <p:nvPr/>
          </p:nvGrpSpPr>
          <p:grpSpPr>
            <a:xfrm>
              <a:off x="916989" y="1757867"/>
              <a:ext cx="8563613" cy="3890096"/>
              <a:chOff x="916989" y="1757867"/>
              <a:chExt cx="8563613" cy="3890096"/>
            </a:xfrm>
          </p:grpSpPr>
          <p:cxnSp>
            <p:nvCxnSpPr>
              <p:cNvPr id="194" name="Straight Connector 193">
                <a:extLst>
                  <a:ext uri="{FF2B5EF4-FFF2-40B4-BE49-F238E27FC236}">
                    <a16:creationId xmlns:a16="http://schemas.microsoft.com/office/drawing/2014/main" id="{55BE7920-D8A4-4009-9F3C-A82F5B269735}"/>
                  </a:ext>
                </a:extLst>
              </p:cNvPr>
              <p:cNvCxnSpPr>
                <a:cxnSpLocks/>
              </p:cNvCxnSpPr>
              <p:nvPr/>
            </p:nvCxnSpPr>
            <p:spPr>
              <a:xfrm>
                <a:off x="917572" y="3203395"/>
                <a:ext cx="8562445" cy="0"/>
              </a:xfrm>
              <a:prstGeom prst="line">
                <a:avLst/>
              </a:prstGeom>
              <a:ln w="28575">
                <a:solidFill>
                  <a:srgbClr val="D0CECE"/>
                </a:solidFill>
                <a:prstDash val="sysDash"/>
              </a:ln>
            </p:spPr>
            <p:style>
              <a:lnRef idx="1">
                <a:schemeClr val="accent1"/>
              </a:lnRef>
              <a:fillRef idx="0">
                <a:schemeClr val="accent1"/>
              </a:fillRef>
              <a:effectRef idx="0">
                <a:schemeClr val="accent1"/>
              </a:effectRef>
              <a:fontRef idx="minor">
                <a:schemeClr val="tx1"/>
              </a:fontRef>
            </p:style>
          </p:cxnSp>
          <p:grpSp>
            <p:nvGrpSpPr>
              <p:cNvPr id="182" name="Group 181">
                <a:extLst>
                  <a:ext uri="{FF2B5EF4-FFF2-40B4-BE49-F238E27FC236}">
                    <a16:creationId xmlns:a16="http://schemas.microsoft.com/office/drawing/2014/main" id="{68349894-EBCB-4056-9C0C-AD06228ADB7C}"/>
                  </a:ext>
                </a:extLst>
              </p:cNvPr>
              <p:cNvGrpSpPr/>
              <p:nvPr/>
            </p:nvGrpSpPr>
            <p:grpSpPr>
              <a:xfrm>
                <a:off x="3155976" y="3641080"/>
                <a:ext cx="1863879" cy="583045"/>
                <a:chOff x="5126183" y="2068947"/>
                <a:chExt cx="1939636" cy="773642"/>
              </a:xfrm>
              <a:solidFill>
                <a:schemeClr val="accent3"/>
              </a:solidFill>
            </p:grpSpPr>
            <p:sp>
              <p:nvSpPr>
                <p:cNvPr id="185" name="Rectangle 184">
                  <a:extLst>
                    <a:ext uri="{FF2B5EF4-FFF2-40B4-BE49-F238E27FC236}">
                      <a16:creationId xmlns:a16="http://schemas.microsoft.com/office/drawing/2014/main" id="{0675008E-893D-4095-950A-03E546A76D3A}"/>
                    </a:ext>
                  </a:extLst>
                </p:cNvPr>
                <p:cNvSpPr/>
                <p:nvPr/>
              </p:nvSpPr>
              <p:spPr>
                <a:xfrm>
                  <a:off x="5126183" y="2355274"/>
                  <a:ext cx="1939636" cy="48731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ctr" anchorCtr="0" forceAA="0" compatLnSpc="1">
                  <a:prstTxWarp prst="textNoShape">
                    <a:avLst/>
                  </a:prstTxWarp>
                  <a:noAutofit/>
                </a:bodyPr>
                <a:lstStyle/>
                <a:p>
                  <a:pPr algn="ctr"/>
                  <a:r>
                    <a:rPr lang="nl-NL" sz="1097" b="1"/>
                    <a:t>JAARDOEL</a:t>
                  </a:r>
                  <a:endParaRPr lang="en-US" sz="1097"/>
                </a:p>
              </p:txBody>
            </p:sp>
            <p:sp>
              <p:nvSpPr>
                <p:cNvPr id="186" name="Isosceles Triangle 185">
                  <a:extLst>
                    <a:ext uri="{FF2B5EF4-FFF2-40B4-BE49-F238E27FC236}">
                      <a16:creationId xmlns:a16="http://schemas.microsoft.com/office/drawing/2014/main" id="{12AE62B2-CF23-4F7F-9FE2-D756F7013D52}"/>
                    </a:ext>
                  </a:extLst>
                </p:cNvPr>
                <p:cNvSpPr/>
                <p:nvPr/>
              </p:nvSpPr>
              <p:spPr>
                <a:xfrm>
                  <a:off x="5828146" y="2068947"/>
                  <a:ext cx="535709" cy="286326"/>
                </a:xfrm>
                <a:prstGeom prst="triangl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grpSp>
          <p:sp>
            <p:nvSpPr>
              <p:cNvPr id="183" name="Rectangle 182">
                <a:extLst>
                  <a:ext uri="{FF2B5EF4-FFF2-40B4-BE49-F238E27FC236}">
                    <a16:creationId xmlns:a16="http://schemas.microsoft.com/office/drawing/2014/main" id="{917F9B3E-D4F7-4F24-9B1C-762555A54E61}"/>
                  </a:ext>
                </a:extLst>
              </p:cNvPr>
              <p:cNvSpPr/>
              <p:nvPr/>
            </p:nvSpPr>
            <p:spPr>
              <a:xfrm>
                <a:off x="3166932" y="4224125"/>
                <a:ext cx="1850474" cy="141152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defTabSz="742987">
                  <a:spcAft>
                    <a:spcPts val="731"/>
                  </a:spcAft>
                  <a:defRPr/>
                </a:pPr>
                <a:endParaRPr lang="en-US" sz="813" noProof="1">
                  <a:solidFill>
                    <a:srgbClr val="E7E6E6">
                      <a:lumMod val="10000"/>
                    </a:srgbClr>
                  </a:solidFill>
                  <a:latin typeface="Calibri" panose="020F0502020204030204"/>
                </a:endParaRPr>
              </a:p>
            </p:txBody>
          </p:sp>
          <p:sp>
            <p:nvSpPr>
              <p:cNvPr id="184" name="Rectangle 183">
                <a:extLst>
                  <a:ext uri="{FF2B5EF4-FFF2-40B4-BE49-F238E27FC236}">
                    <a16:creationId xmlns:a16="http://schemas.microsoft.com/office/drawing/2014/main" id="{D8A24DA7-E60B-458F-AB5D-64039427AF15}"/>
                  </a:ext>
                </a:extLst>
              </p:cNvPr>
              <p:cNvSpPr/>
              <p:nvPr/>
            </p:nvSpPr>
            <p:spPr>
              <a:xfrm>
                <a:off x="3164483" y="5542457"/>
                <a:ext cx="1863879" cy="10550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grpSp>
            <p:nvGrpSpPr>
              <p:cNvPr id="177" name="Group 176">
                <a:extLst>
                  <a:ext uri="{FF2B5EF4-FFF2-40B4-BE49-F238E27FC236}">
                    <a16:creationId xmlns:a16="http://schemas.microsoft.com/office/drawing/2014/main" id="{266A41E1-1D24-43C9-AB45-F190EFA4FA8A}"/>
                  </a:ext>
                </a:extLst>
              </p:cNvPr>
              <p:cNvGrpSpPr/>
              <p:nvPr/>
            </p:nvGrpSpPr>
            <p:grpSpPr>
              <a:xfrm>
                <a:off x="5386338" y="3629661"/>
                <a:ext cx="1863891" cy="583046"/>
                <a:chOff x="7449129" y="2068947"/>
                <a:chExt cx="1939636" cy="773642"/>
              </a:xfrm>
              <a:solidFill>
                <a:schemeClr val="accent5"/>
              </a:solidFill>
            </p:grpSpPr>
            <p:sp>
              <p:nvSpPr>
                <p:cNvPr id="180" name="Rectangle 179">
                  <a:extLst>
                    <a:ext uri="{FF2B5EF4-FFF2-40B4-BE49-F238E27FC236}">
                      <a16:creationId xmlns:a16="http://schemas.microsoft.com/office/drawing/2014/main" id="{838F04E4-3EFA-4093-96BD-CC03A5AF1F5F}"/>
                    </a:ext>
                  </a:extLst>
                </p:cNvPr>
                <p:cNvSpPr/>
                <p:nvPr/>
              </p:nvSpPr>
              <p:spPr>
                <a:xfrm>
                  <a:off x="7449129" y="2355274"/>
                  <a:ext cx="1939636" cy="48731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ctr" anchorCtr="0" forceAA="0" compatLnSpc="1">
                  <a:prstTxWarp prst="textNoShape">
                    <a:avLst/>
                  </a:prstTxWarp>
                  <a:noAutofit/>
                </a:bodyPr>
                <a:lstStyle/>
                <a:p>
                  <a:pPr algn="ctr"/>
                  <a:r>
                    <a:rPr lang="nl-NL" sz="1097" b="1"/>
                    <a:t>JAARDOEL</a:t>
                  </a:r>
                  <a:endParaRPr lang="en-US" sz="1097"/>
                </a:p>
              </p:txBody>
            </p:sp>
            <p:sp>
              <p:nvSpPr>
                <p:cNvPr id="181" name="Isosceles Triangle 180">
                  <a:extLst>
                    <a:ext uri="{FF2B5EF4-FFF2-40B4-BE49-F238E27FC236}">
                      <a16:creationId xmlns:a16="http://schemas.microsoft.com/office/drawing/2014/main" id="{0D1304DE-755B-4415-B6AB-DC03DE351B34}"/>
                    </a:ext>
                  </a:extLst>
                </p:cNvPr>
                <p:cNvSpPr/>
                <p:nvPr/>
              </p:nvSpPr>
              <p:spPr>
                <a:xfrm>
                  <a:off x="8151092" y="2068947"/>
                  <a:ext cx="535709" cy="286326"/>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grpSp>
          <p:sp>
            <p:nvSpPr>
              <p:cNvPr id="178" name="Rectangle 177">
                <a:extLst>
                  <a:ext uri="{FF2B5EF4-FFF2-40B4-BE49-F238E27FC236}">
                    <a16:creationId xmlns:a16="http://schemas.microsoft.com/office/drawing/2014/main" id="{BDE254C3-BCAC-4EF1-91D7-327CEC2552AA}"/>
                  </a:ext>
                </a:extLst>
              </p:cNvPr>
              <p:cNvSpPr/>
              <p:nvPr/>
            </p:nvSpPr>
            <p:spPr>
              <a:xfrm>
                <a:off x="5388201" y="4212703"/>
                <a:ext cx="1850473" cy="1408126"/>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spcAft>
                    <a:spcPts val="731"/>
                  </a:spcAft>
                </a:pPr>
                <a:endParaRPr lang="en-US" sz="650" noProof="1">
                  <a:solidFill>
                    <a:prstClr val="black">
                      <a:lumMod val="65000"/>
                      <a:lumOff val="35000"/>
                    </a:prstClr>
                  </a:solidFill>
                </a:endParaRPr>
              </a:p>
            </p:txBody>
          </p:sp>
          <p:sp>
            <p:nvSpPr>
              <p:cNvPr id="179" name="Rectangle 178">
                <a:extLst>
                  <a:ext uri="{FF2B5EF4-FFF2-40B4-BE49-F238E27FC236}">
                    <a16:creationId xmlns:a16="http://schemas.microsoft.com/office/drawing/2014/main" id="{34C0CDD7-BE2D-4075-989E-B9A3D23AB54B}"/>
                  </a:ext>
                </a:extLst>
              </p:cNvPr>
              <p:cNvSpPr/>
              <p:nvPr/>
            </p:nvSpPr>
            <p:spPr>
              <a:xfrm>
                <a:off x="5394911" y="5534509"/>
                <a:ext cx="1863891" cy="10550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grpSp>
            <p:nvGrpSpPr>
              <p:cNvPr id="172" name="Group 171">
                <a:extLst>
                  <a:ext uri="{FF2B5EF4-FFF2-40B4-BE49-F238E27FC236}">
                    <a16:creationId xmlns:a16="http://schemas.microsoft.com/office/drawing/2014/main" id="{7AE8507F-79DF-4CB1-A8CA-B9723E6A5E0E}"/>
                  </a:ext>
                </a:extLst>
              </p:cNvPr>
              <p:cNvGrpSpPr/>
              <p:nvPr/>
            </p:nvGrpSpPr>
            <p:grpSpPr>
              <a:xfrm>
                <a:off x="7616711" y="3629659"/>
                <a:ext cx="1863891" cy="583044"/>
                <a:chOff x="9772073" y="2068947"/>
                <a:chExt cx="1939636" cy="773640"/>
              </a:xfrm>
              <a:solidFill>
                <a:schemeClr val="accent6"/>
              </a:solidFill>
            </p:grpSpPr>
            <p:sp>
              <p:nvSpPr>
                <p:cNvPr id="175" name="Rectangle 174">
                  <a:extLst>
                    <a:ext uri="{FF2B5EF4-FFF2-40B4-BE49-F238E27FC236}">
                      <a16:creationId xmlns:a16="http://schemas.microsoft.com/office/drawing/2014/main" id="{AD318D97-AA32-4328-A174-F595BDCCEAAE}"/>
                    </a:ext>
                  </a:extLst>
                </p:cNvPr>
                <p:cNvSpPr/>
                <p:nvPr/>
              </p:nvSpPr>
              <p:spPr>
                <a:xfrm>
                  <a:off x="9772073" y="2355274"/>
                  <a:ext cx="1939636" cy="487313"/>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ctr" anchorCtr="0" forceAA="0" compatLnSpc="1">
                  <a:prstTxWarp prst="textNoShape">
                    <a:avLst/>
                  </a:prstTxWarp>
                  <a:noAutofit/>
                </a:bodyPr>
                <a:lstStyle/>
                <a:p>
                  <a:pPr algn="ctr"/>
                  <a:r>
                    <a:rPr lang="nl-NL" sz="1097" b="1"/>
                    <a:t>JAARDOEL</a:t>
                  </a:r>
                  <a:endParaRPr lang="en-US" sz="1097"/>
                </a:p>
              </p:txBody>
            </p:sp>
            <p:sp>
              <p:nvSpPr>
                <p:cNvPr id="176" name="Isosceles Triangle 175">
                  <a:extLst>
                    <a:ext uri="{FF2B5EF4-FFF2-40B4-BE49-F238E27FC236}">
                      <a16:creationId xmlns:a16="http://schemas.microsoft.com/office/drawing/2014/main" id="{4B5134D6-6547-4223-BC61-1A2EF465286C}"/>
                    </a:ext>
                  </a:extLst>
                </p:cNvPr>
                <p:cNvSpPr/>
                <p:nvPr/>
              </p:nvSpPr>
              <p:spPr>
                <a:xfrm>
                  <a:off x="10474036" y="2068947"/>
                  <a:ext cx="535709" cy="286326"/>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grpSp>
          <p:sp>
            <p:nvSpPr>
              <p:cNvPr id="173" name="Rectangle 172">
                <a:extLst>
                  <a:ext uri="{FF2B5EF4-FFF2-40B4-BE49-F238E27FC236}">
                    <a16:creationId xmlns:a16="http://schemas.microsoft.com/office/drawing/2014/main" id="{7ABDA43D-DBF4-4948-8F8B-08DCD8602897}"/>
                  </a:ext>
                </a:extLst>
              </p:cNvPr>
              <p:cNvSpPr/>
              <p:nvPr/>
            </p:nvSpPr>
            <p:spPr>
              <a:xfrm>
                <a:off x="7616709" y="4212704"/>
                <a:ext cx="1863891" cy="139739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spcAft>
                    <a:spcPts val="1463"/>
                  </a:spcAft>
                </a:pPr>
                <a:endParaRPr lang="en-US" sz="650" noProof="1">
                  <a:solidFill>
                    <a:prstClr val="black">
                      <a:lumMod val="65000"/>
                      <a:lumOff val="35000"/>
                    </a:prstClr>
                  </a:solidFill>
                </a:endParaRPr>
              </a:p>
            </p:txBody>
          </p:sp>
          <p:sp>
            <p:nvSpPr>
              <p:cNvPr id="174" name="Rectangle 173">
                <a:extLst>
                  <a:ext uri="{FF2B5EF4-FFF2-40B4-BE49-F238E27FC236}">
                    <a16:creationId xmlns:a16="http://schemas.microsoft.com/office/drawing/2014/main" id="{DCD9A0EB-A9B7-4372-AB8D-A09811BC8A02}"/>
                  </a:ext>
                </a:extLst>
              </p:cNvPr>
              <p:cNvSpPr/>
              <p:nvPr/>
            </p:nvSpPr>
            <p:spPr>
              <a:xfrm>
                <a:off x="7616709" y="5504594"/>
                <a:ext cx="1863891" cy="10550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sp>
            <p:nvSpPr>
              <p:cNvPr id="164" name="Oval 163">
                <a:extLst>
                  <a:ext uri="{FF2B5EF4-FFF2-40B4-BE49-F238E27FC236}">
                    <a16:creationId xmlns:a16="http://schemas.microsoft.com/office/drawing/2014/main" id="{8612E415-D0AD-441D-ACF8-6D21F7EF2631}"/>
                  </a:ext>
                </a:extLst>
              </p:cNvPr>
              <p:cNvSpPr/>
              <p:nvPr/>
            </p:nvSpPr>
            <p:spPr>
              <a:xfrm>
                <a:off x="1484740" y="2774811"/>
                <a:ext cx="756952" cy="814284"/>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0" rIns="55721" bIns="0" numCol="1" spcCol="0" rtlCol="0" fromWordArt="0" anchor="ctr" anchorCtr="0" forceAA="0" compatLnSpc="1">
                <a:prstTxWarp prst="textNoShape">
                  <a:avLst/>
                </a:prstTxWarp>
                <a:noAutofit/>
              </a:bodyPr>
              <a:lstStyle/>
              <a:p>
                <a:pPr algn="ctr"/>
                <a:endParaRPr lang="en-US" sz="975" b="1">
                  <a:solidFill>
                    <a:schemeClr val="accent5">
                      <a:lumMod val="90000"/>
                    </a:schemeClr>
                  </a:solidFill>
                </a:endParaRPr>
              </a:p>
            </p:txBody>
          </p:sp>
          <p:sp>
            <p:nvSpPr>
              <p:cNvPr id="165" name="Oval 164">
                <a:extLst>
                  <a:ext uri="{FF2B5EF4-FFF2-40B4-BE49-F238E27FC236}">
                    <a16:creationId xmlns:a16="http://schemas.microsoft.com/office/drawing/2014/main" id="{B54F2F09-985E-4F80-A4AE-0302228D86B8}"/>
                  </a:ext>
                </a:extLst>
              </p:cNvPr>
              <p:cNvSpPr/>
              <p:nvPr/>
            </p:nvSpPr>
            <p:spPr>
              <a:xfrm>
                <a:off x="3721365" y="2774811"/>
                <a:ext cx="756952" cy="814284"/>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0" rIns="55721" bIns="0" numCol="1" spcCol="0" rtlCol="0" fromWordArt="0" anchor="ctr" anchorCtr="0" forceAA="0" compatLnSpc="1">
                <a:prstTxWarp prst="textNoShape">
                  <a:avLst/>
                </a:prstTxWarp>
                <a:noAutofit/>
              </a:bodyPr>
              <a:lstStyle/>
              <a:p>
                <a:pPr algn="ctr"/>
                <a:endParaRPr lang="en-US" sz="975" b="1">
                  <a:solidFill>
                    <a:schemeClr val="accent5">
                      <a:lumMod val="75000"/>
                    </a:schemeClr>
                  </a:solidFill>
                </a:endParaRPr>
              </a:p>
            </p:txBody>
          </p:sp>
          <p:sp>
            <p:nvSpPr>
              <p:cNvPr id="166" name="Oval 165">
                <a:extLst>
                  <a:ext uri="{FF2B5EF4-FFF2-40B4-BE49-F238E27FC236}">
                    <a16:creationId xmlns:a16="http://schemas.microsoft.com/office/drawing/2014/main" id="{CDC95EF2-C307-4F46-858F-A910CDBA579C}"/>
                  </a:ext>
                </a:extLst>
              </p:cNvPr>
              <p:cNvSpPr/>
              <p:nvPr/>
            </p:nvSpPr>
            <p:spPr>
              <a:xfrm>
                <a:off x="5953594" y="2774811"/>
                <a:ext cx="756952" cy="81428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0" rIns="55721" bIns="0" numCol="1" spcCol="0" rtlCol="0" fromWordArt="0" anchor="ctr" anchorCtr="0" forceAA="0" compatLnSpc="1">
                <a:prstTxWarp prst="textNoShape">
                  <a:avLst/>
                </a:prstTxWarp>
                <a:noAutofit/>
              </a:bodyPr>
              <a:lstStyle/>
              <a:p>
                <a:pPr algn="ctr"/>
                <a:endParaRPr lang="en-US" sz="975" b="1"/>
              </a:p>
            </p:txBody>
          </p:sp>
          <p:sp>
            <p:nvSpPr>
              <p:cNvPr id="167" name="Oval 166">
                <a:extLst>
                  <a:ext uri="{FF2B5EF4-FFF2-40B4-BE49-F238E27FC236}">
                    <a16:creationId xmlns:a16="http://schemas.microsoft.com/office/drawing/2014/main" id="{FF042A96-1B67-401A-96A2-1FEE2B4CA896}"/>
                  </a:ext>
                </a:extLst>
              </p:cNvPr>
              <p:cNvSpPr/>
              <p:nvPr/>
            </p:nvSpPr>
            <p:spPr>
              <a:xfrm>
                <a:off x="8183972" y="2774811"/>
                <a:ext cx="756952" cy="81428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0" rIns="55721" bIns="0" numCol="1" spcCol="0" rtlCol="0" fromWordArt="0" anchor="ctr" anchorCtr="0" forceAA="0" compatLnSpc="1">
                <a:prstTxWarp prst="textNoShape">
                  <a:avLst/>
                </a:prstTxWarp>
                <a:noAutofit/>
              </a:bodyPr>
              <a:lstStyle/>
              <a:p>
                <a:pPr algn="ctr"/>
                <a:endParaRPr lang="en-US" sz="975" b="1"/>
              </a:p>
            </p:txBody>
          </p:sp>
          <p:sp>
            <p:nvSpPr>
              <p:cNvPr id="168" name="Rectangle 167">
                <a:extLst>
                  <a:ext uri="{FF2B5EF4-FFF2-40B4-BE49-F238E27FC236}">
                    <a16:creationId xmlns:a16="http://schemas.microsoft.com/office/drawing/2014/main" id="{24E5986D-5C38-49EB-89A3-A05701535C51}"/>
                  </a:ext>
                </a:extLst>
              </p:cNvPr>
              <p:cNvSpPr/>
              <p:nvPr/>
            </p:nvSpPr>
            <p:spPr>
              <a:xfrm>
                <a:off x="1462099" y="2918930"/>
                <a:ext cx="806631" cy="461664"/>
              </a:xfrm>
              <a:prstGeom prst="rect">
                <a:avLst/>
              </a:prstGeom>
              <a:ln>
                <a:noFill/>
              </a:ln>
            </p:spPr>
            <p:txBody>
              <a:bodyPr wrap="none">
                <a:spAutoFit/>
              </a:bodyPr>
              <a:lstStyle/>
              <a:p>
                <a:pPr algn="ctr"/>
                <a:r>
                  <a:rPr lang="en-US" sz="2400" b="1">
                    <a:solidFill>
                      <a:schemeClr val="bg1"/>
                    </a:solidFill>
                  </a:rPr>
                  <a:t>2022</a:t>
                </a:r>
                <a:endParaRPr lang="en-US" sz="3200">
                  <a:solidFill>
                    <a:schemeClr val="bg1"/>
                  </a:solidFill>
                </a:endParaRPr>
              </a:p>
            </p:txBody>
          </p:sp>
          <p:sp>
            <p:nvSpPr>
              <p:cNvPr id="169" name="Rectangle 168">
                <a:extLst>
                  <a:ext uri="{FF2B5EF4-FFF2-40B4-BE49-F238E27FC236}">
                    <a16:creationId xmlns:a16="http://schemas.microsoft.com/office/drawing/2014/main" id="{EA374762-CF5E-41A6-8633-275C178E1B95}"/>
                  </a:ext>
                </a:extLst>
              </p:cNvPr>
              <p:cNvSpPr/>
              <p:nvPr/>
            </p:nvSpPr>
            <p:spPr>
              <a:xfrm>
                <a:off x="3696187" y="2918930"/>
                <a:ext cx="806631" cy="461664"/>
              </a:xfrm>
              <a:prstGeom prst="rect">
                <a:avLst/>
              </a:prstGeom>
              <a:ln>
                <a:noFill/>
              </a:ln>
            </p:spPr>
            <p:txBody>
              <a:bodyPr wrap="none">
                <a:spAutoFit/>
              </a:bodyPr>
              <a:lstStyle/>
              <a:p>
                <a:pPr algn="ctr"/>
                <a:r>
                  <a:rPr lang="en-US" sz="2400" b="1">
                    <a:solidFill>
                      <a:schemeClr val="bg1"/>
                    </a:solidFill>
                  </a:rPr>
                  <a:t>2023</a:t>
                </a:r>
                <a:endParaRPr lang="en-US" sz="3200">
                  <a:solidFill>
                    <a:schemeClr val="bg1"/>
                  </a:solidFill>
                </a:endParaRPr>
              </a:p>
            </p:txBody>
          </p:sp>
          <p:sp>
            <p:nvSpPr>
              <p:cNvPr id="170" name="Rectangle 169">
                <a:extLst>
                  <a:ext uri="{FF2B5EF4-FFF2-40B4-BE49-F238E27FC236}">
                    <a16:creationId xmlns:a16="http://schemas.microsoft.com/office/drawing/2014/main" id="{C9EB61F5-CF8D-40BD-A306-77A1C6E0FD8C}"/>
                  </a:ext>
                </a:extLst>
              </p:cNvPr>
              <p:cNvSpPr/>
              <p:nvPr/>
            </p:nvSpPr>
            <p:spPr>
              <a:xfrm>
                <a:off x="5933775" y="2918930"/>
                <a:ext cx="806631" cy="461664"/>
              </a:xfrm>
              <a:prstGeom prst="rect">
                <a:avLst/>
              </a:prstGeom>
              <a:ln>
                <a:noFill/>
              </a:ln>
            </p:spPr>
            <p:txBody>
              <a:bodyPr wrap="none">
                <a:spAutoFit/>
              </a:bodyPr>
              <a:lstStyle/>
              <a:p>
                <a:pPr algn="ctr"/>
                <a:r>
                  <a:rPr lang="en-US" sz="2400" b="1">
                    <a:solidFill>
                      <a:schemeClr val="bg1"/>
                    </a:solidFill>
                  </a:rPr>
                  <a:t>2024</a:t>
                </a:r>
                <a:endParaRPr lang="en-US" sz="3200">
                  <a:solidFill>
                    <a:schemeClr val="bg1"/>
                  </a:solidFill>
                </a:endParaRPr>
              </a:p>
            </p:txBody>
          </p:sp>
          <p:sp>
            <p:nvSpPr>
              <p:cNvPr id="171" name="Rectangle 170">
                <a:extLst>
                  <a:ext uri="{FF2B5EF4-FFF2-40B4-BE49-F238E27FC236}">
                    <a16:creationId xmlns:a16="http://schemas.microsoft.com/office/drawing/2014/main" id="{92C69E24-2E23-4586-9F18-8B3FF0CE6469}"/>
                  </a:ext>
                </a:extLst>
              </p:cNvPr>
              <p:cNvSpPr/>
              <p:nvPr/>
            </p:nvSpPr>
            <p:spPr>
              <a:xfrm>
                <a:off x="8156934" y="2921475"/>
                <a:ext cx="806631" cy="461664"/>
              </a:xfrm>
              <a:prstGeom prst="rect">
                <a:avLst/>
              </a:prstGeom>
              <a:ln>
                <a:noFill/>
              </a:ln>
            </p:spPr>
            <p:txBody>
              <a:bodyPr wrap="none">
                <a:spAutoFit/>
              </a:bodyPr>
              <a:lstStyle/>
              <a:p>
                <a:pPr algn="ctr"/>
                <a:r>
                  <a:rPr lang="en-US" sz="2400" b="1">
                    <a:solidFill>
                      <a:schemeClr val="bg1"/>
                    </a:solidFill>
                  </a:rPr>
                  <a:t>2025</a:t>
                </a:r>
                <a:endParaRPr lang="en-US" sz="3200">
                  <a:solidFill>
                    <a:schemeClr val="bg1"/>
                  </a:solidFill>
                </a:endParaRPr>
              </a:p>
            </p:txBody>
          </p:sp>
          <p:sp>
            <p:nvSpPr>
              <p:cNvPr id="29" name="Rectangle 28">
                <a:extLst>
                  <a:ext uri="{FF2B5EF4-FFF2-40B4-BE49-F238E27FC236}">
                    <a16:creationId xmlns:a16="http://schemas.microsoft.com/office/drawing/2014/main" id="{E4FED3C8-1C11-4248-B16A-DC3C10AFB5D0}"/>
                  </a:ext>
                </a:extLst>
              </p:cNvPr>
              <p:cNvSpPr/>
              <p:nvPr/>
            </p:nvSpPr>
            <p:spPr>
              <a:xfrm>
                <a:off x="917572" y="1757867"/>
                <a:ext cx="8562445" cy="829879"/>
              </a:xfrm>
              <a:prstGeom prst="rect">
                <a:avLst/>
              </a:prstGeom>
              <a:noFill/>
              <a:ln w="28575">
                <a:solidFill>
                  <a:schemeClr val="accent2"/>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nl-NL" b="1" dirty="0">
                    <a:solidFill>
                      <a:schemeClr val="accent2"/>
                    </a:solidFill>
                  </a:rPr>
                  <a:t>[AMBITIE 2025]</a:t>
                </a:r>
                <a:endParaRPr lang="en-US" b="1" dirty="0">
                  <a:solidFill>
                    <a:schemeClr val="accent2"/>
                  </a:solidFill>
                </a:endParaRPr>
              </a:p>
            </p:txBody>
          </p:sp>
          <p:pic>
            <p:nvPicPr>
              <p:cNvPr id="28" name="Graphic 27" descr="Target with solid fill">
                <a:extLst>
                  <a:ext uri="{FF2B5EF4-FFF2-40B4-BE49-F238E27FC236}">
                    <a16:creationId xmlns:a16="http://schemas.microsoft.com/office/drawing/2014/main" id="{97DC0E5F-2F07-42D5-817C-FCEC8CD1E9C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6678" y="1768309"/>
                <a:ext cx="746053" cy="779061"/>
              </a:xfrm>
              <a:prstGeom prst="rect">
                <a:avLst/>
              </a:prstGeom>
            </p:spPr>
          </p:pic>
          <p:grpSp>
            <p:nvGrpSpPr>
              <p:cNvPr id="55" name="Group 54">
                <a:extLst>
                  <a:ext uri="{FF2B5EF4-FFF2-40B4-BE49-F238E27FC236}">
                    <a16:creationId xmlns:a16="http://schemas.microsoft.com/office/drawing/2014/main" id="{2E91DCFD-55AC-4A54-8F23-1CDDFE6BA270}"/>
                  </a:ext>
                </a:extLst>
              </p:cNvPr>
              <p:cNvGrpSpPr/>
              <p:nvPr/>
            </p:nvGrpSpPr>
            <p:grpSpPr>
              <a:xfrm>
                <a:off x="919434" y="3655069"/>
                <a:ext cx="1863893" cy="583046"/>
                <a:chOff x="2803237" y="2068947"/>
                <a:chExt cx="1939636" cy="773643"/>
              </a:xfrm>
              <a:solidFill>
                <a:schemeClr val="accent2"/>
              </a:solidFill>
            </p:grpSpPr>
            <p:sp>
              <p:nvSpPr>
                <p:cNvPr id="58" name="Rectangle 57">
                  <a:extLst>
                    <a:ext uri="{FF2B5EF4-FFF2-40B4-BE49-F238E27FC236}">
                      <a16:creationId xmlns:a16="http://schemas.microsoft.com/office/drawing/2014/main" id="{535E5A2B-5BEA-4F6D-9684-6B8CAD76AF78}"/>
                    </a:ext>
                  </a:extLst>
                </p:cNvPr>
                <p:cNvSpPr/>
                <p:nvPr/>
              </p:nvSpPr>
              <p:spPr>
                <a:xfrm>
                  <a:off x="2803237" y="2355274"/>
                  <a:ext cx="1939636" cy="48731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ctr" anchorCtr="0" forceAA="0" compatLnSpc="1">
                  <a:prstTxWarp prst="textNoShape">
                    <a:avLst/>
                  </a:prstTxWarp>
                  <a:noAutofit/>
                </a:bodyPr>
                <a:lstStyle/>
                <a:p>
                  <a:pPr algn="ctr"/>
                  <a:r>
                    <a:rPr lang="nl-NL" sz="1097" b="1"/>
                    <a:t>JAARDOEL</a:t>
                  </a:r>
                  <a:endParaRPr lang="en-US" sz="1097" b="1"/>
                </a:p>
              </p:txBody>
            </p:sp>
            <p:sp>
              <p:nvSpPr>
                <p:cNvPr id="59" name="Isosceles Triangle 58">
                  <a:extLst>
                    <a:ext uri="{FF2B5EF4-FFF2-40B4-BE49-F238E27FC236}">
                      <a16:creationId xmlns:a16="http://schemas.microsoft.com/office/drawing/2014/main" id="{4AD22A9D-0F27-4E23-86E1-B2765F12128D}"/>
                    </a:ext>
                  </a:extLst>
                </p:cNvPr>
                <p:cNvSpPr/>
                <p:nvPr/>
              </p:nvSpPr>
              <p:spPr>
                <a:xfrm>
                  <a:off x="3505200" y="2068947"/>
                  <a:ext cx="535709" cy="286326"/>
                </a:xfrm>
                <a:prstGeom prs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grpSp>
          <p:sp>
            <p:nvSpPr>
              <p:cNvPr id="56" name="Rectangle 55">
                <a:extLst>
                  <a:ext uri="{FF2B5EF4-FFF2-40B4-BE49-F238E27FC236}">
                    <a16:creationId xmlns:a16="http://schemas.microsoft.com/office/drawing/2014/main" id="{11A894D7-2418-4986-94C8-E06162DE3DA5}"/>
                  </a:ext>
                </a:extLst>
              </p:cNvPr>
              <p:cNvSpPr/>
              <p:nvPr/>
            </p:nvSpPr>
            <p:spPr>
              <a:xfrm>
                <a:off x="923077" y="4238113"/>
                <a:ext cx="1857801" cy="1390729"/>
              </a:xfrm>
              <a:prstGeom prst="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just">
                  <a:spcAft>
                    <a:spcPts val="731"/>
                  </a:spcAft>
                </a:pPr>
                <a:endParaRPr lang="en-US" sz="650" noProof="1">
                  <a:solidFill>
                    <a:prstClr val="black">
                      <a:lumMod val="65000"/>
                      <a:lumOff val="35000"/>
                    </a:prstClr>
                  </a:solidFill>
                </a:endParaRPr>
              </a:p>
            </p:txBody>
          </p:sp>
          <p:sp>
            <p:nvSpPr>
              <p:cNvPr id="57" name="Rectangle 56">
                <a:extLst>
                  <a:ext uri="{FF2B5EF4-FFF2-40B4-BE49-F238E27FC236}">
                    <a16:creationId xmlns:a16="http://schemas.microsoft.com/office/drawing/2014/main" id="{C81D640C-5981-47C2-A759-90BFA87B70BF}"/>
                  </a:ext>
                </a:extLst>
              </p:cNvPr>
              <p:cNvSpPr/>
              <p:nvPr/>
            </p:nvSpPr>
            <p:spPr>
              <a:xfrm>
                <a:off x="917572" y="5530148"/>
                <a:ext cx="1863891" cy="10550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sp>
            <p:nvSpPr>
              <p:cNvPr id="60" name="Rectangle 59">
                <a:extLst>
                  <a:ext uri="{FF2B5EF4-FFF2-40B4-BE49-F238E27FC236}">
                    <a16:creationId xmlns:a16="http://schemas.microsoft.com/office/drawing/2014/main" id="{EFD1D4FA-2153-43C4-953D-94FDAE08EC77}"/>
                  </a:ext>
                </a:extLst>
              </p:cNvPr>
              <p:cNvSpPr/>
              <p:nvPr/>
            </p:nvSpPr>
            <p:spPr>
              <a:xfrm>
                <a:off x="3153527" y="4812097"/>
                <a:ext cx="1863879" cy="10550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sp>
            <p:nvSpPr>
              <p:cNvPr id="61" name="Rectangle 60">
                <a:extLst>
                  <a:ext uri="{FF2B5EF4-FFF2-40B4-BE49-F238E27FC236}">
                    <a16:creationId xmlns:a16="http://schemas.microsoft.com/office/drawing/2014/main" id="{095BFC16-7B64-486A-B058-F6B9415B7FE9}"/>
                  </a:ext>
                </a:extLst>
              </p:cNvPr>
              <p:cNvSpPr/>
              <p:nvPr/>
            </p:nvSpPr>
            <p:spPr>
              <a:xfrm>
                <a:off x="5385753" y="4800538"/>
                <a:ext cx="1863891" cy="10550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sp>
            <p:nvSpPr>
              <p:cNvPr id="62" name="Rectangle 61">
                <a:extLst>
                  <a:ext uri="{FF2B5EF4-FFF2-40B4-BE49-F238E27FC236}">
                    <a16:creationId xmlns:a16="http://schemas.microsoft.com/office/drawing/2014/main" id="{50CABE76-C112-49FA-9F60-F2AB9BE545CB}"/>
                  </a:ext>
                </a:extLst>
              </p:cNvPr>
              <p:cNvSpPr/>
              <p:nvPr/>
            </p:nvSpPr>
            <p:spPr>
              <a:xfrm>
                <a:off x="7616126" y="4800532"/>
                <a:ext cx="1863891" cy="105506"/>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sp>
            <p:nvSpPr>
              <p:cNvPr id="63" name="Rectangle 62">
                <a:extLst>
                  <a:ext uri="{FF2B5EF4-FFF2-40B4-BE49-F238E27FC236}">
                    <a16:creationId xmlns:a16="http://schemas.microsoft.com/office/drawing/2014/main" id="{F31BE0A7-7C59-457B-9494-21A990FA8C00}"/>
                  </a:ext>
                </a:extLst>
              </p:cNvPr>
              <p:cNvSpPr/>
              <p:nvPr/>
            </p:nvSpPr>
            <p:spPr>
              <a:xfrm>
                <a:off x="916989" y="4826087"/>
                <a:ext cx="1863891" cy="10550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5721" tIns="27861" rIns="55721" bIns="27861" numCol="1" spcCol="0" rtlCol="0" fromWordArt="0" anchor="t" anchorCtr="0" forceAA="0" compatLnSpc="1">
                <a:prstTxWarp prst="textNoShape">
                  <a:avLst/>
                </a:prstTxWarp>
                <a:noAutofit/>
              </a:bodyPr>
              <a:lstStyle/>
              <a:p>
                <a:pPr algn="ctr"/>
                <a:endParaRPr lang="en-US" sz="1097"/>
              </a:p>
            </p:txBody>
          </p:sp>
        </p:grpSp>
        <p:sp>
          <p:nvSpPr>
            <p:cNvPr id="81" name="Rechthoek 80">
              <a:extLst>
                <a:ext uri="{FF2B5EF4-FFF2-40B4-BE49-F238E27FC236}">
                  <a16:creationId xmlns:a16="http://schemas.microsoft.com/office/drawing/2014/main" id="{49731DDE-60DE-6549-85EA-91EBAE8227A9}"/>
                </a:ext>
              </a:extLst>
            </p:cNvPr>
            <p:cNvSpPr/>
            <p:nvPr/>
          </p:nvSpPr>
          <p:spPr>
            <a:xfrm>
              <a:off x="936678" y="4224033"/>
              <a:ext cx="1841266" cy="602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6" b="1">
                  <a:solidFill>
                    <a:schemeClr val="bg2">
                      <a:lumMod val="50000"/>
                    </a:schemeClr>
                  </a:solidFill>
                </a:rPr>
                <a:t>[DOELSTELLING]</a:t>
              </a:r>
            </a:p>
          </p:txBody>
        </p:sp>
        <p:sp>
          <p:nvSpPr>
            <p:cNvPr id="82" name="Rechthoek 81">
              <a:extLst>
                <a:ext uri="{FF2B5EF4-FFF2-40B4-BE49-F238E27FC236}">
                  <a16:creationId xmlns:a16="http://schemas.microsoft.com/office/drawing/2014/main" id="{CB3682D1-2468-7845-8F21-D2681B5B9BFC}"/>
                </a:ext>
              </a:extLst>
            </p:cNvPr>
            <p:cNvSpPr/>
            <p:nvPr/>
          </p:nvSpPr>
          <p:spPr>
            <a:xfrm>
              <a:off x="936678" y="4937093"/>
              <a:ext cx="1836584" cy="602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6" b="1">
                  <a:solidFill>
                    <a:schemeClr val="bg2">
                      <a:lumMod val="50000"/>
                    </a:schemeClr>
                  </a:solidFill>
                </a:rPr>
                <a:t>[DOELSTELLING]</a:t>
              </a:r>
            </a:p>
          </p:txBody>
        </p:sp>
        <p:sp>
          <p:nvSpPr>
            <p:cNvPr id="84" name="Rechthoek 83">
              <a:extLst>
                <a:ext uri="{FF2B5EF4-FFF2-40B4-BE49-F238E27FC236}">
                  <a16:creationId xmlns:a16="http://schemas.microsoft.com/office/drawing/2014/main" id="{88B9CA21-C137-9941-B665-CBCA1F841A6E}"/>
                </a:ext>
              </a:extLst>
            </p:cNvPr>
            <p:cNvSpPr/>
            <p:nvPr/>
          </p:nvSpPr>
          <p:spPr>
            <a:xfrm>
              <a:off x="3187505" y="4220627"/>
              <a:ext cx="1820213" cy="602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6" b="1">
                  <a:solidFill>
                    <a:schemeClr val="bg2">
                      <a:lumMod val="50000"/>
                    </a:schemeClr>
                  </a:solidFill>
                </a:rPr>
                <a:t>[DOELSTELLING]</a:t>
              </a:r>
            </a:p>
          </p:txBody>
        </p:sp>
        <p:sp>
          <p:nvSpPr>
            <p:cNvPr id="88" name="Rechthoek 87">
              <a:extLst>
                <a:ext uri="{FF2B5EF4-FFF2-40B4-BE49-F238E27FC236}">
                  <a16:creationId xmlns:a16="http://schemas.microsoft.com/office/drawing/2014/main" id="{6971055B-72A2-7747-B915-12FA6BB23575}"/>
                </a:ext>
              </a:extLst>
            </p:cNvPr>
            <p:cNvSpPr/>
            <p:nvPr/>
          </p:nvSpPr>
          <p:spPr>
            <a:xfrm>
              <a:off x="5415040" y="4891821"/>
              <a:ext cx="1823633" cy="602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6" b="1">
                  <a:solidFill>
                    <a:schemeClr val="bg2">
                      <a:lumMod val="50000"/>
                    </a:schemeClr>
                  </a:solidFill>
                </a:rPr>
                <a:t>[DOELSTELLING]</a:t>
              </a:r>
            </a:p>
          </p:txBody>
        </p:sp>
        <p:sp>
          <p:nvSpPr>
            <p:cNvPr id="90" name="Rechthoek 89">
              <a:extLst>
                <a:ext uri="{FF2B5EF4-FFF2-40B4-BE49-F238E27FC236}">
                  <a16:creationId xmlns:a16="http://schemas.microsoft.com/office/drawing/2014/main" id="{71D0841D-F7ED-D74E-824B-8CCC57DC9FA6}"/>
                </a:ext>
              </a:extLst>
            </p:cNvPr>
            <p:cNvSpPr/>
            <p:nvPr/>
          </p:nvSpPr>
          <p:spPr>
            <a:xfrm>
              <a:off x="7638752" y="4224033"/>
              <a:ext cx="1827744" cy="602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6" b="1">
                  <a:solidFill>
                    <a:schemeClr val="bg2">
                      <a:lumMod val="50000"/>
                    </a:schemeClr>
                  </a:solidFill>
                </a:rPr>
                <a:t>[DOELSTELLING]</a:t>
              </a:r>
            </a:p>
          </p:txBody>
        </p:sp>
        <p:sp>
          <p:nvSpPr>
            <p:cNvPr id="91" name="Rechthoek 90">
              <a:extLst>
                <a:ext uri="{FF2B5EF4-FFF2-40B4-BE49-F238E27FC236}">
                  <a16:creationId xmlns:a16="http://schemas.microsoft.com/office/drawing/2014/main" id="{4DC53A97-2135-DC4F-B345-2FE5FBC3958C}"/>
                </a:ext>
              </a:extLst>
            </p:cNvPr>
            <p:cNvSpPr/>
            <p:nvPr/>
          </p:nvSpPr>
          <p:spPr>
            <a:xfrm>
              <a:off x="7638752" y="4906625"/>
              <a:ext cx="1841266" cy="602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6" b="1">
                  <a:solidFill>
                    <a:schemeClr val="bg2">
                      <a:lumMod val="50000"/>
                    </a:schemeClr>
                  </a:solidFill>
                </a:rPr>
                <a:t>[DOELSTELLING]</a:t>
              </a:r>
            </a:p>
          </p:txBody>
        </p:sp>
        <p:sp>
          <p:nvSpPr>
            <p:cNvPr id="8" name="Ovaal 7">
              <a:extLst>
                <a:ext uri="{FF2B5EF4-FFF2-40B4-BE49-F238E27FC236}">
                  <a16:creationId xmlns:a16="http://schemas.microsoft.com/office/drawing/2014/main" id="{39CCE3AF-EC9A-8843-A5EA-1DA852BE34CB}"/>
                </a:ext>
              </a:extLst>
            </p:cNvPr>
            <p:cNvSpPr/>
            <p:nvPr/>
          </p:nvSpPr>
          <p:spPr>
            <a:xfrm>
              <a:off x="275434" y="4281298"/>
              <a:ext cx="568958" cy="602054"/>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600" dirty="0">
                  <a:solidFill>
                    <a:schemeClr val="tx1"/>
                  </a:solidFill>
                </a:rPr>
                <a:t>Thema*</a:t>
              </a:r>
            </a:p>
          </p:txBody>
        </p:sp>
        <p:sp>
          <p:nvSpPr>
            <p:cNvPr id="94" name="Ovaal 93">
              <a:extLst>
                <a:ext uri="{FF2B5EF4-FFF2-40B4-BE49-F238E27FC236}">
                  <a16:creationId xmlns:a16="http://schemas.microsoft.com/office/drawing/2014/main" id="{CB4880CE-81B5-F14A-9516-DC58E6B28DBA}"/>
                </a:ext>
              </a:extLst>
            </p:cNvPr>
            <p:cNvSpPr/>
            <p:nvPr/>
          </p:nvSpPr>
          <p:spPr>
            <a:xfrm>
              <a:off x="279819" y="4963118"/>
              <a:ext cx="568958" cy="602054"/>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600" dirty="0">
                  <a:solidFill>
                    <a:schemeClr val="tx1"/>
                  </a:solidFill>
                </a:rPr>
                <a:t>Thema</a:t>
              </a:r>
            </a:p>
            <a:p>
              <a:pPr algn="ctr"/>
              <a:r>
                <a:rPr lang="nl-NL" sz="600" dirty="0">
                  <a:solidFill>
                    <a:schemeClr val="tx1"/>
                  </a:solidFill>
                </a:rPr>
                <a:t>*</a:t>
              </a:r>
            </a:p>
          </p:txBody>
        </p:sp>
        <p:sp>
          <p:nvSpPr>
            <p:cNvPr id="98" name="Rechthoek 97">
              <a:extLst>
                <a:ext uri="{FF2B5EF4-FFF2-40B4-BE49-F238E27FC236}">
                  <a16:creationId xmlns:a16="http://schemas.microsoft.com/office/drawing/2014/main" id="{E325D004-5AC1-2B43-8F64-AF60FBC54859}"/>
                </a:ext>
              </a:extLst>
            </p:cNvPr>
            <p:cNvSpPr/>
            <p:nvPr/>
          </p:nvSpPr>
          <p:spPr>
            <a:xfrm>
              <a:off x="5404950" y="4211207"/>
              <a:ext cx="1823632" cy="602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6" b="1">
                  <a:solidFill>
                    <a:schemeClr val="bg2">
                      <a:lumMod val="50000"/>
                    </a:schemeClr>
                  </a:solidFill>
                </a:rPr>
                <a:t>[DOELSTELLING]</a:t>
              </a:r>
            </a:p>
          </p:txBody>
        </p:sp>
        <p:sp>
          <p:nvSpPr>
            <p:cNvPr id="99" name="Rechthoek 98">
              <a:extLst>
                <a:ext uri="{FF2B5EF4-FFF2-40B4-BE49-F238E27FC236}">
                  <a16:creationId xmlns:a16="http://schemas.microsoft.com/office/drawing/2014/main" id="{9B31B015-0746-E641-A1AD-C7C119D4E74E}"/>
                </a:ext>
              </a:extLst>
            </p:cNvPr>
            <p:cNvSpPr/>
            <p:nvPr/>
          </p:nvSpPr>
          <p:spPr>
            <a:xfrm>
              <a:off x="3197193" y="4895939"/>
              <a:ext cx="1820213" cy="6020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056" b="1">
                  <a:solidFill>
                    <a:schemeClr val="bg2">
                      <a:lumMod val="50000"/>
                    </a:schemeClr>
                  </a:solidFill>
                </a:rPr>
                <a:t>[DOELSTELLING]</a:t>
              </a:r>
            </a:p>
          </p:txBody>
        </p:sp>
      </p:grpSp>
      <p:sp>
        <p:nvSpPr>
          <p:cNvPr id="70" name="TextBox 69">
            <a:extLst>
              <a:ext uri="{FF2B5EF4-FFF2-40B4-BE49-F238E27FC236}">
                <a16:creationId xmlns:a16="http://schemas.microsoft.com/office/drawing/2014/main" id="{7EB64D4D-F1E7-4BC1-8BD4-D61F7386FBF6}"/>
              </a:ext>
            </a:extLst>
          </p:cNvPr>
          <p:cNvSpPr txBox="1"/>
          <p:nvPr/>
        </p:nvSpPr>
        <p:spPr>
          <a:xfrm>
            <a:off x="303630" y="5927615"/>
            <a:ext cx="6787863" cy="261610"/>
          </a:xfrm>
          <a:prstGeom prst="rect">
            <a:avLst/>
          </a:prstGeom>
          <a:noFill/>
        </p:spPr>
        <p:txBody>
          <a:bodyPr wrap="square" rtlCol="0">
            <a:spAutoFit/>
          </a:bodyPr>
          <a:lstStyle/>
          <a:p>
            <a:r>
              <a:rPr lang="nl-NL" sz="1100" dirty="0"/>
              <a:t>* Kopieer de gekozen thema iconen van de vorige slide</a:t>
            </a:r>
            <a:endParaRPr lang="en-US" sz="1100" dirty="0"/>
          </a:p>
        </p:txBody>
      </p:sp>
      <p:sp>
        <p:nvSpPr>
          <p:cNvPr id="64" name="Rechthoek 19">
            <a:extLst>
              <a:ext uri="{FF2B5EF4-FFF2-40B4-BE49-F238E27FC236}">
                <a16:creationId xmlns:a16="http://schemas.microsoft.com/office/drawing/2014/main" id="{BE676020-C07B-4F3A-A700-0B57EC987F84}"/>
              </a:ext>
            </a:extLst>
          </p:cNvPr>
          <p:cNvSpPr/>
          <p:nvPr/>
        </p:nvSpPr>
        <p:spPr>
          <a:xfrm>
            <a:off x="603410" y="1005953"/>
            <a:ext cx="8640474" cy="857222"/>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300" dirty="0">
                <a:solidFill>
                  <a:schemeClr val="bg2">
                    <a:lumMod val="50000"/>
                  </a:schemeClr>
                </a:solidFill>
              </a:rPr>
              <a:t>[Hier is ruimte voor extra toelichting] </a:t>
            </a:r>
            <a:r>
              <a:rPr lang="nl-NL" sz="1300" dirty="0">
                <a:solidFill>
                  <a:schemeClr val="bg2">
                    <a:lumMod val="50000"/>
                  </a:schemeClr>
                </a:solidFill>
                <a:hlinkClick r:id="rId5"/>
              </a:rPr>
              <a:t>https://www.pianoo.nl/sites/default/files/documents/documents/manifest-mvi-actieplan-instituut-fysieke-veiligheid.pdf</a:t>
            </a:r>
            <a:r>
              <a:rPr lang="nl-NL" sz="1300" dirty="0">
                <a:solidFill>
                  <a:schemeClr val="bg2">
                    <a:lumMod val="50000"/>
                  </a:schemeClr>
                </a:solidFill>
              </a:rPr>
              <a:t> </a:t>
            </a:r>
          </a:p>
          <a:p>
            <a:pPr algn="ctr"/>
            <a:endParaRPr lang="nl-NL" sz="2400" dirty="0"/>
          </a:p>
        </p:txBody>
      </p:sp>
      <p:sp>
        <p:nvSpPr>
          <p:cNvPr id="65" name="Rechthoek 62">
            <a:extLst>
              <a:ext uri="{FF2B5EF4-FFF2-40B4-BE49-F238E27FC236}">
                <a16:creationId xmlns:a16="http://schemas.microsoft.com/office/drawing/2014/main" id="{6CE83476-9C53-7FB8-BCEB-A1153B1F486E}"/>
              </a:ext>
            </a:extLst>
          </p:cNvPr>
          <p:cNvSpPr/>
          <p:nvPr/>
        </p:nvSpPr>
        <p:spPr>
          <a:xfrm>
            <a:off x="7259194" y="266818"/>
            <a:ext cx="2228851" cy="645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chemeClr val="tx1"/>
                </a:solidFill>
              </a:rPr>
              <a:t>[Invoegen: logo van organisatie]</a:t>
            </a:r>
          </a:p>
        </p:txBody>
      </p:sp>
    </p:spTree>
    <p:extLst>
      <p:ext uri="{BB962C8B-B14F-4D97-AF65-F5344CB8AC3E}">
        <p14:creationId xmlns:p14="http://schemas.microsoft.com/office/powerpoint/2010/main" val="200591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ep 9">
            <a:extLst>
              <a:ext uri="{FF2B5EF4-FFF2-40B4-BE49-F238E27FC236}">
                <a16:creationId xmlns:a16="http://schemas.microsoft.com/office/drawing/2014/main" id="{221F212E-3B4F-BFFB-4076-D06CE9477B62}"/>
              </a:ext>
            </a:extLst>
          </p:cNvPr>
          <p:cNvGrpSpPr/>
          <p:nvPr/>
        </p:nvGrpSpPr>
        <p:grpSpPr>
          <a:xfrm>
            <a:off x="2294591" y="2016411"/>
            <a:ext cx="5440543" cy="2420190"/>
            <a:chOff x="658013" y="3759103"/>
            <a:chExt cx="6283496" cy="2411108"/>
          </a:xfrm>
        </p:grpSpPr>
        <p:pic>
          <p:nvPicPr>
            <p:cNvPr id="13" name="Afbeelding 12">
              <a:extLst>
                <a:ext uri="{FF2B5EF4-FFF2-40B4-BE49-F238E27FC236}">
                  <a16:creationId xmlns:a16="http://schemas.microsoft.com/office/drawing/2014/main" id="{A55CB610-9886-871C-309F-C0A4F20E1A1A}"/>
                </a:ext>
              </a:extLst>
            </p:cNvPr>
            <p:cNvPicPr>
              <a:picLocks noChangeAspect="1"/>
            </p:cNvPicPr>
            <p:nvPr/>
          </p:nvPicPr>
          <p:blipFill>
            <a:blip r:embed="rId3"/>
            <a:stretch>
              <a:fillRect/>
            </a:stretch>
          </p:blipFill>
          <p:spPr>
            <a:xfrm>
              <a:off x="658013" y="3759103"/>
              <a:ext cx="6283496" cy="2411108"/>
            </a:xfrm>
            <a:prstGeom prst="rect">
              <a:avLst/>
            </a:prstGeom>
            <a:ln w="38100">
              <a:solidFill>
                <a:srgbClr val="265937"/>
              </a:solidFill>
            </a:ln>
          </p:spPr>
        </p:pic>
        <p:grpSp>
          <p:nvGrpSpPr>
            <p:cNvPr id="14" name="Group 7">
              <a:extLst>
                <a:ext uri="{FF2B5EF4-FFF2-40B4-BE49-F238E27FC236}">
                  <a16:creationId xmlns:a16="http://schemas.microsoft.com/office/drawing/2014/main" id="{CBD45954-CC44-BDB6-3932-827660D944C8}"/>
                </a:ext>
              </a:extLst>
            </p:cNvPr>
            <p:cNvGrpSpPr/>
            <p:nvPr/>
          </p:nvGrpSpPr>
          <p:grpSpPr>
            <a:xfrm>
              <a:off x="4853340" y="4302297"/>
              <a:ext cx="207823" cy="171174"/>
              <a:chOff x="373619" y="2577676"/>
              <a:chExt cx="1988457" cy="1988457"/>
            </a:xfrm>
          </p:grpSpPr>
          <p:sp>
            <p:nvSpPr>
              <p:cNvPr id="89" name="Oval 122">
                <a:extLst>
                  <a:ext uri="{FF2B5EF4-FFF2-40B4-BE49-F238E27FC236}">
                    <a16:creationId xmlns:a16="http://schemas.microsoft.com/office/drawing/2014/main" id="{2CCB8E95-5E0F-A80D-684D-139E4D07FB26}"/>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grpSp>
            <p:nvGrpSpPr>
              <p:cNvPr id="90" name="Group 123">
                <a:extLst>
                  <a:ext uri="{FF2B5EF4-FFF2-40B4-BE49-F238E27FC236}">
                    <a16:creationId xmlns:a16="http://schemas.microsoft.com/office/drawing/2014/main" id="{D62A0BEE-735C-D837-46B1-B7D90067212C}"/>
                  </a:ext>
                </a:extLst>
              </p:cNvPr>
              <p:cNvGrpSpPr/>
              <p:nvPr/>
            </p:nvGrpSpPr>
            <p:grpSpPr>
              <a:xfrm>
                <a:off x="534855" y="2723832"/>
                <a:ext cx="1665986" cy="1696145"/>
                <a:chOff x="2499065" y="4914926"/>
                <a:chExt cx="1156065" cy="1087539"/>
              </a:xfrm>
            </p:grpSpPr>
            <p:sp>
              <p:nvSpPr>
                <p:cNvPr id="91" name="Oval 124">
                  <a:extLst>
                    <a:ext uri="{FF2B5EF4-FFF2-40B4-BE49-F238E27FC236}">
                      <a16:creationId xmlns:a16="http://schemas.microsoft.com/office/drawing/2014/main" id="{CFEA0EFD-3632-D6DE-008B-4D23B2ADE921}"/>
                    </a:ext>
                  </a:extLst>
                </p:cNvPr>
                <p:cNvSpPr/>
                <p:nvPr/>
              </p:nvSpPr>
              <p:spPr>
                <a:xfrm>
                  <a:off x="2499065" y="4914926"/>
                  <a:ext cx="1156065" cy="1087539"/>
                </a:xfrm>
                <a:prstGeom prst="ellipse">
                  <a:avLst/>
                </a:prstGeom>
                <a:solidFill>
                  <a:srgbClr val="E1E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92" name="Picture 126">
                  <a:extLst>
                    <a:ext uri="{FF2B5EF4-FFF2-40B4-BE49-F238E27FC236}">
                      <a16:creationId xmlns:a16="http://schemas.microsoft.com/office/drawing/2014/main" id="{D3BB7056-692B-E89E-DA58-AEDEE410B09A}"/>
                    </a:ext>
                  </a:extLst>
                </p:cNvPr>
                <p:cNvPicPr>
                  <a:picLocks noChangeAspect="1"/>
                </p:cNvPicPr>
                <p:nvPr/>
              </p:nvPicPr>
              <p:blipFill rotWithShape="1">
                <a:blip r:embed="rId4"/>
                <a:srcRect l="39726" t="12817" r="46579" b="69033"/>
                <a:stretch/>
              </p:blipFill>
              <p:spPr>
                <a:xfrm>
                  <a:off x="2740506" y="5092967"/>
                  <a:ext cx="679063" cy="749800"/>
                </a:xfrm>
                <a:prstGeom prst="rect">
                  <a:avLst/>
                </a:prstGeom>
              </p:spPr>
            </p:pic>
          </p:grpSp>
        </p:grpSp>
        <p:grpSp>
          <p:nvGrpSpPr>
            <p:cNvPr id="18" name="Groep 17">
              <a:extLst>
                <a:ext uri="{FF2B5EF4-FFF2-40B4-BE49-F238E27FC236}">
                  <a16:creationId xmlns:a16="http://schemas.microsoft.com/office/drawing/2014/main" id="{4818917A-2704-73EC-5A3D-D84522AB59BB}"/>
                </a:ext>
              </a:extLst>
            </p:cNvPr>
            <p:cNvGrpSpPr/>
            <p:nvPr/>
          </p:nvGrpSpPr>
          <p:grpSpPr>
            <a:xfrm>
              <a:off x="5147648" y="4301235"/>
              <a:ext cx="207823" cy="171174"/>
              <a:chOff x="8107073" y="3093643"/>
              <a:chExt cx="328611" cy="295303"/>
            </a:xfrm>
          </p:grpSpPr>
          <p:grpSp>
            <p:nvGrpSpPr>
              <p:cNvPr id="85" name="Group 7">
                <a:extLst>
                  <a:ext uri="{FF2B5EF4-FFF2-40B4-BE49-F238E27FC236}">
                    <a16:creationId xmlns:a16="http://schemas.microsoft.com/office/drawing/2014/main" id="{0C4F4843-EFF7-73E4-A953-DBDF102C829E}"/>
                  </a:ext>
                </a:extLst>
              </p:cNvPr>
              <p:cNvGrpSpPr/>
              <p:nvPr/>
            </p:nvGrpSpPr>
            <p:grpSpPr>
              <a:xfrm>
                <a:off x="8107073" y="3093643"/>
                <a:ext cx="328611" cy="295303"/>
                <a:chOff x="373619" y="2577676"/>
                <a:chExt cx="1988457" cy="1988457"/>
              </a:xfrm>
            </p:grpSpPr>
            <p:sp>
              <p:nvSpPr>
                <p:cNvPr id="87" name="Oval 122">
                  <a:extLst>
                    <a:ext uri="{FF2B5EF4-FFF2-40B4-BE49-F238E27FC236}">
                      <a16:creationId xmlns:a16="http://schemas.microsoft.com/office/drawing/2014/main" id="{49490E74-8BC1-2D84-F96E-A34EE4C1B187}"/>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88" name="Oval 124">
                  <a:extLst>
                    <a:ext uri="{FF2B5EF4-FFF2-40B4-BE49-F238E27FC236}">
                      <a16:creationId xmlns:a16="http://schemas.microsoft.com/office/drawing/2014/main" id="{A53A7707-BC00-FC62-2EC8-8F42BE970DFC}"/>
                    </a:ext>
                  </a:extLst>
                </p:cNvPr>
                <p:cNvSpPr/>
                <p:nvPr/>
              </p:nvSpPr>
              <p:spPr>
                <a:xfrm>
                  <a:off x="534857" y="2723829"/>
                  <a:ext cx="1665988" cy="1696144"/>
                </a:xfrm>
                <a:prstGeom prst="ellipse">
                  <a:avLst/>
                </a:prstGeom>
                <a:solidFill>
                  <a:srgbClr val="D9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pic>
            <p:nvPicPr>
              <p:cNvPr id="86" name="Picture 178">
                <a:extLst>
                  <a:ext uri="{FF2B5EF4-FFF2-40B4-BE49-F238E27FC236}">
                    <a16:creationId xmlns:a16="http://schemas.microsoft.com/office/drawing/2014/main" id="{DD238EC5-6557-DBE5-0E1B-B9B32630BDE6}"/>
                  </a:ext>
                </a:extLst>
              </p:cNvPr>
              <p:cNvPicPr>
                <a:picLocks noChangeAspect="1"/>
              </p:cNvPicPr>
              <p:nvPr/>
            </p:nvPicPr>
            <p:blipFill rotWithShape="1">
              <a:blip r:embed="rId4"/>
              <a:srcRect l="60842" t="27654" r="25393" b="56544"/>
              <a:stretch/>
            </p:blipFill>
            <p:spPr>
              <a:xfrm flipH="1">
                <a:off x="8185533" y="3152429"/>
                <a:ext cx="171691" cy="164210"/>
              </a:xfrm>
              <a:prstGeom prst="rect">
                <a:avLst/>
              </a:prstGeom>
            </p:spPr>
          </p:pic>
        </p:grpSp>
        <p:grpSp>
          <p:nvGrpSpPr>
            <p:cNvPr id="19" name="Groep 18">
              <a:extLst>
                <a:ext uri="{FF2B5EF4-FFF2-40B4-BE49-F238E27FC236}">
                  <a16:creationId xmlns:a16="http://schemas.microsoft.com/office/drawing/2014/main" id="{059B7CDB-7052-4A93-63C4-ADCCBDDEA566}"/>
                </a:ext>
              </a:extLst>
            </p:cNvPr>
            <p:cNvGrpSpPr/>
            <p:nvPr/>
          </p:nvGrpSpPr>
          <p:grpSpPr>
            <a:xfrm>
              <a:off x="5461456" y="4306825"/>
              <a:ext cx="207823" cy="171174"/>
              <a:chOff x="8530609" y="3090089"/>
              <a:chExt cx="328611" cy="295303"/>
            </a:xfrm>
          </p:grpSpPr>
          <p:grpSp>
            <p:nvGrpSpPr>
              <p:cNvPr id="81" name="Group 7">
                <a:extLst>
                  <a:ext uri="{FF2B5EF4-FFF2-40B4-BE49-F238E27FC236}">
                    <a16:creationId xmlns:a16="http://schemas.microsoft.com/office/drawing/2014/main" id="{CE37BE73-1A01-80BC-FF7D-AE78EA4396EA}"/>
                  </a:ext>
                </a:extLst>
              </p:cNvPr>
              <p:cNvGrpSpPr/>
              <p:nvPr/>
            </p:nvGrpSpPr>
            <p:grpSpPr>
              <a:xfrm>
                <a:off x="8530609" y="3090089"/>
                <a:ext cx="328611" cy="295303"/>
                <a:chOff x="373619" y="2577676"/>
                <a:chExt cx="1988457" cy="1988457"/>
              </a:xfrm>
            </p:grpSpPr>
            <p:sp>
              <p:nvSpPr>
                <p:cNvPr id="83" name="Oval 122">
                  <a:extLst>
                    <a:ext uri="{FF2B5EF4-FFF2-40B4-BE49-F238E27FC236}">
                      <a16:creationId xmlns:a16="http://schemas.microsoft.com/office/drawing/2014/main" id="{366E2B5F-0D62-20D8-E91D-51F795499A2D}"/>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84" name="Oval 124">
                  <a:extLst>
                    <a:ext uri="{FF2B5EF4-FFF2-40B4-BE49-F238E27FC236}">
                      <a16:creationId xmlns:a16="http://schemas.microsoft.com/office/drawing/2014/main" id="{DD0E32A3-99F5-704E-C2FB-BF5A9535C969}"/>
                    </a:ext>
                  </a:extLst>
                </p:cNvPr>
                <p:cNvSpPr/>
                <p:nvPr/>
              </p:nvSpPr>
              <p:spPr>
                <a:xfrm>
                  <a:off x="534857" y="2723829"/>
                  <a:ext cx="1665988" cy="1696144"/>
                </a:xfrm>
                <a:prstGeom prst="ellipse">
                  <a:avLst/>
                </a:prstGeom>
                <a:solidFill>
                  <a:srgbClr val="DF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pic>
            <p:nvPicPr>
              <p:cNvPr id="82" name="Picture 181">
                <a:extLst>
                  <a:ext uri="{FF2B5EF4-FFF2-40B4-BE49-F238E27FC236}">
                    <a16:creationId xmlns:a16="http://schemas.microsoft.com/office/drawing/2014/main" id="{21108491-3076-6565-527B-446888B1EFD3}"/>
                  </a:ext>
                </a:extLst>
              </p:cNvPr>
              <p:cNvPicPr>
                <a:picLocks noChangeAspect="1"/>
              </p:cNvPicPr>
              <p:nvPr/>
            </p:nvPicPr>
            <p:blipFill rotWithShape="1">
              <a:blip r:embed="rId5"/>
              <a:srcRect l="19301" t="27654" r="67307" b="56600"/>
              <a:stretch/>
            </p:blipFill>
            <p:spPr>
              <a:xfrm>
                <a:off x="8615090" y="3151781"/>
                <a:ext cx="153432" cy="155870"/>
              </a:xfrm>
              <a:prstGeom prst="rect">
                <a:avLst/>
              </a:prstGeom>
            </p:spPr>
          </p:pic>
        </p:grpSp>
        <p:grpSp>
          <p:nvGrpSpPr>
            <p:cNvPr id="20" name="Group 7">
              <a:extLst>
                <a:ext uri="{FF2B5EF4-FFF2-40B4-BE49-F238E27FC236}">
                  <a16:creationId xmlns:a16="http://schemas.microsoft.com/office/drawing/2014/main" id="{CCADE91E-A433-F174-BDB6-0D90FB9F4872}"/>
                </a:ext>
              </a:extLst>
            </p:cNvPr>
            <p:cNvGrpSpPr/>
            <p:nvPr/>
          </p:nvGrpSpPr>
          <p:grpSpPr>
            <a:xfrm>
              <a:off x="4849861" y="4644710"/>
              <a:ext cx="207823" cy="171174"/>
              <a:chOff x="373619" y="2577676"/>
              <a:chExt cx="1988457" cy="1988457"/>
            </a:xfrm>
          </p:grpSpPr>
          <p:sp>
            <p:nvSpPr>
              <p:cNvPr id="77" name="Oval 122">
                <a:extLst>
                  <a:ext uri="{FF2B5EF4-FFF2-40B4-BE49-F238E27FC236}">
                    <a16:creationId xmlns:a16="http://schemas.microsoft.com/office/drawing/2014/main" id="{A425F015-1F6E-E659-CA1E-7A0A4F749645}"/>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grpSp>
            <p:nvGrpSpPr>
              <p:cNvPr id="78" name="Group 123">
                <a:extLst>
                  <a:ext uri="{FF2B5EF4-FFF2-40B4-BE49-F238E27FC236}">
                    <a16:creationId xmlns:a16="http://schemas.microsoft.com/office/drawing/2014/main" id="{9CB2C5A9-CDC0-6AA0-2923-3EEF56F4AEC6}"/>
                  </a:ext>
                </a:extLst>
              </p:cNvPr>
              <p:cNvGrpSpPr/>
              <p:nvPr/>
            </p:nvGrpSpPr>
            <p:grpSpPr>
              <a:xfrm>
                <a:off x="534855" y="2723832"/>
                <a:ext cx="1665986" cy="1696145"/>
                <a:chOff x="2499065" y="4914926"/>
                <a:chExt cx="1156065" cy="1087539"/>
              </a:xfrm>
            </p:grpSpPr>
            <p:sp>
              <p:nvSpPr>
                <p:cNvPr id="79" name="Oval 124">
                  <a:extLst>
                    <a:ext uri="{FF2B5EF4-FFF2-40B4-BE49-F238E27FC236}">
                      <a16:creationId xmlns:a16="http://schemas.microsoft.com/office/drawing/2014/main" id="{C17D3D5C-A2A3-5443-BA5F-841135182889}"/>
                    </a:ext>
                  </a:extLst>
                </p:cNvPr>
                <p:cNvSpPr/>
                <p:nvPr/>
              </p:nvSpPr>
              <p:spPr>
                <a:xfrm>
                  <a:off x="2499065" y="4914926"/>
                  <a:ext cx="1156065" cy="1087539"/>
                </a:xfrm>
                <a:prstGeom prst="ellipse">
                  <a:avLst/>
                </a:prstGeom>
                <a:solidFill>
                  <a:srgbClr val="E1E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80" name="Picture 126">
                  <a:extLst>
                    <a:ext uri="{FF2B5EF4-FFF2-40B4-BE49-F238E27FC236}">
                      <a16:creationId xmlns:a16="http://schemas.microsoft.com/office/drawing/2014/main" id="{FFE07857-F882-53B8-E926-84AF292B5CCA}"/>
                    </a:ext>
                  </a:extLst>
                </p:cNvPr>
                <p:cNvPicPr>
                  <a:picLocks noChangeAspect="1"/>
                </p:cNvPicPr>
                <p:nvPr/>
              </p:nvPicPr>
              <p:blipFill rotWithShape="1">
                <a:blip r:embed="rId4"/>
                <a:srcRect l="39726" t="12817" r="46579" b="69033"/>
                <a:stretch/>
              </p:blipFill>
              <p:spPr>
                <a:xfrm>
                  <a:off x="2740506" y="5092967"/>
                  <a:ext cx="679063" cy="749800"/>
                </a:xfrm>
                <a:prstGeom prst="rect">
                  <a:avLst/>
                </a:prstGeom>
              </p:spPr>
            </p:pic>
          </p:grpSp>
        </p:grpSp>
        <p:grpSp>
          <p:nvGrpSpPr>
            <p:cNvPr id="21" name="Groep 20">
              <a:extLst>
                <a:ext uri="{FF2B5EF4-FFF2-40B4-BE49-F238E27FC236}">
                  <a16:creationId xmlns:a16="http://schemas.microsoft.com/office/drawing/2014/main" id="{2B6A058F-A018-FE75-C701-405C38A98D07}"/>
                </a:ext>
              </a:extLst>
            </p:cNvPr>
            <p:cNvGrpSpPr/>
            <p:nvPr/>
          </p:nvGrpSpPr>
          <p:grpSpPr>
            <a:xfrm>
              <a:off x="5147648" y="4644710"/>
              <a:ext cx="207823" cy="171174"/>
              <a:chOff x="8530609" y="3090089"/>
              <a:chExt cx="328611" cy="295303"/>
            </a:xfrm>
          </p:grpSpPr>
          <p:grpSp>
            <p:nvGrpSpPr>
              <p:cNvPr id="73" name="Group 7">
                <a:extLst>
                  <a:ext uri="{FF2B5EF4-FFF2-40B4-BE49-F238E27FC236}">
                    <a16:creationId xmlns:a16="http://schemas.microsoft.com/office/drawing/2014/main" id="{B5FC4440-B733-A138-06D7-BB1C7560325E}"/>
                  </a:ext>
                </a:extLst>
              </p:cNvPr>
              <p:cNvGrpSpPr/>
              <p:nvPr/>
            </p:nvGrpSpPr>
            <p:grpSpPr>
              <a:xfrm>
                <a:off x="8530609" y="3090089"/>
                <a:ext cx="328611" cy="295303"/>
                <a:chOff x="373619" y="2577676"/>
                <a:chExt cx="1988457" cy="1988457"/>
              </a:xfrm>
            </p:grpSpPr>
            <p:sp>
              <p:nvSpPr>
                <p:cNvPr id="75" name="Oval 122">
                  <a:extLst>
                    <a:ext uri="{FF2B5EF4-FFF2-40B4-BE49-F238E27FC236}">
                      <a16:creationId xmlns:a16="http://schemas.microsoft.com/office/drawing/2014/main" id="{C5C9D5B7-9470-C59A-C7BD-DC25554EC0C1}"/>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76" name="Oval 124">
                  <a:extLst>
                    <a:ext uri="{FF2B5EF4-FFF2-40B4-BE49-F238E27FC236}">
                      <a16:creationId xmlns:a16="http://schemas.microsoft.com/office/drawing/2014/main" id="{970701F1-C09D-5F39-A116-BCD5D103EB0B}"/>
                    </a:ext>
                  </a:extLst>
                </p:cNvPr>
                <p:cNvSpPr/>
                <p:nvPr/>
              </p:nvSpPr>
              <p:spPr>
                <a:xfrm>
                  <a:off x="534857" y="2723829"/>
                  <a:ext cx="1665988" cy="1696144"/>
                </a:xfrm>
                <a:prstGeom prst="ellipse">
                  <a:avLst/>
                </a:prstGeom>
                <a:solidFill>
                  <a:srgbClr val="DF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pic>
            <p:nvPicPr>
              <p:cNvPr id="74" name="Picture 181">
                <a:extLst>
                  <a:ext uri="{FF2B5EF4-FFF2-40B4-BE49-F238E27FC236}">
                    <a16:creationId xmlns:a16="http://schemas.microsoft.com/office/drawing/2014/main" id="{265921C6-0D71-2DA3-C867-3F40E379B30F}"/>
                  </a:ext>
                </a:extLst>
              </p:cNvPr>
              <p:cNvPicPr>
                <a:picLocks noChangeAspect="1"/>
              </p:cNvPicPr>
              <p:nvPr/>
            </p:nvPicPr>
            <p:blipFill rotWithShape="1">
              <a:blip r:embed="rId5"/>
              <a:srcRect l="19301" t="27654" r="67307" b="56600"/>
              <a:stretch/>
            </p:blipFill>
            <p:spPr>
              <a:xfrm>
                <a:off x="8615090" y="3151781"/>
                <a:ext cx="153432" cy="155870"/>
              </a:xfrm>
              <a:prstGeom prst="rect">
                <a:avLst/>
              </a:prstGeom>
            </p:spPr>
          </p:pic>
        </p:grpSp>
        <p:grpSp>
          <p:nvGrpSpPr>
            <p:cNvPr id="22" name="Groep 21">
              <a:extLst>
                <a:ext uri="{FF2B5EF4-FFF2-40B4-BE49-F238E27FC236}">
                  <a16:creationId xmlns:a16="http://schemas.microsoft.com/office/drawing/2014/main" id="{C384AF94-A045-A437-B52E-05CCDFE0C0A7}"/>
                </a:ext>
              </a:extLst>
            </p:cNvPr>
            <p:cNvGrpSpPr/>
            <p:nvPr/>
          </p:nvGrpSpPr>
          <p:grpSpPr>
            <a:xfrm>
              <a:off x="5461456" y="4644710"/>
              <a:ext cx="207823" cy="171175"/>
              <a:chOff x="8107073" y="5101131"/>
              <a:chExt cx="328611" cy="295303"/>
            </a:xfrm>
          </p:grpSpPr>
          <p:grpSp>
            <p:nvGrpSpPr>
              <p:cNvPr id="69" name="Group 7">
                <a:extLst>
                  <a:ext uri="{FF2B5EF4-FFF2-40B4-BE49-F238E27FC236}">
                    <a16:creationId xmlns:a16="http://schemas.microsoft.com/office/drawing/2014/main" id="{8713FAAC-5B08-8B8A-8B4F-82D1B1265684}"/>
                  </a:ext>
                </a:extLst>
              </p:cNvPr>
              <p:cNvGrpSpPr/>
              <p:nvPr/>
            </p:nvGrpSpPr>
            <p:grpSpPr>
              <a:xfrm>
                <a:off x="8107073" y="5101131"/>
                <a:ext cx="328611" cy="295303"/>
                <a:chOff x="373619" y="2577676"/>
                <a:chExt cx="1988457" cy="1988457"/>
              </a:xfrm>
            </p:grpSpPr>
            <p:sp>
              <p:nvSpPr>
                <p:cNvPr id="71" name="Oval 122">
                  <a:extLst>
                    <a:ext uri="{FF2B5EF4-FFF2-40B4-BE49-F238E27FC236}">
                      <a16:creationId xmlns:a16="http://schemas.microsoft.com/office/drawing/2014/main" id="{6EB79B38-4C0B-AAF3-A363-8D4DCE222D0C}"/>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72" name="Oval 124">
                  <a:extLst>
                    <a:ext uri="{FF2B5EF4-FFF2-40B4-BE49-F238E27FC236}">
                      <a16:creationId xmlns:a16="http://schemas.microsoft.com/office/drawing/2014/main" id="{1F8A4D90-9CBF-3F96-E9E3-009DDF27928E}"/>
                    </a:ext>
                  </a:extLst>
                </p:cNvPr>
                <p:cNvSpPr/>
                <p:nvPr/>
              </p:nvSpPr>
              <p:spPr>
                <a:xfrm>
                  <a:off x="534857" y="2723829"/>
                  <a:ext cx="1665988" cy="1696144"/>
                </a:xfrm>
                <a:prstGeom prst="ellipse">
                  <a:avLst/>
                </a:prstGeom>
                <a:solidFill>
                  <a:srgbClr val="FFF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pic>
            <p:nvPicPr>
              <p:cNvPr id="70" name="Picture 169">
                <a:extLst>
                  <a:ext uri="{FF2B5EF4-FFF2-40B4-BE49-F238E27FC236}">
                    <a16:creationId xmlns:a16="http://schemas.microsoft.com/office/drawing/2014/main" id="{84293FC4-DD97-ABE8-5C82-8B5F08334B46}"/>
                  </a:ext>
                </a:extLst>
              </p:cNvPr>
              <p:cNvPicPr>
                <a:picLocks noChangeAspect="1"/>
              </p:cNvPicPr>
              <p:nvPr/>
            </p:nvPicPr>
            <p:blipFill rotWithShape="1">
              <a:blip r:embed="rId4"/>
              <a:srcRect l="19350" t="55444" r="66955" b="26406"/>
              <a:stretch/>
            </p:blipFill>
            <p:spPr>
              <a:xfrm>
                <a:off x="8199175" y="5169253"/>
                <a:ext cx="140594" cy="155240"/>
              </a:xfrm>
              <a:prstGeom prst="rect">
                <a:avLst/>
              </a:prstGeom>
              <a:solidFill>
                <a:srgbClr val="FFF4DC"/>
              </a:solidFill>
            </p:spPr>
          </p:pic>
        </p:grpSp>
        <p:grpSp>
          <p:nvGrpSpPr>
            <p:cNvPr id="23" name="Groep 22">
              <a:extLst>
                <a:ext uri="{FF2B5EF4-FFF2-40B4-BE49-F238E27FC236}">
                  <a16:creationId xmlns:a16="http://schemas.microsoft.com/office/drawing/2014/main" id="{B91D45F4-2A85-BF39-D9F9-6891D8317D93}"/>
                </a:ext>
              </a:extLst>
            </p:cNvPr>
            <p:cNvGrpSpPr/>
            <p:nvPr/>
          </p:nvGrpSpPr>
          <p:grpSpPr>
            <a:xfrm>
              <a:off x="5761670" y="4644708"/>
              <a:ext cx="207823" cy="171176"/>
              <a:chOff x="4973376" y="2898407"/>
              <a:chExt cx="1009864" cy="1009864"/>
            </a:xfrm>
          </p:grpSpPr>
          <p:sp>
            <p:nvSpPr>
              <p:cNvPr id="67" name="Oval 174">
                <a:extLst>
                  <a:ext uri="{FF2B5EF4-FFF2-40B4-BE49-F238E27FC236}">
                    <a16:creationId xmlns:a16="http://schemas.microsoft.com/office/drawing/2014/main" id="{61013FB5-C367-DA22-0B57-196BEB28880A}"/>
                  </a:ext>
                </a:extLst>
              </p:cNvPr>
              <p:cNvSpPr/>
              <p:nvPr/>
            </p:nvSpPr>
            <p:spPr>
              <a:xfrm>
                <a:off x="4973376" y="2898407"/>
                <a:ext cx="1009864" cy="1009864"/>
              </a:xfrm>
              <a:prstGeom prst="ellipse">
                <a:avLst/>
              </a:prstGeom>
              <a:solidFill>
                <a:srgbClr val="F2D9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pic>
            <p:nvPicPr>
              <p:cNvPr id="68" name="Picture 175">
                <a:extLst>
                  <a:ext uri="{FF2B5EF4-FFF2-40B4-BE49-F238E27FC236}">
                    <a16:creationId xmlns:a16="http://schemas.microsoft.com/office/drawing/2014/main" id="{7DDB3114-C65E-AA8F-9A61-3566F4081398}"/>
                  </a:ext>
                </a:extLst>
              </p:cNvPr>
              <p:cNvPicPr>
                <a:picLocks noChangeAspect="1"/>
              </p:cNvPicPr>
              <p:nvPr/>
            </p:nvPicPr>
            <p:blipFill rotWithShape="1">
              <a:blip r:embed="rId4"/>
              <a:srcRect l="61250" t="54422" r="25055" b="27428"/>
              <a:stretch/>
            </p:blipFill>
            <p:spPr>
              <a:xfrm>
                <a:off x="5274531" y="3143211"/>
                <a:ext cx="480742" cy="530819"/>
              </a:xfrm>
              <a:prstGeom prst="rect">
                <a:avLst/>
              </a:prstGeom>
            </p:spPr>
          </p:pic>
        </p:grpSp>
        <p:grpSp>
          <p:nvGrpSpPr>
            <p:cNvPr id="24" name="Groep 23">
              <a:extLst>
                <a:ext uri="{FF2B5EF4-FFF2-40B4-BE49-F238E27FC236}">
                  <a16:creationId xmlns:a16="http://schemas.microsoft.com/office/drawing/2014/main" id="{6744CFB1-96C3-761C-D3ED-AA14D1863B77}"/>
                </a:ext>
              </a:extLst>
            </p:cNvPr>
            <p:cNvGrpSpPr/>
            <p:nvPr/>
          </p:nvGrpSpPr>
          <p:grpSpPr>
            <a:xfrm>
              <a:off x="4853447" y="4834054"/>
              <a:ext cx="207823" cy="171174"/>
              <a:chOff x="8107073" y="3093643"/>
              <a:chExt cx="328611" cy="295303"/>
            </a:xfrm>
          </p:grpSpPr>
          <p:grpSp>
            <p:nvGrpSpPr>
              <p:cNvPr id="63" name="Group 7">
                <a:extLst>
                  <a:ext uri="{FF2B5EF4-FFF2-40B4-BE49-F238E27FC236}">
                    <a16:creationId xmlns:a16="http://schemas.microsoft.com/office/drawing/2014/main" id="{FA86E806-0026-346F-E568-3588B840EAD9}"/>
                  </a:ext>
                </a:extLst>
              </p:cNvPr>
              <p:cNvGrpSpPr/>
              <p:nvPr/>
            </p:nvGrpSpPr>
            <p:grpSpPr>
              <a:xfrm>
                <a:off x="8107073" y="3093643"/>
                <a:ext cx="328611" cy="295303"/>
                <a:chOff x="373619" y="2577676"/>
                <a:chExt cx="1988457" cy="1988457"/>
              </a:xfrm>
            </p:grpSpPr>
            <p:sp>
              <p:nvSpPr>
                <p:cNvPr id="65" name="Oval 122">
                  <a:extLst>
                    <a:ext uri="{FF2B5EF4-FFF2-40B4-BE49-F238E27FC236}">
                      <a16:creationId xmlns:a16="http://schemas.microsoft.com/office/drawing/2014/main" id="{FBC0231C-9E22-28A9-41A3-CCD4941E0606}"/>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66" name="Oval 124">
                  <a:extLst>
                    <a:ext uri="{FF2B5EF4-FFF2-40B4-BE49-F238E27FC236}">
                      <a16:creationId xmlns:a16="http://schemas.microsoft.com/office/drawing/2014/main" id="{DEFAAE53-0518-204B-CCC1-A838F33DABAB}"/>
                    </a:ext>
                  </a:extLst>
                </p:cNvPr>
                <p:cNvSpPr/>
                <p:nvPr/>
              </p:nvSpPr>
              <p:spPr>
                <a:xfrm>
                  <a:off x="534857" y="2723829"/>
                  <a:ext cx="1665988" cy="1696144"/>
                </a:xfrm>
                <a:prstGeom prst="ellipse">
                  <a:avLst/>
                </a:prstGeom>
                <a:solidFill>
                  <a:srgbClr val="D9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pic>
            <p:nvPicPr>
              <p:cNvPr id="64" name="Picture 178">
                <a:extLst>
                  <a:ext uri="{FF2B5EF4-FFF2-40B4-BE49-F238E27FC236}">
                    <a16:creationId xmlns:a16="http://schemas.microsoft.com/office/drawing/2014/main" id="{3DD966B7-8A2F-6E1B-4870-9E9D53E32E61}"/>
                  </a:ext>
                </a:extLst>
              </p:cNvPr>
              <p:cNvPicPr>
                <a:picLocks noChangeAspect="1"/>
              </p:cNvPicPr>
              <p:nvPr/>
            </p:nvPicPr>
            <p:blipFill rotWithShape="1">
              <a:blip r:embed="rId4"/>
              <a:srcRect l="60842" t="27654" r="25393" b="56544"/>
              <a:stretch/>
            </p:blipFill>
            <p:spPr>
              <a:xfrm flipH="1">
                <a:off x="8185533" y="3152429"/>
                <a:ext cx="171691" cy="164210"/>
              </a:xfrm>
              <a:prstGeom prst="rect">
                <a:avLst/>
              </a:prstGeom>
            </p:spPr>
          </p:pic>
        </p:grpSp>
        <p:grpSp>
          <p:nvGrpSpPr>
            <p:cNvPr id="25" name="Group 7">
              <a:extLst>
                <a:ext uri="{FF2B5EF4-FFF2-40B4-BE49-F238E27FC236}">
                  <a16:creationId xmlns:a16="http://schemas.microsoft.com/office/drawing/2014/main" id="{34AAE7B0-76B7-2B26-27BB-FBF1FFD98A48}"/>
                </a:ext>
              </a:extLst>
            </p:cNvPr>
            <p:cNvGrpSpPr/>
            <p:nvPr/>
          </p:nvGrpSpPr>
          <p:grpSpPr>
            <a:xfrm>
              <a:off x="4849861" y="5162993"/>
              <a:ext cx="207823" cy="171174"/>
              <a:chOff x="373619" y="2577676"/>
              <a:chExt cx="1988457" cy="1988457"/>
            </a:xfrm>
          </p:grpSpPr>
          <p:sp>
            <p:nvSpPr>
              <p:cNvPr id="59" name="Oval 122">
                <a:extLst>
                  <a:ext uri="{FF2B5EF4-FFF2-40B4-BE49-F238E27FC236}">
                    <a16:creationId xmlns:a16="http://schemas.microsoft.com/office/drawing/2014/main" id="{2ABF155D-CFA8-BCE1-52E3-3E98270114D4}"/>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grpSp>
            <p:nvGrpSpPr>
              <p:cNvPr id="60" name="Group 123">
                <a:extLst>
                  <a:ext uri="{FF2B5EF4-FFF2-40B4-BE49-F238E27FC236}">
                    <a16:creationId xmlns:a16="http://schemas.microsoft.com/office/drawing/2014/main" id="{63291CA2-8AA6-5F18-B987-DA1D006972E3}"/>
                  </a:ext>
                </a:extLst>
              </p:cNvPr>
              <p:cNvGrpSpPr/>
              <p:nvPr/>
            </p:nvGrpSpPr>
            <p:grpSpPr>
              <a:xfrm>
                <a:off x="534855" y="2723832"/>
                <a:ext cx="1665986" cy="1696145"/>
                <a:chOff x="2499065" y="4914926"/>
                <a:chExt cx="1156065" cy="1087539"/>
              </a:xfrm>
            </p:grpSpPr>
            <p:sp>
              <p:nvSpPr>
                <p:cNvPr id="61" name="Oval 124">
                  <a:extLst>
                    <a:ext uri="{FF2B5EF4-FFF2-40B4-BE49-F238E27FC236}">
                      <a16:creationId xmlns:a16="http://schemas.microsoft.com/office/drawing/2014/main" id="{A8771626-AEB9-413A-E77C-9CEFDDAC4831}"/>
                    </a:ext>
                  </a:extLst>
                </p:cNvPr>
                <p:cNvSpPr/>
                <p:nvPr/>
              </p:nvSpPr>
              <p:spPr>
                <a:xfrm>
                  <a:off x="2499065" y="4914926"/>
                  <a:ext cx="1156065" cy="1087539"/>
                </a:xfrm>
                <a:prstGeom prst="ellipse">
                  <a:avLst/>
                </a:prstGeom>
                <a:solidFill>
                  <a:srgbClr val="E1E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62" name="Picture 126">
                  <a:extLst>
                    <a:ext uri="{FF2B5EF4-FFF2-40B4-BE49-F238E27FC236}">
                      <a16:creationId xmlns:a16="http://schemas.microsoft.com/office/drawing/2014/main" id="{1AB59F3E-EA97-EECD-9EE8-68621E1AA9C2}"/>
                    </a:ext>
                  </a:extLst>
                </p:cNvPr>
                <p:cNvPicPr>
                  <a:picLocks noChangeAspect="1"/>
                </p:cNvPicPr>
                <p:nvPr/>
              </p:nvPicPr>
              <p:blipFill rotWithShape="1">
                <a:blip r:embed="rId4"/>
                <a:srcRect l="39726" t="12817" r="46579" b="69033"/>
                <a:stretch/>
              </p:blipFill>
              <p:spPr>
                <a:xfrm>
                  <a:off x="2740506" y="5092967"/>
                  <a:ext cx="679063" cy="749800"/>
                </a:xfrm>
                <a:prstGeom prst="rect">
                  <a:avLst/>
                </a:prstGeom>
              </p:spPr>
            </p:pic>
          </p:grpSp>
        </p:grpSp>
        <p:grpSp>
          <p:nvGrpSpPr>
            <p:cNvPr id="26" name="Groep 25">
              <a:extLst>
                <a:ext uri="{FF2B5EF4-FFF2-40B4-BE49-F238E27FC236}">
                  <a16:creationId xmlns:a16="http://schemas.microsoft.com/office/drawing/2014/main" id="{060F0536-6178-7822-61B6-A777E30DAC9C}"/>
                </a:ext>
              </a:extLst>
            </p:cNvPr>
            <p:cNvGrpSpPr/>
            <p:nvPr/>
          </p:nvGrpSpPr>
          <p:grpSpPr>
            <a:xfrm>
              <a:off x="5147648" y="5162993"/>
              <a:ext cx="207823" cy="171174"/>
              <a:chOff x="8530609" y="3090089"/>
              <a:chExt cx="328611" cy="295303"/>
            </a:xfrm>
          </p:grpSpPr>
          <p:grpSp>
            <p:nvGrpSpPr>
              <p:cNvPr id="55" name="Group 7">
                <a:extLst>
                  <a:ext uri="{FF2B5EF4-FFF2-40B4-BE49-F238E27FC236}">
                    <a16:creationId xmlns:a16="http://schemas.microsoft.com/office/drawing/2014/main" id="{C82DEC58-66BF-9956-2927-EC070C70F421}"/>
                  </a:ext>
                </a:extLst>
              </p:cNvPr>
              <p:cNvGrpSpPr/>
              <p:nvPr/>
            </p:nvGrpSpPr>
            <p:grpSpPr>
              <a:xfrm>
                <a:off x="8530609" y="3090089"/>
                <a:ext cx="328611" cy="295303"/>
                <a:chOff x="373619" y="2577676"/>
                <a:chExt cx="1988457" cy="1988457"/>
              </a:xfrm>
            </p:grpSpPr>
            <p:sp>
              <p:nvSpPr>
                <p:cNvPr id="57" name="Oval 122">
                  <a:extLst>
                    <a:ext uri="{FF2B5EF4-FFF2-40B4-BE49-F238E27FC236}">
                      <a16:creationId xmlns:a16="http://schemas.microsoft.com/office/drawing/2014/main" id="{3B4B64F0-BFB4-A50A-2F7F-0349704278D3}"/>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58" name="Oval 124">
                  <a:extLst>
                    <a:ext uri="{FF2B5EF4-FFF2-40B4-BE49-F238E27FC236}">
                      <a16:creationId xmlns:a16="http://schemas.microsoft.com/office/drawing/2014/main" id="{6AF00CD9-70D5-E626-BA08-38B88A134E84}"/>
                    </a:ext>
                  </a:extLst>
                </p:cNvPr>
                <p:cNvSpPr/>
                <p:nvPr/>
              </p:nvSpPr>
              <p:spPr>
                <a:xfrm>
                  <a:off x="534857" y="2723829"/>
                  <a:ext cx="1665988" cy="1696144"/>
                </a:xfrm>
                <a:prstGeom prst="ellipse">
                  <a:avLst/>
                </a:prstGeom>
                <a:solidFill>
                  <a:srgbClr val="DF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pic>
            <p:nvPicPr>
              <p:cNvPr id="56" name="Picture 181">
                <a:extLst>
                  <a:ext uri="{FF2B5EF4-FFF2-40B4-BE49-F238E27FC236}">
                    <a16:creationId xmlns:a16="http://schemas.microsoft.com/office/drawing/2014/main" id="{64E68032-6C79-71AF-BC8B-6D685C7552B2}"/>
                  </a:ext>
                </a:extLst>
              </p:cNvPr>
              <p:cNvPicPr>
                <a:picLocks noChangeAspect="1"/>
              </p:cNvPicPr>
              <p:nvPr/>
            </p:nvPicPr>
            <p:blipFill rotWithShape="1">
              <a:blip r:embed="rId5"/>
              <a:srcRect l="19301" t="27654" r="67307" b="56600"/>
              <a:stretch/>
            </p:blipFill>
            <p:spPr>
              <a:xfrm>
                <a:off x="8615090" y="3151781"/>
                <a:ext cx="153432" cy="155870"/>
              </a:xfrm>
              <a:prstGeom prst="rect">
                <a:avLst/>
              </a:prstGeom>
            </p:spPr>
          </p:pic>
        </p:grpSp>
        <p:grpSp>
          <p:nvGrpSpPr>
            <p:cNvPr id="27" name="Groep 26">
              <a:extLst>
                <a:ext uri="{FF2B5EF4-FFF2-40B4-BE49-F238E27FC236}">
                  <a16:creationId xmlns:a16="http://schemas.microsoft.com/office/drawing/2014/main" id="{CAFDFA0C-6B7A-2136-879E-98B94282FFED}"/>
                </a:ext>
              </a:extLst>
            </p:cNvPr>
            <p:cNvGrpSpPr/>
            <p:nvPr/>
          </p:nvGrpSpPr>
          <p:grpSpPr>
            <a:xfrm>
              <a:off x="5447548" y="5162991"/>
              <a:ext cx="207823" cy="171176"/>
              <a:chOff x="4973376" y="2898407"/>
              <a:chExt cx="1009864" cy="1009864"/>
            </a:xfrm>
          </p:grpSpPr>
          <p:sp>
            <p:nvSpPr>
              <p:cNvPr id="53" name="Oval 174">
                <a:extLst>
                  <a:ext uri="{FF2B5EF4-FFF2-40B4-BE49-F238E27FC236}">
                    <a16:creationId xmlns:a16="http://schemas.microsoft.com/office/drawing/2014/main" id="{708BA444-0820-67F9-26B5-39BC33C6E291}"/>
                  </a:ext>
                </a:extLst>
              </p:cNvPr>
              <p:cNvSpPr/>
              <p:nvPr/>
            </p:nvSpPr>
            <p:spPr>
              <a:xfrm>
                <a:off x="4973376" y="2898407"/>
                <a:ext cx="1009864" cy="1009864"/>
              </a:xfrm>
              <a:prstGeom prst="ellipse">
                <a:avLst/>
              </a:prstGeom>
              <a:solidFill>
                <a:srgbClr val="F2D9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63"/>
              </a:p>
            </p:txBody>
          </p:sp>
          <p:pic>
            <p:nvPicPr>
              <p:cNvPr id="54" name="Picture 175">
                <a:extLst>
                  <a:ext uri="{FF2B5EF4-FFF2-40B4-BE49-F238E27FC236}">
                    <a16:creationId xmlns:a16="http://schemas.microsoft.com/office/drawing/2014/main" id="{99374A3D-5EF6-E1D6-E66E-23973572295C}"/>
                  </a:ext>
                </a:extLst>
              </p:cNvPr>
              <p:cNvPicPr>
                <a:picLocks noChangeAspect="1"/>
              </p:cNvPicPr>
              <p:nvPr/>
            </p:nvPicPr>
            <p:blipFill rotWithShape="1">
              <a:blip r:embed="rId4"/>
              <a:srcRect l="61250" t="54422" r="25055" b="27428"/>
              <a:stretch/>
            </p:blipFill>
            <p:spPr>
              <a:xfrm>
                <a:off x="5274531" y="3143211"/>
                <a:ext cx="480742" cy="530819"/>
              </a:xfrm>
              <a:prstGeom prst="rect">
                <a:avLst/>
              </a:prstGeom>
            </p:spPr>
          </p:pic>
        </p:grpSp>
        <p:grpSp>
          <p:nvGrpSpPr>
            <p:cNvPr id="28" name="Groep 27">
              <a:extLst>
                <a:ext uri="{FF2B5EF4-FFF2-40B4-BE49-F238E27FC236}">
                  <a16:creationId xmlns:a16="http://schemas.microsoft.com/office/drawing/2014/main" id="{D4949FFB-1755-9544-05F0-E386583A3556}"/>
                </a:ext>
              </a:extLst>
            </p:cNvPr>
            <p:cNvGrpSpPr/>
            <p:nvPr/>
          </p:nvGrpSpPr>
          <p:grpSpPr>
            <a:xfrm>
              <a:off x="4846342" y="5502132"/>
              <a:ext cx="207823" cy="171174"/>
              <a:chOff x="8530609" y="3090089"/>
              <a:chExt cx="328611" cy="295303"/>
            </a:xfrm>
          </p:grpSpPr>
          <p:grpSp>
            <p:nvGrpSpPr>
              <p:cNvPr id="49" name="Group 7">
                <a:extLst>
                  <a:ext uri="{FF2B5EF4-FFF2-40B4-BE49-F238E27FC236}">
                    <a16:creationId xmlns:a16="http://schemas.microsoft.com/office/drawing/2014/main" id="{45F0E2DD-4D83-141F-7A84-328D93245E4F}"/>
                  </a:ext>
                </a:extLst>
              </p:cNvPr>
              <p:cNvGrpSpPr/>
              <p:nvPr/>
            </p:nvGrpSpPr>
            <p:grpSpPr>
              <a:xfrm>
                <a:off x="8530609" y="3090089"/>
                <a:ext cx="328611" cy="295303"/>
                <a:chOff x="373619" y="2577676"/>
                <a:chExt cx="1988457" cy="1988457"/>
              </a:xfrm>
            </p:grpSpPr>
            <p:sp>
              <p:nvSpPr>
                <p:cNvPr id="51" name="Oval 122">
                  <a:extLst>
                    <a:ext uri="{FF2B5EF4-FFF2-40B4-BE49-F238E27FC236}">
                      <a16:creationId xmlns:a16="http://schemas.microsoft.com/office/drawing/2014/main" id="{4595C9F6-F5AB-D354-FBEA-00615E8BA39A}"/>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52" name="Oval 124">
                  <a:extLst>
                    <a:ext uri="{FF2B5EF4-FFF2-40B4-BE49-F238E27FC236}">
                      <a16:creationId xmlns:a16="http://schemas.microsoft.com/office/drawing/2014/main" id="{3799EFE2-67C7-1112-062E-568073CF86BD}"/>
                    </a:ext>
                  </a:extLst>
                </p:cNvPr>
                <p:cNvSpPr/>
                <p:nvPr/>
              </p:nvSpPr>
              <p:spPr>
                <a:xfrm>
                  <a:off x="534857" y="2723829"/>
                  <a:ext cx="1665988" cy="1696144"/>
                </a:xfrm>
                <a:prstGeom prst="ellipse">
                  <a:avLst/>
                </a:prstGeom>
                <a:solidFill>
                  <a:srgbClr val="DF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pic>
            <p:nvPicPr>
              <p:cNvPr id="50" name="Picture 181">
                <a:extLst>
                  <a:ext uri="{FF2B5EF4-FFF2-40B4-BE49-F238E27FC236}">
                    <a16:creationId xmlns:a16="http://schemas.microsoft.com/office/drawing/2014/main" id="{3AE4A8FD-5833-22BF-6517-E20D34DB4961}"/>
                  </a:ext>
                </a:extLst>
              </p:cNvPr>
              <p:cNvPicPr>
                <a:picLocks noChangeAspect="1"/>
              </p:cNvPicPr>
              <p:nvPr/>
            </p:nvPicPr>
            <p:blipFill rotWithShape="1">
              <a:blip r:embed="rId5"/>
              <a:srcRect l="19301" t="27654" r="67307" b="56600"/>
              <a:stretch/>
            </p:blipFill>
            <p:spPr>
              <a:xfrm>
                <a:off x="8615090" y="3151781"/>
                <a:ext cx="153432" cy="155870"/>
              </a:xfrm>
              <a:prstGeom prst="rect">
                <a:avLst/>
              </a:prstGeom>
            </p:spPr>
          </p:pic>
        </p:grpSp>
        <p:grpSp>
          <p:nvGrpSpPr>
            <p:cNvPr id="29" name="Groep 28">
              <a:extLst>
                <a:ext uri="{FF2B5EF4-FFF2-40B4-BE49-F238E27FC236}">
                  <a16:creationId xmlns:a16="http://schemas.microsoft.com/office/drawing/2014/main" id="{F4BAD36D-FC6E-F75F-2A07-832B75D5705C}"/>
                </a:ext>
              </a:extLst>
            </p:cNvPr>
            <p:cNvGrpSpPr/>
            <p:nvPr/>
          </p:nvGrpSpPr>
          <p:grpSpPr>
            <a:xfrm>
              <a:off x="5147648" y="5502131"/>
              <a:ext cx="207823" cy="171175"/>
              <a:chOff x="8107073" y="5101131"/>
              <a:chExt cx="328611" cy="295303"/>
            </a:xfrm>
          </p:grpSpPr>
          <p:grpSp>
            <p:nvGrpSpPr>
              <p:cNvPr id="45" name="Group 7">
                <a:extLst>
                  <a:ext uri="{FF2B5EF4-FFF2-40B4-BE49-F238E27FC236}">
                    <a16:creationId xmlns:a16="http://schemas.microsoft.com/office/drawing/2014/main" id="{552888AB-9118-6AEF-B43C-F8389F3E6427}"/>
                  </a:ext>
                </a:extLst>
              </p:cNvPr>
              <p:cNvGrpSpPr/>
              <p:nvPr/>
            </p:nvGrpSpPr>
            <p:grpSpPr>
              <a:xfrm>
                <a:off x="8107073" y="5101131"/>
                <a:ext cx="328611" cy="295303"/>
                <a:chOff x="373619" y="2577676"/>
                <a:chExt cx="1988457" cy="1988457"/>
              </a:xfrm>
            </p:grpSpPr>
            <p:sp>
              <p:nvSpPr>
                <p:cNvPr id="47" name="Oval 122">
                  <a:extLst>
                    <a:ext uri="{FF2B5EF4-FFF2-40B4-BE49-F238E27FC236}">
                      <a16:creationId xmlns:a16="http://schemas.microsoft.com/office/drawing/2014/main" id="{8E1828B3-0279-7FFF-A4FB-4B565942CAA2}"/>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48" name="Oval 124">
                  <a:extLst>
                    <a:ext uri="{FF2B5EF4-FFF2-40B4-BE49-F238E27FC236}">
                      <a16:creationId xmlns:a16="http://schemas.microsoft.com/office/drawing/2014/main" id="{DB0FB09A-DE01-81BF-7DE8-A3EB6E97174B}"/>
                    </a:ext>
                  </a:extLst>
                </p:cNvPr>
                <p:cNvSpPr/>
                <p:nvPr/>
              </p:nvSpPr>
              <p:spPr>
                <a:xfrm>
                  <a:off x="534857" y="2723829"/>
                  <a:ext cx="1665988" cy="1696144"/>
                </a:xfrm>
                <a:prstGeom prst="ellipse">
                  <a:avLst/>
                </a:prstGeom>
                <a:solidFill>
                  <a:srgbClr val="FFF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pic>
            <p:nvPicPr>
              <p:cNvPr id="46" name="Picture 169">
                <a:extLst>
                  <a:ext uri="{FF2B5EF4-FFF2-40B4-BE49-F238E27FC236}">
                    <a16:creationId xmlns:a16="http://schemas.microsoft.com/office/drawing/2014/main" id="{2633D92D-ACDD-DA41-E6CB-CBB7C7634340}"/>
                  </a:ext>
                </a:extLst>
              </p:cNvPr>
              <p:cNvPicPr>
                <a:picLocks noChangeAspect="1"/>
              </p:cNvPicPr>
              <p:nvPr/>
            </p:nvPicPr>
            <p:blipFill rotWithShape="1">
              <a:blip r:embed="rId4"/>
              <a:srcRect l="19350" t="55444" r="66955" b="26406"/>
              <a:stretch/>
            </p:blipFill>
            <p:spPr>
              <a:xfrm>
                <a:off x="8199175" y="5169253"/>
                <a:ext cx="140594" cy="155240"/>
              </a:xfrm>
              <a:prstGeom prst="rect">
                <a:avLst/>
              </a:prstGeom>
              <a:solidFill>
                <a:srgbClr val="FFF4DC"/>
              </a:solidFill>
            </p:spPr>
          </p:pic>
        </p:grpSp>
        <p:grpSp>
          <p:nvGrpSpPr>
            <p:cNvPr id="30" name="Groep 29">
              <a:extLst>
                <a:ext uri="{FF2B5EF4-FFF2-40B4-BE49-F238E27FC236}">
                  <a16:creationId xmlns:a16="http://schemas.microsoft.com/office/drawing/2014/main" id="{80818256-9CBA-F996-AEAD-0E422907FC5A}"/>
                </a:ext>
              </a:extLst>
            </p:cNvPr>
            <p:cNvGrpSpPr/>
            <p:nvPr/>
          </p:nvGrpSpPr>
          <p:grpSpPr>
            <a:xfrm>
              <a:off x="5444605" y="5497480"/>
              <a:ext cx="207823" cy="171174"/>
              <a:chOff x="8107073" y="3093643"/>
              <a:chExt cx="328611" cy="295303"/>
            </a:xfrm>
          </p:grpSpPr>
          <p:grpSp>
            <p:nvGrpSpPr>
              <p:cNvPr id="41" name="Group 7">
                <a:extLst>
                  <a:ext uri="{FF2B5EF4-FFF2-40B4-BE49-F238E27FC236}">
                    <a16:creationId xmlns:a16="http://schemas.microsoft.com/office/drawing/2014/main" id="{13658FE5-1E1F-A2A9-A56F-13EEF0E16B2B}"/>
                  </a:ext>
                </a:extLst>
              </p:cNvPr>
              <p:cNvGrpSpPr/>
              <p:nvPr/>
            </p:nvGrpSpPr>
            <p:grpSpPr>
              <a:xfrm>
                <a:off x="8107073" y="3093643"/>
                <a:ext cx="328611" cy="295303"/>
                <a:chOff x="373619" y="2577676"/>
                <a:chExt cx="1988457" cy="1988457"/>
              </a:xfrm>
            </p:grpSpPr>
            <p:sp>
              <p:nvSpPr>
                <p:cNvPr id="43" name="Oval 122">
                  <a:extLst>
                    <a:ext uri="{FF2B5EF4-FFF2-40B4-BE49-F238E27FC236}">
                      <a16:creationId xmlns:a16="http://schemas.microsoft.com/office/drawing/2014/main" id="{92F6E213-2BA8-394D-7E90-1560CD7802B4}"/>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44" name="Oval 124">
                  <a:extLst>
                    <a:ext uri="{FF2B5EF4-FFF2-40B4-BE49-F238E27FC236}">
                      <a16:creationId xmlns:a16="http://schemas.microsoft.com/office/drawing/2014/main" id="{CE70267A-89BC-3809-5622-1027037AC071}"/>
                    </a:ext>
                  </a:extLst>
                </p:cNvPr>
                <p:cNvSpPr/>
                <p:nvPr/>
              </p:nvSpPr>
              <p:spPr>
                <a:xfrm>
                  <a:off x="534857" y="2723829"/>
                  <a:ext cx="1665988" cy="1696144"/>
                </a:xfrm>
                <a:prstGeom prst="ellipse">
                  <a:avLst/>
                </a:prstGeom>
                <a:solidFill>
                  <a:srgbClr val="D9EB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pSp>
          <p:pic>
            <p:nvPicPr>
              <p:cNvPr id="42" name="Picture 178">
                <a:extLst>
                  <a:ext uri="{FF2B5EF4-FFF2-40B4-BE49-F238E27FC236}">
                    <a16:creationId xmlns:a16="http://schemas.microsoft.com/office/drawing/2014/main" id="{EA9F36A4-FAD7-55C7-E952-A27064CFA3E2}"/>
                  </a:ext>
                </a:extLst>
              </p:cNvPr>
              <p:cNvPicPr>
                <a:picLocks noChangeAspect="1"/>
              </p:cNvPicPr>
              <p:nvPr/>
            </p:nvPicPr>
            <p:blipFill rotWithShape="1">
              <a:blip r:embed="rId4"/>
              <a:srcRect l="60842" t="27654" r="25393" b="56544"/>
              <a:stretch/>
            </p:blipFill>
            <p:spPr>
              <a:xfrm flipH="1">
                <a:off x="8185533" y="3152429"/>
                <a:ext cx="171691" cy="164210"/>
              </a:xfrm>
              <a:prstGeom prst="rect">
                <a:avLst/>
              </a:prstGeom>
            </p:spPr>
          </p:pic>
        </p:grpSp>
        <p:grpSp>
          <p:nvGrpSpPr>
            <p:cNvPr id="31" name="Group 7">
              <a:extLst>
                <a:ext uri="{FF2B5EF4-FFF2-40B4-BE49-F238E27FC236}">
                  <a16:creationId xmlns:a16="http://schemas.microsoft.com/office/drawing/2014/main" id="{40FBB561-49B0-27EB-C6DF-78D0EBB987CB}"/>
                </a:ext>
              </a:extLst>
            </p:cNvPr>
            <p:cNvGrpSpPr/>
            <p:nvPr/>
          </p:nvGrpSpPr>
          <p:grpSpPr>
            <a:xfrm>
              <a:off x="4851065" y="5992333"/>
              <a:ext cx="207823" cy="171174"/>
              <a:chOff x="373619" y="2577676"/>
              <a:chExt cx="1988457" cy="1988457"/>
            </a:xfrm>
          </p:grpSpPr>
          <p:sp>
            <p:nvSpPr>
              <p:cNvPr id="37" name="Oval 122">
                <a:extLst>
                  <a:ext uri="{FF2B5EF4-FFF2-40B4-BE49-F238E27FC236}">
                    <a16:creationId xmlns:a16="http://schemas.microsoft.com/office/drawing/2014/main" id="{218D5FB7-F2AB-108F-D2DA-28143E447E84}"/>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grpSp>
            <p:nvGrpSpPr>
              <p:cNvPr id="38" name="Group 123">
                <a:extLst>
                  <a:ext uri="{FF2B5EF4-FFF2-40B4-BE49-F238E27FC236}">
                    <a16:creationId xmlns:a16="http://schemas.microsoft.com/office/drawing/2014/main" id="{29471D05-6217-9468-F930-E320036468C1}"/>
                  </a:ext>
                </a:extLst>
              </p:cNvPr>
              <p:cNvGrpSpPr/>
              <p:nvPr/>
            </p:nvGrpSpPr>
            <p:grpSpPr>
              <a:xfrm>
                <a:off x="534855" y="2723832"/>
                <a:ext cx="1665986" cy="1696145"/>
                <a:chOff x="2499065" y="4914926"/>
                <a:chExt cx="1156065" cy="1087539"/>
              </a:xfrm>
            </p:grpSpPr>
            <p:sp>
              <p:nvSpPr>
                <p:cNvPr id="39" name="Oval 124">
                  <a:extLst>
                    <a:ext uri="{FF2B5EF4-FFF2-40B4-BE49-F238E27FC236}">
                      <a16:creationId xmlns:a16="http://schemas.microsoft.com/office/drawing/2014/main" id="{94834991-E811-FE6D-95B8-D17B3CFBCB78}"/>
                    </a:ext>
                  </a:extLst>
                </p:cNvPr>
                <p:cNvSpPr/>
                <p:nvPr/>
              </p:nvSpPr>
              <p:spPr>
                <a:xfrm>
                  <a:off x="2499065" y="4914926"/>
                  <a:ext cx="1156065" cy="1087539"/>
                </a:xfrm>
                <a:prstGeom prst="ellipse">
                  <a:avLst/>
                </a:prstGeom>
                <a:solidFill>
                  <a:srgbClr val="E1E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40" name="Picture 126">
                  <a:extLst>
                    <a:ext uri="{FF2B5EF4-FFF2-40B4-BE49-F238E27FC236}">
                      <a16:creationId xmlns:a16="http://schemas.microsoft.com/office/drawing/2014/main" id="{D7FB8179-B4C2-FC31-0E92-3BCE3C735034}"/>
                    </a:ext>
                  </a:extLst>
                </p:cNvPr>
                <p:cNvPicPr>
                  <a:picLocks noChangeAspect="1"/>
                </p:cNvPicPr>
                <p:nvPr/>
              </p:nvPicPr>
              <p:blipFill rotWithShape="1">
                <a:blip r:embed="rId4"/>
                <a:srcRect l="39726" t="12817" r="46579" b="69033"/>
                <a:stretch/>
              </p:blipFill>
              <p:spPr>
                <a:xfrm>
                  <a:off x="2740506" y="5092967"/>
                  <a:ext cx="679063" cy="749800"/>
                </a:xfrm>
                <a:prstGeom prst="rect">
                  <a:avLst/>
                </a:prstGeom>
              </p:spPr>
            </p:pic>
          </p:grpSp>
        </p:grpSp>
        <p:grpSp>
          <p:nvGrpSpPr>
            <p:cNvPr id="32" name="Groep 31">
              <a:extLst>
                <a:ext uri="{FF2B5EF4-FFF2-40B4-BE49-F238E27FC236}">
                  <a16:creationId xmlns:a16="http://schemas.microsoft.com/office/drawing/2014/main" id="{4736D4A0-08F3-E851-D6CB-0D032016E264}"/>
                </a:ext>
              </a:extLst>
            </p:cNvPr>
            <p:cNvGrpSpPr/>
            <p:nvPr/>
          </p:nvGrpSpPr>
          <p:grpSpPr>
            <a:xfrm>
              <a:off x="5153919" y="5992333"/>
              <a:ext cx="207823" cy="171174"/>
              <a:chOff x="8530609" y="3090089"/>
              <a:chExt cx="328611" cy="295303"/>
            </a:xfrm>
          </p:grpSpPr>
          <p:grpSp>
            <p:nvGrpSpPr>
              <p:cNvPr id="33" name="Group 7">
                <a:extLst>
                  <a:ext uri="{FF2B5EF4-FFF2-40B4-BE49-F238E27FC236}">
                    <a16:creationId xmlns:a16="http://schemas.microsoft.com/office/drawing/2014/main" id="{CCAF9C0F-6A65-4E11-0338-8CAD73CFC9F3}"/>
                  </a:ext>
                </a:extLst>
              </p:cNvPr>
              <p:cNvGrpSpPr/>
              <p:nvPr/>
            </p:nvGrpSpPr>
            <p:grpSpPr>
              <a:xfrm>
                <a:off x="8530609" y="3090089"/>
                <a:ext cx="328611" cy="295303"/>
                <a:chOff x="373619" y="2577676"/>
                <a:chExt cx="1988457" cy="1988457"/>
              </a:xfrm>
            </p:grpSpPr>
            <p:sp>
              <p:nvSpPr>
                <p:cNvPr id="35" name="Oval 122">
                  <a:extLst>
                    <a:ext uri="{FF2B5EF4-FFF2-40B4-BE49-F238E27FC236}">
                      <a16:creationId xmlns:a16="http://schemas.microsoft.com/office/drawing/2014/main" id="{8A4591E7-1324-FE08-F63B-51E2B02C97B7}"/>
                    </a:ext>
                  </a:extLst>
                </p:cNvPr>
                <p:cNvSpPr/>
                <p:nvPr/>
              </p:nvSpPr>
              <p:spPr>
                <a:xfrm>
                  <a:off x="373619" y="2577676"/>
                  <a:ext cx="1988457" cy="19884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36" name="Oval 124">
                  <a:extLst>
                    <a:ext uri="{FF2B5EF4-FFF2-40B4-BE49-F238E27FC236}">
                      <a16:creationId xmlns:a16="http://schemas.microsoft.com/office/drawing/2014/main" id="{939E95F7-4FC6-17E2-B5B3-3EE67013CB45}"/>
                    </a:ext>
                  </a:extLst>
                </p:cNvPr>
                <p:cNvSpPr/>
                <p:nvPr/>
              </p:nvSpPr>
              <p:spPr>
                <a:xfrm>
                  <a:off x="534857" y="2723829"/>
                  <a:ext cx="1665988" cy="1696144"/>
                </a:xfrm>
                <a:prstGeom prst="ellipse">
                  <a:avLst/>
                </a:prstGeom>
                <a:solidFill>
                  <a:srgbClr val="DFE7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pic>
            <p:nvPicPr>
              <p:cNvPr id="34" name="Picture 181">
                <a:extLst>
                  <a:ext uri="{FF2B5EF4-FFF2-40B4-BE49-F238E27FC236}">
                    <a16:creationId xmlns:a16="http://schemas.microsoft.com/office/drawing/2014/main" id="{A4D9B651-D011-354C-3FB4-E56890F01B63}"/>
                  </a:ext>
                </a:extLst>
              </p:cNvPr>
              <p:cNvPicPr>
                <a:picLocks noChangeAspect="1"/>
              </p:cNvPicPr>
              <p:nvPr/>
            </p:nvPicPr>
            <p:blipFill rotWithShape="1">
              <a:blip r:embed="rId5"/>
              <a:srcRect l="19301" t="27654" r="67307" b="56600"/>
              <a:stretch/>
            </p:blipFill>
            <p:spPr>
              <a:xfrm>
                <a:off x="8615090" y="3151781"/>
                <a:ext cx="153432" cy="155870"/>
              </a:xfrm>
              <a:prstGeom prst="rect">
                <a:avLst/>
              </a:prstGeom>
            </p:spPr>
          </p:pic>
        </p:grpSp>
      </p:grpSp>
      <p:sp>
        <p:nvSpPr>
          <p:cNvPr id="9" name="Titel 1">
            <a:extLst>
              <a:ext uri="{FF2B5EF4-FFF2-40B4-BE49-F238E27FC236}">
                <a16:creationId xmlns:a16="http://schemas.microsoft.com/office/drawing/2014/main" id="{7324ED7D-B9FF-45D3-9EFB-E9070D756B6E}"/>
              </a:ext>
            </a:extLst>
          </p:cNvPr>
          <p:cNvSpPr txBox="1">
            <a:spLocks/>
          </p:cNvSpPr>
          <p:nvPr/>
        </p:nvSpPr>
        <p:spPr>
          <a:xfrm>
            <a:off x="570189" y="4010"/>
            <a:ext cx="9224963" cy="912234"/>
          </a:xfrm>
          <a:prstGeom prst="rect">
            <a:avLst/>
          </a:prstGeom>
        </p:spPr>
        <p:txBody>
          <a:bodyPr vert="horz" lIns="74295" tIns="37148" rIns="74295" bIns="37148"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50" b="1">
                <a:solidFill>
                  <a:srgbClr val="275937"/>
                </a:solidFill>
              </a:rPr>
              <a:t>Stap 4. Kansrijke aanbestedingen</a:t>
            </a:r>
            <a:endParaRPr lang="en-US" sz="3250" b="1">
              <a:solidFill>
                <a:srgbClr val="275937"/>
              </a:solidFill>
            </a:endParaRPr>
          </a:p>
        </p:txBody>
      </p:sp>
      <p:sp>
        <p:nvSpPr>
          <p:cNvPr id="3" name="Slide Number Placeholder 2">
            <a:extLst>
              <a:ext uri="{FF2B5EF4-FFF2-40B4-BE49-F238E27FC236}">
                <a16:creationId xmlns:a16="http://schemas.microsoft.com/office/drawing/2014/main" id="{FABA0B45-8882-42EE-8052-D17AE3C65B7F}"/>
              </a:ext>
            </a:extLst>
          </p:cNvPr>
          <p:cNvSpPr>
            <a:spLocks noGrp="1"/>
          </p:cNvSpPr>
          <p:nvPr>
            <p:ph type="sldNum" sz="quarter" idx="12"/>
          </p:nvPr>
        </p:nvSpPr>
        <p:spPr/>
        <p:txBody>
          <a:bodyPr/>
          <a:lstStyle/>
          <a:p>
            <a:fld id="{2DF6C55A-8218-F348-BEC3-CD9C475A1F3C}" type="slidenum">
              <a:rPr lang="nl-NL" smtClean="0"/>
              <a:t>6</a:t>
            </a:fld>
            <a:endParaRPr lang="nl-NL"/>
          </a:p>
        </p:txBody>
      </p:sp>
      <p:sp>
        <p:nvSpPr>
          <p:cNvPr id="12" name="Rechthoek 19">
            <a:extLst>
              <a:ext uri="{FF2B5EF4-FFF2-40B4-BE49-F238E27FC236}">
                <a16:creationId xmlns:a16="http://schemas.microsoft.com/office/drawing/2014/main" id="{07149FBE-4F0D-4E9A-90DD-2AAE1805330E}"/>
              </a:ext>
            </a:extLst>
          </p:cNvPr>
          <p:cNvSpPr/>
          <p:nvPr/>
        </p:nvSpPr>
        <p:spPr>
          <a:xfrm>
            <a:off x="603410" y="1005953"/>
            <a:ext cx="8640474" cy="857222"/>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300" dirty="0">
                <a:solidFill>
                  <a:schemeClr val="bg2">
                    <a:lumMod val="50000"/>
                  </a:schemeClr>
                </a:solidFill>
              </a:rPr>
              <a:t>[Hier is ruimte voor extra toelichting]</a:t>
            </a:r>
          </a:p>
          <a:p>
            <a:pPr algn="ctr"/>
            <a:endParaRPr lang="nl-NL" sz="2400" dirty="0"/>
          </a:p>
        </p:txBody>
      </p:sp>
      <p:sp>
        <p:nvSpPr>
          <p:cNvPr id="2" name="Rectangle 1">
            <a:extLst>
              <a:ext uri="{FF2B5EF4-FFF2-40B4-BE49-F238E27FC236}">
                <a16:creationId xmlns:a16="http://schemas.microsoft.com/office/drawing/2014/main" id="{C4C1B384-8B90-47C6-9A6E-2510C91D8D4C}"/>
              </a:ext>
            </a:extLst>
          </p:cNvPr>
          <p:cNvSpPr/>
          <p:nvPr/>
        </p:nvSpPr>
        <p:spPr>
          <a:xfrm>
            <a:off x="2255954" y="1983844"/>
            <a:ext cx="5548643" cy="2566771"/>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40B88F5-D6D4-4CAB-BC47-7F4AE4A57C60}"/>
              </a:ext>
            </a:extLst>
          </p:cNvPr>
          <p:cNvSpPr txBox="1"/>
          <p:nvPr/>
        </p:nvSpPr>
        <p:spPr>
          <a:xfrm>
            <a:off x="0" y="3078501"/>
            <a:ext cx="9906000" cy="307777"/>
          </a:xfrm>
          <a:prstGeom prst="rect">
            <a:avLst/>
          </a:prstGeom>
          <a:noFill/>
        </p:spPr>
        <p:txBody>
          <a:bodyPr wrap="square" rtlCol="0">
            <a:spAutoFit/>
          </a:bodyPr>
          <a:lstStyle/>
          <a:p>
            <a:pPr algn="ctr"/>
            <a:r>
              <a:rPr lang="nl-NL" sz="1400" b="1" dirty="0"/>
              <a:t>* Plak hier een foto van de ingevulde kansrijke aanbestedingen tabel</a:t>
            </a:r>
            <a:endParaRPr lang="en-US" sz="1400" b="1" dirty="0"/>
          </a:p>
        </p:txBody>
      </p:sp>
      <p:sp>
        <p:nvSpPr>
          <p:cNvPr id="17" name="Rechthoek 19">
            <a:extLst>
              <a:ext uri="{FF2B5EF4-FFF2-40B4-BE49-F238E27FC236}">
                <a16:creationId xmlns:a16="http://schemas.microsoft.com/office/drawing/2014/main" id="{9A6798A8-809E-4FB0-87C4-0E1CB922445B}"/>
              </a:ext>
            </a:extLst>
          </p:cNvPr>
          <p:cNvSpPr/>
          <p:nvPr/>
        </p:nvSpPr>
        <p:spPr>
          <a:xfrm>
            <a:off x="603410" y="4865650"/>
            <a:ext cx="8640474" cy="857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400" dirty="0">
                <a:solidFill>
                  <a:schemeClr val="tx1"/>
                </a:solidFill>
              </a:rPr>
              <a:t>De kansrijke aanbestedingen tabel is te vinden in de </a:t>
            </a:r>
            <a:r>
              <a:rPr lang="nl-NL" sz="1400" b="1" dirty="0">
                <a:solidFill>
                  <a:schemeClr val="tx1"/>
                </a:solidFill>
              </a:rPr>
              <a:t>Ondersteunende Excel Actieplan MVI</a:t>
            </a:r>
            <a:r>
              <a:rPr lang="nl-NL" sz="1400" b="1" i="1" dirty="0">
                <a:solidFill>
                  <a:schemeClr val="tx1"/>
                </a:solidFill>
              </a:rPr>
              <a:t> </a:t>
            </a:r>
            <a:r>
              <a:rPr lang="nl-NL" sz="1400" dirty="0">
                <a:solidFill>
                  <a:schemeClr val="tx1"/>
                </a:solidFill>
              </a:rPr>
              <a:t>op het 2</a:t>
            </a:r>
            <a:r>
              <a:rPr lang="nl-NL" sz="1400" baseline="30000" dirty="0">
                <a:solidFill>
                  <a:schemeClr val="tx1"/>
                </a:solidFill>
              </a:rPr>
              <a:t>e</a:t>
            </a:r>
            <a:r>
              <a:rPr lang="nl-NL" sz="1400" dirty="0">
                <a:solidFill>
                  <a:schemeClr val="tx1"/>
                </a:solidFill>
              </a:rPr>
              <a:t> tabblad. Er kunnen extra rijen worden toegevoegd waar nodig.</a:t>
            </a:r>
          </a:p>
        </p:txBody>
      </p:sp>
      <p:sp>
        <p:nvSpPr>
          <p:cNvPr id="11" name="Rechthoek 62">
            <a:extLst>
              <a:ext uri="{FF2B5EF4-FFF2-40B4-BE49-F238E27FC236}">
                <a16:creationId xmlns:a16="http://schemas.microsoft.com/office/drawing/2014/main" id="{D49B7E39-97D9-2107-D474-1503126589BC}"/>
              </a:ext>
            </a:extLst>
          </p:cNvPr>
          <p:cNvSpPr/>
          <p:nvPr/>
        </p:nvSpPr>
        <p:spPr>
          <a:xfrm>
            <a:off x="7259194" y="266818"/>
            <a:ext cx="2228851" cy="645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chemeClr val="tx1"/>
                </a:solidFill>
              </a:rPr>
              <a:t>[Invoegen: logo van organisatie]</a:t>
            </a:r>
          </a:p>
        </p:txBody>
      </p:sp>
    </p:spTree>
    <p:extLst>
      <p:ext uri="{BB962C8B-B14F-4D97-AF65-F5344CB8AC3E}">
        <p14:creationId xmlns:p14="http://schemas.microsoft.com/office/powerpoint/2010/main" val="2914671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itel 1">
            <a:extLst>
              <a:ext uri="{FF2B5EF4-FFF2-40B4-BE49-F238E27FC236}">
                <a16:creationId xmlns:a16="http://schemas.microsoft.com/office/drawing/2014/main" id="{B50A3016-88B7-49DE-BA2D-1CFB333F2124}"/>
              </a:ext>
            </a:extLst>
          </p:cNvPr>
          <p:cNvSpPr txBox="1">
            <a:spLocks noChangeAspect="1"/>
          </p:cNvSpPr>
          <p:nvPr/>
        </p:nvSpPr>
        <p:spPr>
          <a:xfrm>
            <a:off x="584486" y="0"/>
            <a:ext cx="9224963" cy="912234"/>
          </a:xfrm>
          <a:prstGeom prst="rect">
            <a:avLst/>
          </a:prstGeom>
        </p:spPr>
        <p:txBody>
          <a:bodyPr vert="horz" lIns="74295" tIns="37148" rIns="74295" bIns="37148"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50" b="1">
                <a:solidFill>
                  <a:srgbClr val="42145F"/>
                </a:solidFill>
              </a:rPr>
              <a:t>Stap 5. MVI in het inkoopproces</a:t>
            </a:r>
            <a:endParaRPr lang="en-US" sz="3250" b="1">
              <a:solidFill>
                <a:srgbClr val="42145F"/>
              </a:solidFill>
            </a:endParaRPr>
          </a:p>
        </p:txBody>
      </p:sp>
      <p:sp>
        <p:nvSpPr>
          <p:cNvPr id="9" name="Titel 1">
            <a:extLst>
              <a:ext uri="{FF2B5EF4-FFF2-40B4-BE49-F238E27FC236}">
                <a16:creationId xmlns:a16="http://schemas.microsoft.com/office/drawing/2014/main" id="{9F1D24E9-40AE-40B1-827E-BCC1B598D308}"/>
              </a:ext>
            </a:extLst>
          </p:cNvPr>
          <p:cNvSpPr txBox="1">
            <a:spLocks/>
          </p:cNvSpPr>
          <p:nvPr/>
        </p:nvSpPr>
        <p:spPr>
          <a:xfrm>
            <a:off x="584487" y="642864"/>
            <a:ext cx="9224963" cy="912234"/>
          </a:xfrm>
          <a:prstGeom prst="rect">
            <a:avLst/>
          </a:prstGeom>
        </p:spPr>
        <p:txBody>
          <a:bodyPr vert="horz" lIns="74295" tIns="37148" rIns="74295" bIns="37148"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50" b="1">
              <a:solidFill>
                <a:srgbClr val="007BC7"/>
              </a:solidFill>
            </a:endParaRPr>
          </a:p>
        </p:txBody>
      </p:sp>
      <p:sp>
        <p:nvSpPr>
          <p:cNvPr id="4" name="Slide Number Placeholder 3">
            <a:extLst>
              <a:ext uri="{FF2B5EF4-FFF2-40B4-BE49-F238E27FC236}">
                <a16:creationId xmlns:a16="http://schemas.microsoft.com/office/drawing/2014/main" id="{B97F0125-A96D-47C7-9203-4E1CA8E34696}"/>
              </a:ext>
            </a:extLst>
          </p:cNvPr>
          <p:cNvSpPr>
            <a:spLocks noGrp="1"/>
          </p:cNvSpPr>
          <p:nvPr>
            <p:ph type="sldNum" sz="quarter" idx="12"/>
          </p:nvPr>
        </p:nvSpPr>
        <p:spPr/>
        <p:txBody>
          <a:bodyPr/>
          <a:lstStyle/>
          <a:p>
            <a:fld id="{2DF6C55A-8218-F348-BEC3-CD9C475A1F3C}" type="slidenum">
              <a:rPr lang="nl-NL" smtClean="0"/>
              <a:t>7</a:t>
            </a:fld>
            <a:endParaRPr lang="nl-NL"/>
          </a:p>
        </p:txBody>
      </p:sp>
      <p:sp>
        <p:nvSpPr>
          <p:cNvPr id="61" name="Rectangle 1">
            <a:extLst>
              <a:ext uri="{FF2B5EF4-FFF2-40B4-BE49-F238E27FC236}">
                <a16:creationId xmlns:a16="http://schemas.microsoft.com/office/drawing/2014/main" id="{1C9595A7-6ED2-47CC-84B7-E1534FDB3B54}"/>
              </a:ext>
            </a:extLst>
          </p:cNvPr>
          <p:cNvSpPr/>
          <p:nvPr/>
        </p:nvSpPr>
        <p:spPr>
          <a:xfrm>
            <a:off x="584486" y="2249211"/>
            <a:ext cx="5577692" cy="3980002"/>
          </a:xfrm>
          <a:prstGeom prst="rect">
            <a:avLst/>
          </a:prstGeom>
          <a:noFill/>
          <a:ln w="38100">
            <a:solidFill>
              <a:srgbClr val="42145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a:solidFill>
                  <a:schemeClr val="bg2">
                    <a:lumMod val="10000"/>
                  </a:schemeClr>
                </a:solidFill>
              </a:rPr>
              <a:t>Checklist </a:t>
            </a:r>
            <a:r>
              <a:rPr lang="en-US" sz="1400" b="1" err="1">
                <a:solidFill>
                  <a:schemeClr val="bg2">
                    <a:lumMod val="10000"/>
                  </a:schemeClr>
                </a:solidFill>
              </a:rPr>
              <a:t>voor</a:t>
            </a:r>
            <a:r>
              <a:rPr lang="en-US" sz="1400" b="1">
                <a:solidFill>
                  <a:schemeClr val="bg2">
                    <a:lumMod val="10000"/>
                  </a:schemeClr>
                </a:solidFill>
              </a:rPr>
              <a:t> MVI in het </a:t>
            </a:r>
            <a:r>
              <a:rPr lang="en-US" sz="1400" b="1" err="1">
                <a:solidFill>
                  <a:schemeClr val="bg2">
                    <a:lumMod val="10000"/>
                  </a:schemeClr>
                </a:solidFill>
              </a:rPr>
              <a:t>inkoopproces</a:t>
            </a:r>
            <a:r>
              <a:rPr lang="en-US" sz="1400" b="1">
                <a:solidFill>
                  <a:schemeClr val="bg2">
                    <a:lumMod val="10000"/>
                  </a:schemeClr>
                </a:solidFill>
              </a:rPr>
              <a:t>:</a:t>
            </a:r>
          </a:p>
          <a:p>
            <a:endParaRPr lang="en-US" sz="1400" b="1">
              <a:solidFill>
                <a:schemeClr val="bg2">
                  <a:lumMod val="10000"/>
                </a:schemeClr>
              </a:solidFill>
            </a:endParaRPr>
          </a:p>
          <a:p>
            <a:pPr marL="285750" indent="-285750">
              <a:buFont typeface="Wingdings" panose="05000000000000000000" pitchFamily="2" charset="2"/>
              <a:buChar char="q"/>
            </a:pPr>
            <a:r>
              <a:rPr lang="en-US" sz="1400">
                <a:solidFill>
                  <a:schemeClr val="bg2">
                    <a:lumMod val="10000"/>
                  </a:schemeClr>
                </a:solidFill>
              </a:rPr>
              <a:t>[…]</a:t>
            </a:r>
          </a:p>
          <a:p>
            <a:pPr marL="285750" indent="-285750">
              <a:buFont typeface="Wingdings" panose="05000000000000000000" pitchFamily="2" charset="2"/>
              <a:buChar char="q"/>
            </a:pPr>
            <a:r>
              <a:rPr lang="en-US" sz="1400">
                <a:solidFill>
                  <a:schemeClr val="bg2">
                    <a:lumMod val="10000"/>
                  </a:schemeClr>
                </a:solidFill>
              </a:rPr>
              <a:t>[…]</a:t>
            </a:r>
          </a:p>
          <a:p>
            <a:pPr marL="285750" indent="-285750">
              <a:buFont typeface="Wingdings" panose="05000000000000000000" pitchFamily="2" charset="2"/>
              <a:buChar char="q"/>
            </a:pPr>
            <a:r>
              <a:rPr lang="en-US" sz="1400">
                <a:solidFill>
                  <a:schemeClr val="bg2">
                    <a:lumMod val="10000"/>
                  </a:schemeClr>
                </a:solidFill>
              </a:rPr>
              <a:t>[…]</a:t>
            </a:r>
          </a:p>
          <a:p>
            <a:pPr marL="285750" indent="-285750">
              <a:buFont typeface="Wingdings" panose="05000000000000000000" pitchFamily="2" charset="2"/>
              <a:buChar char="q"/>
            </a:pPr>
            <a:r>
              <a:rPr lang="en-US" sz="1400">
                <a:solidFill>
                  <a:schemeClr val="bg2">
                    <a:lumMod val="10000"/>
                  </a:schemeClr>
                </a:solidFill>
              </a:rPr>
              <a:t>[…]</a:t>
            </a:r>
          </a:p>
          <a:p>
            <a:pPr marL="285750" indent="-285750">
              <a:buFont typeface="Wingdings" panose="05000000000000000000" pitchFamily="2" charset="2"/>
              <a:buChar char="q"/>
            </a:pPr>
            <a:r>
              <a:rPr lang="en-US" sz="1400">
                <a:solidFill>
                  <a:schemeClr val="bg2">
                    <a:lumMod val="10000"/>
                  </a:schemeClr>
                </a:solidFill>
              </a:rPr>
              <a:t>[…]</a:t>
            </a:r>
          </a:p>
          <a:p>
            <a:pPr marL="285750" indent="-285750">
              <a:buFont typeface="Wingdings" panose="05000000000000000000" pitchFamily="2" charset="2"/>
              <a:buChar char="q"/>
            </a:pPr>
            <a:r>
              <a:rPr lang="en-US" sz="1400">
                <a:solidFill>
                  <a:schemeClr val="bg2">
                    <a:lumMod val="10000"/>
                  </a:schemeClr>
                </a:solidFill>
              </a:rPr>
              <a:t>[…]</a:t>
            </a:r>
          </a:p>
          <a:p>
            <a:pPr marL="285750" indent="-285750">
              <a:buFont typeface="Wingdings" panose="05000000000000000000" pitchFamily="2" charset="2"/>
              <a:buChar char="q"/>
            </a:pPr>
            <a:endParaRPr lang="en-US" sz="1400">
              <a:solidFill>
                <a:schemeClr val="bg2">
                  <a:lumMod val="10000"/>
                </a:schemeClr>
              </a:solidFill>
            </a:endParaRPr>
          </a:p>
          <a:p>
            <a:endParaRPr lang="en-US" sz="1056" b="1">
              <a:solidFill>
                <a:schemeClr val="bg2">
                  <a:lumMod val="10000"/>
                </a:schemeClr>
              </a:solidFill>
            </a:endParaRPr>
          </a:p>
          <a:p>
            <a:endParaRPr lang="en-US" sz="1056" b="1">
              <a:solidFill>
                <a:schemeClr val="bg2">
                  <a:lumMod val="10000"/>
                </a:schemeClr>
              </a:solidFill>
            </a:endParaRPr>
          </a:p>
          <a:p>
            <a:endParaRPr lang="en-US" sz="726">
              <a:solidFill>
                <a:schemeClr val="bg2">
                  <a:lumMod val="10000"/>
                </a:schemeClr>
              </a:solidFill>
            </a:endParaRPr>
          </a:p>
          <a:p>
            <a:endParaRPr lang="en-US" sz="726">
              <a:solidFill>
                <a:schemeClr val="bg2">
                  <a:lumMod val="10000"/>
                </a:schemeClr>
              </a:solidFill>
            </a:endParaRPr>
          </a:p>
          <a:p>
            <a:pPr marL="188653" indent="-188653">
              <a:buFont typeface="Arial" panose="020B0604020202020204" pitchFamily="34" charset="0"/>
              <a:buChar char="•"/>
            </a:pPr>
            <a:endParaRPr lang="en-US" sz="726">
              <a:solidFill>
                <a:schemeClr val="bg2">
                  <a:lumMod val="10000"/>
                </a:schemeClr>
              </a:solidFill>
            </a:endParaRPr>
          </a:p>
          <a:p>
            <a:pPr marL="188653" indent="-188653">
              <a:buFont typeface="Arial" panose="020B0604020202020204" pitchFamily="34" charset="0"/>
              <a:buChar char="•"/>
            </a:pPr>
            <a:endParaRPr lang="en-US" sz="726">
              <a:solidFill>
                <a:schemeClr val="bg2">
                  <a:lumMod val="10000"/>
                </a:schemeClr>
              </a:solidFill>
            </a:endParaRPr>
          </a:p>
          <a:p>
            <a:pPr marL="188653" indent="-188653">
              <a:buFont typeface="Arial" panose="020B0604020202020204" pitchFamily="34" charset="0"/>
              <a:buChar char="•"/>
            </a:pPr>
            <a:endParaRPr lang="en-US" sz="726">
              <a:solidFill>
                <a:schemeClr val="bg2">
                  <a:lumMod val="10000"/>
                </a:schemeClr>
              </a:solidFill>
            </a:endParaRPr>
          </a:p>
          <a:p>
            <a:pPr marL="188653" indent="-188653">
              <a:buFont typeface="Arial" panose="020B0604020202020204" pitchFamily="34" charset="0"/>
              <a:buChar char="•"/>
            </a:pPr>
            <a:endParaRPr lang="en-US" sz="726">
              <a:solidFill>
                <a:schemeClr val="bg2">
                  <a:lumMod val="10000"/>
                </a:schemeClr>
              </a:solidFill>
            </a:endParaRPr>
          </a:p>
          <a:p>
            <a:endParaRPr lang="en-US" sz="726">
              <a:solidFill>
                <a:schemeClr val="bg2">
                  <a:lumMod val="10000"/>
                </a:schemeClr>
              </a:solidFill>
            </a:endParaRPr>
          </a:p>
          <a:p>
            <a:pPr marL="188653" indent="-188653">
              <a:buFont typeface="Arial" panose="020B0604020202020204" pitchFamily="34" charset="0"/>
              <a:buChar char="•"/>
            </a:pPr>
            <a:endParaRPr lang="en-US" sz="726">
              <a:solidFill>
                <a:schemeClr val="bg2">
                  <a:lumMod val="10000"/>
                </a:schemeClr>
              </a:solidFill>
            </a:endParaRPr>
          </a:p>
          <a:p>
            <a:pPr marL="188653" indent="-188653">
              <a:buFont typeface="Arial" panose="020B0604020202020204" pitchFamily="34" charset="0"/>
              <a:buChar char="•"/>
            </a:pPr>
            <a:endParaRPr lang="en-US" sz="726">
              <a:solidFill>
                <a:schemeClr val="bg2">
                  <a:lumMod val="10000"/>
                </a:schemeClr>
              </a:solidFill>
            </a:endParaRPr>
          </a:p>
          <a:p>
            <a:pPr marL="113189" indent="-113189">
              <a:buFont typeface="Arial" panose="020B0604020202020204" pitchFamily="34" charset="0"/>
              <a:buChar char="•"/>
            </a:pPr>
            <a:endParaRPr lang="nl-NL" sz="726">
              <a:solidFill>
                <a:schemeClr val="bg2">
                  <a:lumMod val="10000"/>
                </a:schemeClr>
              </a:solidFill>
            </a:endParaRPr>
          </a:p>
        </p:txBody>
      </p:sp>
      <p:sp>
        <p:nvSpPr>
          <p:cNvPr id="10" name="Rechthoek 19">
            <a:extLst>
              <a:ext uri="{FF2B5EF4-FFF2-40B4-BE49-F238E27FC236}">
                <a16:creationId xmlns:a16="http://schemas.microsoft.com/office/drawing/2014/main" id="{DF621C45-DC18-42A3-9188-1F1F6002B483}"/>
              </a:ext>
            </a:extLst>
          </p:cNvPr>
          <p:cNvSpPr/>
          <p:nvPr/>
        </p:nvSpPr>
        <p:spPr>
          <a:xfrm>
            <a:off x="603410" y="1005953"/>
            <a:ext cx="8640474" cy="857222"/>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300" dirty="0">
                <a:solidFill>
                  <a:schemeClr val="bg2">
                    <a:lumMod val="50000"/>
                  </a:schemeClr>
                </a:solidFill>
              </a:rPr>
              <a:t>[Hier is ruimte voor extra toelichting]</a:t>
            </a:r>
            <a:endParaRPr lang="nl-NL" sz="2400" dirty="0"/>
          </a:p>
        </p:txBody>
      </p:sp>
      <p:sp>
        <p:nvSpPr>
          <p:cNvPr id="11" name="Rechthoek 62">
            <a:extLst>
              <a:ext uri="{FF2B5EF4-FFF2-40B4-BE49-F238E27FC236}">
                <a16:creationId xmlns:a16="http://schemas.microsoft.com/office/drawing/2014/main" id="{8549FDD7-882E-B34D-5810-E2481100DCD7}"/>
              </a:ext>
            </a:extLst>
          </p:cNvPr>
          <p:cNvSpPr/>
          <p:nvPr/>
        </p:nvSpPr>
        <p:spPr>
          <a:xfrm>
            <a:off x="7259194" y="266818"/>
            <a:ext cx="2228851" cy="645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chemeClr val="tx1"/>
                </a:solidFill>
              </a:rPr>
              <a:t>[Invoegen: logo van organisatie]</a:t>
            </a:r>
          </a:p>
        </p:txBody>
      </p:sp>
    </p:spTree>
    <p:extLst>
      <p:ext uri="{BB962C8B-B14F-4D97-AF65-F5344CB8AC3E}">
        <p14:creationId xmlns:p14="http://schemas.microsoft.com/office/powerpoint/2010/main" val="3853476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DA219F-D0F5-415E-A625-B51D87864F77}"/>
              </a:ext>
            </a:extLst>
          </p:cNvPr>
          <p:cNvSpPr>
            <a:spLocks noGrp="1"/>
          </p:cNvSpPr>
          <p:nvPr>
            <p:ph type="sldNum" sz="quarter" idx="12"/>
          </p:nvPr>
        </p:nvSpPr>
        <p:spPr/>
        <p:txBody>
          <a:bodyPr/>
          <a:lstStyle/>
          <a:p>
            <a:fld id="{2DF6C55A-8218-F348-BEC3-CD9C475A1F3C}" type="slidenum">
              <a:rPr lang="nl-NL" smtClean="0"/>
              <a:t>8</a:t>
            </a:fld>
            <a:endParaRPr lang="nl-NL"/>
          </a:p>
        </p:txBody>
      </p:sp>
      <p:sp>
        <p:nvSpPr>
          <p:cNvPr id="17" name="Titel 1">
            <a:extLst>
              <a:ext uri="{FF2B5EF4-FFF2-40B4-BE49-F238E27FC236}">
                <a16:creationId xmlns:a16="http://schemas.microsoft.com/office/drawing/2014/main" id="{816FF3C9-F4A6-3548-9A85-2CAB284F0A03}"/>
              </a:ext>
            </a:extLst>
          </p:cNvPr>
          <p:cNvSpPr txBox="1">
            <a:spLocks/>
          </p:cNvSpPr>
          <p:nvPr/>
        </p:nvSpPr>
        <p:spPr>
          <a:xfrm>
            <a:off x="570189" y="4010"/>
            <a:ext cx="9224963" cy="912234"/>
          </a:xfrm>
          <a:prstGeom prst="rect">
            <a:avLst/>
          </a:prstGeom>
        </p:spPr>
        <p:txBody>
          <a:bodyPr vert="horz" lIns="74295" tIns="37148" rIns="74295" bIns="37148"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50" b="1">
                <a:solidFill>
                  <a:srgbClr val="39870C"/>
                </a:solidFill>
              </a:rPr>
              <a:t>Stap 6. Planning jaar 1 opstellen</a:t>
            </a:r>
            <a:endParaRPr lang="en-US" sz="3250" b="1">
              <a:solidFill>
                <a:srgbClr val="39870C"/>
              </a:solidFill>
            </a:endParaRPr>
          </a:p>
        </p:txBody>
      </p:sp>
      <p:sp>
        <p:nvSpPr>
          <p:cNvPr id="12" name="Rechthoek 19">
            <a:extLst>
              <a:ext uri="{FF2B5EF4-FFF2-40B4-BE49-F238E27FC236}">
                <a16:creationId xmlns:a16="http://schemas.microsoft.com/office/drawing/2014/main" id="{566A6E5C-02D7-48DF-B96B-4FA834EB3FD1}"/>
              </a:ext>
            </a:extLst>
          </p:cNvPr>
          <p:cNvSpPr/>
          <p:nvPr/>
        </p:nvSpPr>
        <p:spPr>
          <a:xfrm>
            <a:off x="603410" y="1005953"/>
            <a:ext cx="8640474" cy="857222"/>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300" dirty="0">
                <a:solidFill>
                  <a:schemeClr val="bg2">
                    <a:lumMod val="50000"/>
                  </a:schemeClr>
                </a:solidFill>
              </a:rPr>
              <a:t>[Hier is ruimte voor extra toelichting]</a:t>
            </a:r>
          </a:p>
          <a:p>
            <a:pPr algn="ctr"/>
            <a:endParaRPr lang="nl-NL" sz="2400" dirty="0"/>
          </a:p>
        </p:txBody>
      </p:sp>
      <p:pic>
        <p:nvPicPr>
          <p:cNvPr id="7" name="Afbeelding 142">
            <a:extLst>
              <a:ext uri="{FF2B5EF4-FFF2-40B4-BE49-F238E27FC236}">
                <a16:creationId xmlns:a16="http://schemas.microsoft.com/office/drawing/2014/main" id="{5C21468B-080B-4A75-8B03-1F11B74C3984}"/>
              </a:ext>
            </a:extLst>
          </p:cNvPr>
          <p:cNvPicPr>
            <a:picLocks noChangeAspect="1"/>
          </p:cNvPicPr>
          <p:nvPr/>
        </p:nvPicPr>
        <p:blipFill rotWithShape="1">
          <a:blip r:embed="rId3"/>
          <a:srcRect l="5518"/>
          <a:stretch/>
        </p:blipFill>
        <p:spPr>
          <a:xfrm>
            <a:off x="453448" y="2015053"/>
            <a:ext cx="8975492" cy="2443220"/>
          </a:xfrm>
          <a:prstGeom prst="rect">
            <a:avLst/>
          </a:prstGeom>
        </p:spPr>
      </p:pic>
      <p:sp>
        <p:nvSpPr>
          <p:cNvPr id="8" name="Rectangle 7">
            <a:extLst>
              <a:ext uri="{FF2B5EF4-FFF2-40B4-BE49-F238E27FC236}">
                <a16:creationId xmlns:a16="http://schemas.microsoft.com/office/drawing/2014/main" id="{1FC9F15C-1C30-432C-9F2D-DD3421D4585A}"/>
              </a:ext>
            </a:extLst>
          </p:cNvPr>
          <p:cNvSpPr/>
          <p:nvPr/>
        </p:nvSpPr>
        <p:spPr>
          <a:xfrm>
            <a:off x="453448" y="2016412"/>
            <a:ext cx="8975492" cy="2431957"/>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hthoek 19">
            <a:extLst>
              <a:ext uri="{FF2B5EF4-FFF2-40B4-BE49-F238E27FC236}">
                <a16:creationId xmlns:a16="http://schemas.microsoft.com/office/drawing/2014/main" id="{922EC4E6-3BAC-4C56-947D-72EA23E27844}"/>
              </a:ext>
            </a:extLst>
          </p:cNvPr>
          <p:cNvSpPr/>
          <p:nvPr/>
        </p:nvSpPr>
        <p:spPr>
          <a:xfrm>
            <a:off x="603410" y="4865650"/>
            <a:ext cx="8640474" cy="857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400" dirty="0">
                <a:solidFill>
                  <a:schemeClr val="tx1"/>
                </a:solidFill>
              </a:rPr>
              <a:t>De kansrijke aanbestedingen tabel is te vinden in de </a:t>
            </a:r>
            <a:r>
              <a:rPr lang="nl-NL" sz="1400" b="1" dirty="0">
                <a:solidFill>
                  <a:schemeClr val="tx1"/>
                </a:solidFill>
              </a:rPr>
              <a:t>Ondersteunende Excel Actieplan MVI</a:t>
            </a:r>
            <a:r>
              <a:rPr lang="nl-NL" sz="1400" b="1" i="1" dirty="0">
                <a:solidFill>
                  <a:schemeClr val="tx1"/>
                </a:solidFill>
              </a:rPr>
              <a:t> </a:t>
            </a:r>
            <a:r>
              <a:rPr lang="nl-NL" sz="1400" dirty="0">
                <a:solidFill>
                  <a:schemeClr val="tx1"/>
                </a:solidFill>
              </a:rPr>
              <a:t>op het 3</a:t>
            </a:r>
            <a:r>
              <a:rPr lang="nl-NL" sz="1400" baseline="30000" dirty="0">
                <a:solidFill>
                  <a:schemeClr val="tx1"/>
                </a:solidFill>
              </a:rPr>
              <a:t>e</a:t>
            </a:r>
            <a:r>
              <a:rPr lang="nl-NL" sz="1400" dirty="0">
                <a:solidFill>
                  <a:schemeClr val="tx1"/>
                </a:solidFill>
              </a:rPr>
              <a:t> tabblad. Er kunnen extra rijen worden toegevoegd waar nodig.</a:t>
            </a:r>
          </a:p>
        </p:txBody>
      </p:sp>
      <p:sp>
        <p:nvSpPr>
          <p:cNvPr id="13" name="TextBox 12">
            <a:extLst>
              <a:ext uri="{FF2B5EF4-FFF2-40B4-BE49-F238E27FC236}">
                <a16:creationId xmlns:a16="http://schemas.microsoft.com/office/drawing/2014/main" id="{8D10581C-8D86-414D-9772-D750481EF53E}"/>
              </a:ext>
            </a:extLst>
          </p:cNvPr>
          <p:cNvSpPr txBox="1"/>
          <p:nvPr/>
        </p:nvSpPr>
        <p:spPr>
          <a:xfrm>
            <a:off x="-11806" y="3088405"/>
            <a:ext cx="9906000" cy="307777"/>
          </a:xfrm>
          <a:prstGeom prst="rect">
            <a:avLst/>
          </a:prstGeom>
          <a:noFill/>
        </p:spPr>
        <p:txBody>
          <a:bodyPr wrap="square" rtlCol="0">
            <a:spAutoFit/>
          </a:bodyPr>
          <a:lstStyle/>
          <a:p>
            <a:pPr algn="ctr"/>
            <a:r>
              <a:rPr lang="nl-NL" sz="1400" b="1" dirty="0"/>
              <a:t>* Plak hier een foto van de ingevulde MVI Jaarplanning</a:t>
            </a:r>
            <a:endParaRPr lang="en-US" sz="1400" b="1" dirty="0"/>
          </a:p>
        </p:txBody>
      </p:sp>
      <p:sp>
        <p:nvSpPr>
          <p:cNvPr id="10" name="Rechthoek 62">
            <a:extLst>
              <a:ext uri="{FF2B5EF4-FFF2-40B4-BE49-F238E27FC236}">
                <a16:creationId xmlns:a16="http://schemas.microsoft.com/office/drawing/2014/main" id="{24464767-2849-1D19-4C2E-5503360DCC54}"/>
              </a:ext>
            </a:extLst>
          </p:cNvPr>
          <p:cNvSpPr/>
          <p:nvPr/>
        </p:nvSpPr>
        <p:spPr>
          <a:xfrm>
            <a:off x="7259194" y="266818"/>
            <a:ext cx="2228851" cy="645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chemeClr val="tx1"/>
                </a:solidFill>
              </a:rPr>
              <a:t>[Invoegen: logo van organisatie]</a:t>
            </a:r>
          </a:p>
        </p:txBody>
      </p:sp>
    </p:spTree>
    <p:extLst>
      <p:ext uri="{BB962C8B-B14F-4D97-AF65-F5344CB8AC3E}">
        <p14:creationId xmlns:p14="http://schemas.microsoft.com/office/powerpoint/2010/main" val="1116572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7324ED7D-B9FF-45D3-9EFB-E9070D756B6E}"/>
              </a:ext>
            </a:extLst>
          </p:cNvPr>
          <p:cNvSpPr txBox="1">
            <a:spLocks/>
          </p:cNvSpPr>
          <p:nvPr/>
        </p:nvSpPr>
        <p:spPr>
          <a:xfrm>
            <a:off x="577533" y="0"/>
            <a:ext cx="9224963" cy="912234"/>
          </a:xfrm>
          <a:prstGeom prst="rect">
            <a:avLst/>
          </a:prstGeom>
        </p:spPr>
        <p:txBody>
          <a:bodyPr vert="horz" lIns="74295" tIns="37148" rIns="74295" bIns="37148"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50" b="1">
                <a:solidFill>
                  <a:srgbClr val="76D2B6"/>
                </a:solidFill>
              </a:rPr>
              <a:t>Stap 7. Evaluatie</a:t>
            </a:r>
            <a:endParaRPr lang="en-US" sz="3250" b="1">
              <a:solidFill>
                <a:srgbClr val="76D2B6"/>
              </a:solidFill>
            </a:endParaRPr>
          </a:p>
        </p:txBody>
      </p:sp>
      <p:sp>
        <p:nvSpPr>
          <p:cNvPr id="14" name="Rectangle 1">
            <a:extLst>
              <a:ext uri="{FF2B5EF4-FFF2-40B4-BE49-F238E27FC236}">
                <a16:creationId xmlns:a16="http://schemas.microsoft.com/office/drawing/2014/main" id="{AF9404F8-C89C-6243-8C22-F487D72013AF}"/>
              </a:ext>
            </a:extLst>
          </p:cNvPr>
          <p:cNvSpPr/>
          <p:nvPr/>
        </p:nvSpPr>
        <p:spPr>
          <a:xfrm>
            <a:off x="577533" y="2249212"/>
            <a:ext cx="2690760" cy="3980006"/>
          </a:xfrm>
          <a:prstGeom prst="rect">
            <a:avLst/>
          </a:prstGeom>
          <a:noFill/>
          <a:ln w="28575">
            <a:solidFill>
              <a:srgbClr val="76D2B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200" b="1">
                <a:solidFill>
                  <a:schemeClr val="bg2">
                    <a:lumMod val="10000"/>
                  </a:schemeClr>
                </a:solidFill>
              </a:rPr>
              <a:t>Wat ging er goed?</a:t>
            </a:r>
          </a:p>
          <a:p>
            <a:endParaRPr lang="nl-NL" sz="975" b="1">
              <a:solidFill>
                <a:schemeClr val="bg2">
                  <a:lumMod val="10000"/>
                </a:schemeClr>
              </a:solidFill>
            </a:endParaRPr>
          </a:p>
          <a:p>
            <a:pPr marL="232184" indent="-232184">
              <a:buFont typeface="Arial" panose="020B0604020202020204" pitchFamily="34" charset="0"/>
              <a:buChar char="•"/>
            </a:pPr>
            <a:endParaRPr lang="en-US" sz="975">
              <a:solidFill>
                <a:schemeClr val="bg2">
                  <a:lumMod val="10000"/>
                </a:schemeClr>
              </a:solidFill>
            </a:endParaRPr>
          </a:p>
          <a:p>
            <a:pPr marL="232184" indent="-232184">
              <a:buFont typeface="Arial" panose="020B0604020202020204" pitchFamily="34" charset="0"/>
              <a:buChar char="•"/>
            </a:pPr>
            <a:endParaRPr lang="en-US" sz="975">
              <a:solidFill>
                <a:schemeClr val="bg2">
                  <a:lumMod val="10000"/>
                </a:schemeClr>
              </a:solidFill>
            </a:endParaRPr>
          </a:p>
          <a:p>
            <a:pPr marL="232184" indent="-232184">
              <a:buFont typeface="Arial" panose="020B0604020202020204" pitchFamily="34" charset="0"/>
              <a:buChar char="•"/>
            </a:pPr>
            <a:endParaRPr lang="en-US" sz="975">
              <a:solidFill>
                <a:schemeClr val="bg2">
                  <a:lumMod val="10000"/>
                </a:schemeClr>
              </a:solidFill>
            </a:endParaRPr>
          </a:p>
          <a:p>
            <a:pPr marL="232184" indent="-232184">
              <a:buFont typeface="Arial" panose="020B0604020202020204" pitchFamily="34" charset="0"/>
              <a:buChar char="•"/>
            </a:pPr>
            <a:endParaRPr lang="en-US" sz="975">
              <a:solidFill>
                <a:schemeClr val="bg2">
                  <a:lumMod val="10000"/>
                </a:schemeClr>
              </a:solidFill>
            </a:endParaRPr>
          </a:p>
          <a:p>
            <a:pPr marL="232184" indent="-232184">
              <a:buFont typeface="Arial" panose="020B0604020202020204" pitchFamily="34" charset="0"/>
              <a:buChar char="•"/>
            </a:pPr>
            <a:endParaRPr lang="en-US" sz="975">
              <a:solidFill>
                <a:schemeClr val="bg2">
                  <a:lumMod val="10000"/>
                </a:schemeClr>
              </a:solidFill>
            </a:endParaRPr>
          </a:p>
          <a:p>
            <a:pPr marL="232184" indent="-232184">
              <a:buFont typeface="Arial" panose="020B0604020202020204" pitchFamily="34" charset="0"/>
              <a:buChar char="•"/>
            </a:pPr>
            <a:endParaRPr lang="en-US" sz="975">
              <a:solidFill>
                <a:schemeClr val="bg2">
                  <a:lumMod val="10000"/>
                </a:schemeClr>
              </a:solidFill>
            </a:endParaRPr>
          </a:p>
          <a:p>
            <a:pPr marL="139310" indent="-139310">
              <a:buFont typeface="Arial" panose="020B0604020202020204" pitchFamily="34" charset="0"/>
              <a:buChar char="•"/>
            </a:pPr>
            <a:endParaRPr lang="nl-NL" sz="853">
              <a:solidFill>
                <a:schemeClr val="bg2">
                  <a:lumMod val="10000"/>
                </a:schemeClr>
              </a:solidFill>
            </a:endParaRPr>
          </a:p>
        </p:txBody>
      </p:sp>
      <p:sp>
        <p:nvSpPr>
          <p:cNvPr id="15" name="Rectangle 31">
            <a:extLst>
              <a:ext uri="{FF2B5EF4-FFF2-40B4-BE49-F238E27FC236}">
                <a16:creationId xmlns:a16="http://schemas.microsoft.com/office/drawing/2014/main" id="{0CABE38A-394C-0A4A-9FF4-7FF0A509F529}"/>
              </a:ext>
            </a:extLst>
          </p:cNvPr>
          <p:cNvSpPr/>
          <p:nvPr/>
        </p:nvSpPr>
        <p:spPr>
          <a:xfrm>
            <a:off x="6534203" y="2249214"/>
            <a:ext cx="2690760" cy="3980003"/>
          </a:xfrm>
          <a:prstGeom prst="rect">
            <a:avLst/>
          </a:prstGeom>
          <a:noFill/>
          <a:ln w="28575">
            <a:solidFill>
              <a:srgbClr val="76D2B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200" b="1">
                <a:solidFill>
                  <a:schemeClr val="bg2">
                    <a:lumMod val="10000"/>
                  </a:schemeClr>
                </a:solidFill>
              </a:rPr>
              <a:t>Waar moeten we op letten komend jaar? </a:t>
            </a:r>
          </a:p>
          <a:p>
            <a:endParaRPr lang="nl-NL" sz="975">
              <a:solidFill>
                <a:schemeClr val="bg2">
                  <a:lumMod val="10000"/>
                </a:schemeClr>
              </a:solidFill>
            </a:endParaRPr>
          </a:p>
          <a:p>
            <a:pPr marL="232184" indent="-232184">
              <a:buFont typeface="Arial" panose="020B0604020202020204" pitchFamily="34" charset="0"/>
              <a:buChar char="•"/>
            </a:pPr>
            <a:endParaRPr lang="nl-NL" sz="975">
              <a:solidFill>
                <a:schemeClr val="bg2">
                  <a:lumMod val="10000"/>
                </a:schemeClr>
              </a:solidFill>
            </a:endParaRPr>
          </a:p>
          <a:p>
            <a:pPr marL="232184" indent="-232184">
              <a:buFont typeface="Arial" panose="020B0604020202020204" pitchFamily="34" charset="0"/>
              <a:buChar char="•"/>
            </a:pPr>
            <a:endParaRPr lang="nl-NL" sz="975">
              <a:solidFill>
                <a:schemeClr val="bg2">
                  <a:lumMod val="10000"/>
                </a:schemeClr>
              </a:solidFill>
            </a:endParaRPr>
          </a:p>
          <a:p>
            <a:pPr marL="232184" indent="-232184">
              <a:buFont typeface="Arial" panose="020B0604020202020204" pitchFamily="34" charset="0"/>
              <a:buChar char="•"/>
            </a:pPr>
            <a:endParaRPr lang="nl-NL" sz="975">
              <a:solidFill>
                <a:schemeClr val="bg2">
                  <a:lumMod val="10000"/>
                </a:schemeClr>
              </a:solidFill>
            </a:endParaRPr>
          </a:p>
          <a:p>
            <a:endParaRPr lang="en-US" sz="813">
              <a:solidFill>
                <a:schemeClr val="bg2">
                  <a:lumMod val="10000"/>
                </a:schemeClr>
              </a:solidFill>
            </a:endParaRPr>
          </a:p>
          <a:p>
            <a:pPr marL="139310" indent="-139310">
              <a:buFont typeface="Arial" panose="020B0604020202020204" pitchFamily="34" charset="0"/>
              <a:buChar char="•"/>
            </a:pPr>
            <a:endParaRPr lang="nl-NL" sz="853">
              <a:solidFill>
                <a:schemeClr val="bg2">
                  <a:lumMod val="10000"/>
                </a:schemeClr>
              </a:solidFill>
            </a:endParaRPr>
          </a:p>
        </p:txBody>
      </p:sp>
      <p:sp>
        <p:nvSpPr>
          <p:cNvPr id="2" name="Slide Number Placeholder 1">
            <a:extLst>
              <a:ext uri="{FF2B5EF4-FFF2-40B4-BE49-F238E27FC236}">
                <a16:creationId xmlns:a16="http://schemas.microsoft.com/office/drawing/2014/main" id="{D35F2431-7EBC-4218-B6CF-78D0D8D2FF55}"/>
              </a:ext>
            </a:extLst>
          </p:cNvPr>
          <p:cNvSpPr>
            <a:spLocks noGrp="1"/>
          </p:cNvSpPr>
          <p:nvPr>
            <p:ph type="sldNum" sz="quarter" idx="12"/>
          </p:nvPr>
        </p:nvSpPr>
        <p:spPr>
          <a:xfrm>
            <a:off x="6996113" y="6307877"/>
            <a:ext cx="2228850" cy="365125"/>
          </a:xfrm>
        </p:spPr>
        <p:txBody>
          <a:bodyPr/>
          <a:lstStyle/>
          <a:p>
            <a:fld id="{2DF6C55A-8218-F348-BEC3-CD9C475A1F3C}" type="slidenum">
              <a:rPr lang="nl-NL" smtClean="0"/>
              <a:t>9</a:t>
            </a:fld>
            <a:endParaRPr lang="nl-NL"/>
          </a:p>
        </p:txBody>
      </p:sp>
      <p:sp>
        <p:nvSpPr>
          <p:cNvPr id="40" name="Rectangle 1">
            <a:extLst>
              <a:ext uri="{FF2B5EF4-FFF2-40B4-BE49-F238E27FC236}">
                <a16:creationId xmlns:a16="http://schemas.microsoft.com/office/drawing/2014/main" id="{E011C99E-3272-4DF2-9265-CB79C5882F6C}"/>
              </a:ext>
            </a:extLst>
          </p:cNvPr>
          <p:cNvSpPr/>
          <p:nvPr/>
        </p:nvSpPr>
        <p:spPr>
          <a:xfrm>
            <a:off x="3555868" y="2249211"/>
            <a:ext cx="2690760" cy="3980002"/>
          </a:xfrm>
          <a:prstGeom prst="rect">
            <a:avLst/>
          </a:prstGeom>
          <a:noFill/>
          <a:ln w="28575">
            <a:solidFill>
              <a:srgbClr val="76D2B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200" b="1" dirty="0">
                <a:solidFill>
                  <a:schemeClr val="bg2">
                    <a:lumMod val="10000"/>
                  </a:schemeClr>
                </a:solidFill>
              </a:rPr>
              <a:t>Wat had er beter gekund?</a:t>
            </a:r>
          </a:p>
          <a:p>
            <a:endParaRPr lang="en-US" sz="1400" dirty="0">
              <a:solidFill>
                <a:schemeClr val="bg2">
                  <a:lumMod val="10000"/>
                </a:schemeClr>
              </a:solidFill>
            </a:endParaRPr>
          </a:p>
          <a:p>
            <a:pPr marL="232184" indent="-232184">
              <a:buFont typeface="Arial" panose="020B0604020202020204" pitchFamily="34" charset="0"/>
              <a:buChar char="•"/>
            </a:pPr>
            <a:endParaRPr lang="en-US" sz="1400" dirty="0">
              <a:solidFill>
                <a:schemeClr val="bg2">
                  <a:lumMod val="10000"/>
                </a:schemeClr>
              </a:solidFill>
            </a:endParaRPr>
          </a:p>
          <a:p>
            <a:pPr marL="232184" indent="-232184">
              <a:buFont typeface="Arial" panose="020B0604020202020204" pitchFamily="34" charset="0"/>
              <a:buChar char="•"/>
            </a:pPr>
            <a:endParaRPr lang="en-US" sz="975" dirty="0">
              <a:solidFill>
                <a:schemeClr val="bg2">
                  <a:lumMod val="10000"/>
                </a:schemeClr>
              </a:solidFill>
            </a:endParaRPr>
          </a:p>
          <a:p>
            <a:pPr marL="232184" indent="-232184">
              <a:buFont typeface="Arial" panose="020B0604020202020204" pitchFamily="34" charset="0"/>
              <a:buChar char="•"/>
            </a:pPr>
            <a:endParaRPr lang="en-US" sz="975" dirty="0">
              <a:solidFill>
                <a:schemeClr val="bg2">
                  <a:lumMod val="10000"/>
                </a:schemeClr>
              </a:solidFill>
            </a:endParaRPr>
          </a:p>
          <a:p>
            <a:pPr marL="139310" indent="-139310">
              <a:buFont typeface="Arial" panose="020B0604020202020204" pitchFamily="34" charset="0"/>
              <a:buChar char="•"/>
            </a:pPr>
            <a:endParaRPr lang="nl-NL" sz="853" dirty="0">
              <a:solidFill>
                <a:schemeClr val="bg2">
                  <a:lumMod val="10000"/>
                </a:schemeClr>
              </a:solidFill>
            </a:endParaRPr>
          </a:p>
        </p:txBody>
      </p:sp>
      <p:sp>
        <p:nvSpPr>
          <p:cNvPr id="12" name="Rechthoek 19">
            <a:extLst>
              <a:ext uri="{FF2B5EF4-FFF2-40B4-BE49-F238E27FC236}">
                <a16:creationId xmlns:a16="http://schemas.microsoft.com/office/drawing/2014/main" id="{CA3FD9DA-000A-484B-AE20-2AD8DEED20FA}"/>
              </a:ext>
            </a:extLst>
          </p:cNvPr>
          <p:cNvSpPr/>
          <p:nvPr/>
        </p:nvSpPr>
        <p:spPr>
          <a:xfrm>
            <a:off x="603410" y="1005953"/>
            <a:ext cx="8640474" cy="857222"/>
          </a:xfrm>
          <a:prstGeom prst="rect">
            <a:avLst/>
          </a:prstGeom>
          <a:solidFill>
            <a:schemeClr val="bg1"/>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nl-NL" sz="1300" dirty="0">
                <a:solidFill>
                  <a:schemeClr val="bg2">
                    <a:lumMod val="50000"/>
                  </a:schemeClr>
                </a:solidFill>
              </a:rPr>
              <a:t>[Hier is ruimte voor extra toelichting]</a:t>
            </a:r>
          </a:p>
          <a:p>
            <a:pPr algn="ctr"/>
            <a:endParaRPr lang="nl-NL" sz="2400" dirty="0"/>
          </a:p>
        </p:txBody>
      </p:sp>
      <p:sp>
        <p:nvSpPr>
          <p:cNvPr id="10" name="Rechthoek 62">
            <a:extLst>
              <a:ext uri="{FF2B5EF4-FFF2-40B4-BE49-F238E27FC236}">
                <a16:creationId xmlns:a16="http://schemas.microsoft.com/office/drawing/2014/main" id="{E0DA33A1-9D98-DF5C-4CEA-39A935EB0BFA}"/>
              </a:ext>
            </a:extLst>
          </p:cNvPr>
          <p:cNvSpPr/>
          <p:nvPr/>
        </p:nvSpPr>
        <p:spPr>
          <a:xfrm>
            <a:off x="7259194" y="266818"/>
            <a:ext cx="2228851" cy="645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chemeClr val="tx1"/>
                </a:solidFill>
              </a:rPr>
              <a:t>[Invoegen: logo van organisatie]</a:t>
            </a:r>
          </a:p>
        </p:txBody>
      </p:sp>
    </p:spTree>
    <p:extLst>
      <p:ext uri="{BB962C8B-B14F-4D97-AF65-F5344CB8AC3E}">
        <p14:creationId xmlns:p14="http://schemas.microsoft.com/office/powerpoint/2010/main" val="3483108988"/>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55d400f-fbdd-4010-a9ae-e11da1316a12" xsi:nil="true"/>
    <lcf76f155ced4ddcb4097134ff3c332f xmlns="f276783e-5bf5-44fc-b0b0-0559be495a6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1847C33E08C44E9D749F80DEE09637" ma:contentTypeVersion="16" ma:contentTypeDescription="Een nieuw document maken." ma:contentTypeScope="" ma:versionID="71b3a8f4e008d85cbf07be955992d206">
  <xsd:schema xmlns:xsd="http://www.w3.org/2001/XMLSchema" xmlns:xs="http://www.w3.org/2001/XMLSchema" xmlns:p="http://schemas.microsoft.com/office/2006/metadata/properties" xmlns:ns2="f276783e-5bf5-44fc-b0b0-0559be495a68" xmlns:ns3="155d400f-fbdd-4010-a9ae-e11da1316a12" targetNamespace="http://schemas.microsoft.com/office/2006/metadata/properties" ma:root="true" ma:fieldsID="47ffbff030abd67ca6b9355b3d3d059e" ns2:_="" ns3:_="">
    <xsd:import namespace="f276783e-5bf5-44fc-b0b0-0559be495a68"/>
    <xsd:import namespace="155d400f-fbdd-4010-a9ae-e11da1316a1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6783e-5bf5-44fc-b0b0-0559be495a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b611b7e7-7e46-4203-9fa5-a8c6631a994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55d400f-fbdd-4010-a9ae-e11da1316a12"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4517382e-774b-4ed4-a55e-b67ea18588a1}" ma:internalName="TaxCatchAll" ma:showField="CatchAllData" ma:web="155d400f-fbdd-4010-a9ae-e11da1316a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6557B3-9E4E-4191-80FB-AF99EA0F50D2}">
  <ds:schemaRefs>
    <ds:schemaRef ds:uri="http://schemas.microsoft.com/office/2006/metadata/properties"/>
    <ds:schemaRef ds:uri="http://schemas.microsoft.com/office/2006/documentManagement/types"/>
    <ds:schemaRef ds:uri="http://purl.org/dc/elements/1.1/"/>
    <ds:schemaRef ds:uri="http://www.w3.org/XML/1998/namespace"/>
    <ds:schemaRef ds:uri="http://schemas.microsoft.com/office/infopath/2007/PartnerControls"/>
    <ds:schemaRef ds:uri="f276783e-5bf5-44fc-b0b0-0559be495a68"/>
    <ds:schemaRef ds:uri="http://purl.org/dc/terms/"/>
    <ds:schemaRef ds:uri="http://schemas.openxmlformats.org/package/2006/metadata/core-properties"/>
    <ds:schemaRef ds:uri="155d400f-fbdd-4010-a9ae-e11da1316a12"/>
    <ds:schemaRef ds:uri="http://purl.org/dc/dcmitype/"/>
  </ds:schemaRefs>
</ds:datastoreItem>
</file>

<file path=customXml/itemProps2.xml><?xml version="1.0" encoding="utf-8"?>
<ds:datastoreItem xmlns:ds="http://schemas.openxmlformats.org/officeDocument/2006/customXml" ds:itemID="{3DEC9401-9AEA-4C65-92E7-7BCE9184A4D2}">
  <ds:schemaRefs>
    <ds:schemaRef ds:uri="http://schemas.microsoft.com/sharepoint/v3/contenttype/forms"/>
  </ds:schemaRefs>
</ds:datastoreItem>
</file>

<file path=customXml/itemProps3.xml><?xml version="1.0" encoding="utf-8"?>
<ds:datastoreItem xmlns:ds="http://schemas.openxmlformats.org/officeDocument/2006/customXml" ds:itemID="{29F91196-7861-489E-945D-B18EE75820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76783e-5bf5-44fc-b0b0-0559be495a68"/>
    <ds:schemaRef ds:uri="155d400f-fbdd-4010-a9ae-e11da1316a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3192</Words>
  <Application>Microsoft Office PowerPoint</Application>
  <PresentationFormat>A4 (210 x 297 mm)</PresentationFormat>
  <Paragraphs>401</Paragraphs>
  <Slides>9</Slides>
  <Notes>8</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9</vt:i4>
      </vt:variant>
    </vt:vector>
  </HeadingPairs>
  <TitlesOfParts>
    <vt:vector size="15" baseType="lpstr">
      <vt:lpstr>Arial</vt:lpstr>
      <vt:lpstr>Calibri</vt:lpstr>
      <vt:lpstr>Calibri Light</vt:lpstr>
      <vt:lpstr>OpenSans</vt:lpstr>
      <vt:lpstr>Wingdings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PIANOo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Demi  Coenraads;PIANOo@minez.nl</dc:creator>
  <cp:lastModifiedBy>Bosch, S.W. ten (Stephan)</cp:lastModifiedBy>
  <cp:revision>7</cp:revision>
  <dcterms:created xsi:type="dcterms:W3CDTF">2021-05-20T08:17:27Z</dcterms:created>
  <dcterms:modified xsi:type="dcterms:W3CDTF">2022-09-08T15:09:48Z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0x0101005C1847C33E08C44E9D749F80DEE09637</vt:lpwstr>
  </property>
  <property fmtid="{D5CDD505-2E9C-101B-9397-08002B2CF9AE}" pid="3" name="MediaServiceImageTags">
    <vt:lpwstr/>
  </property>
  <property fmtid="{D5CDD505-2E9C-101B-9397-08002B2CF9AE}" pid="4" name="eDOCS AutoSave">
    <vt:lpwstr>20220908170947097</vt:lpwstr>
  </property>
</Properties>
</file>