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5"/>
  </p:notesMasterIdLst>
  <p:sldIdLst>
    <p:sldId id="746" r:id="rId5"/>
    <p:sldId id="747" r:id="rId6"/>
    <p:sldId id="735" r:id="rId7"/>
    <p:sldId id="724" r:id="rId8"/>
    <p:sldId id="760" r:id="rId9"/>
    <p:sldId id="733" r:id="rId10"/>
    <p:sldId id="753" r:id="rId11"/>
    <p:sldId id="752" r:id="rId12"/>
    <p:sldId id="754" r:id="rId13"/>
    <p:sldId id="750"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FF6154-AD39-CD85-5439-FE1964A4431A}" name="Dekker, Evelien" initials="DE" userId="Dekker, Evelien" providerId="None"/>
  <p188:author id="{9899C85C-0A39-322B-505C-CFC65F0A2CFE}" name="Diede van der Loo | Bureau2030" initials="DB" userId="S::d.vanderloo@bureau2030.nl::2fa21df0-9e23-453c-9629-45f9aa71f203" providerId="AD"/>
  <p188:author id="{E8B8909E-5753-29D7-D71B-9FB75C43E0EE}" name="Florieke Wattel | Bureau2030" initials="FW" userId="S::f.wattel@bureau2030.nl::a7496831-fae1-45e3-9871-da172a28ec0f" providerId="AD"/>
  <p188:author id="{53D2BAC1-D4C5-B225-020A-C24C95711200}" name="Demi Coenraads | Bureau2030" initials="DC|B" userId="S::d.coenraads@bureau2030.nl::1f44f94c-6cfe-4291-b38b-52c6e7514aec" providerId="AD"/>
  <p188:author id="{5C6FBEC3-586E-0984-8B72-B700856E1317}" name="Suzanne Veen | Bureau2030" initials="SV|B" userId="S::s.veen@bureau2030.nl::0cae93b0-4653-424a-b79d-8ea6cf5b9d5c" providerId="AD"/>
  <p188:author id="{03834DD5-3214-5452-ADC5-917CF75D1F63}" name="Rosa Pols" initials="RP" userId="Rosa Pol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D2B6"/>
    <a:srgbClr val="39870C"/>
    <a:srgbClr val="275937"/>
    <a:srgbClr val="007BC7"/>
    <a:srgbClr val="C5E9FE"/>
    <a:srgbClr val="E2F2E7"/>
    <a:srgbClr val="42145F"/>
    <a:srgbClr val="8497B0"/>
    <a:srgbClr val="FFB612"/>
    <a:srgbClr val="A9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BC4BD-DC43-4C76-B0A8-5537AF4E212B}" v="8" dt="2023-10-11T07:56:12.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46" autoAdjust="0"/>
    <p:restoredTop sz="61676" autoAdjust="0"/>
  </p:normalViewPr>
  <p:slideViewPr>
    <p:cSldViewPr snapToGrid="0" snapToObjects="1">
      <p:cViewPr varScale="1">
        <p:scale>
          <a:sx n="41" d="100"/>
          <a:sy n="41" d="100"/>
        </p:scale>
        <p:origin x="12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74FD2-4047-C444-B86C-6CE9E2B859D6}" type="datetimeFigureOut">
              <a:rPr lang="nl-NL" smtClean="0"/>
              <a:t>6-12-2023</a:t>
            </a:fld>
            <a:endParaRPr lang="nl-NL"/>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664C3-19D0-414E-A362-99160159288F}" type="slidenum">
              <a:rPr lang="nl-NL" smtClean="0"/>
              <a:t>‹nr.›</a:t>
            </a:fld>
            <a:endParaRPr lang="nl-NL"/>
          </a:p>
        </p:txBody>
      </p:sp>
    </p:spTree>
    <p:extLst>
      <p:ext uri="{BB962C8B-B14F-4D97-AF65-F5344CB8AC3E}">
        <p14:creationId xmlns:p14="http://schemas.microsoft.com/office/powerpoint/2010/main" val="288229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ianoo.nl/sites/default/files/media/documents/Manifest-Actieplan-MVI-RIVM.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ianoo.nl/nl/webtool-implementatie-iso-20400" TargetMode="External"/><Relationship Id="rId5" Type="http://schemas.openxmlformats.org/officeDocument/2006/relationships/hyperlink" Target="https://mvizet.nl/accounts/login/?next=/" TargetMode="External"/><Relationship Id="rId4" Type="http://schemas.openxmlformats.org/officeDocument/2006/relationships/hyperlink" Target="https://www.pianoo.nl/sites/default/files/media/documents/Manifest-MVI-Actieplan-Gemeente-Zwoll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ianoo.nl/sites/default/files/media/documents/Manifest-MVI-Actieplan-Technische-Universiteit-Eindhoven.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mvizet.nl/accounts/login/?next=/" TargetMode="External"/><Relationship Id="rId5" Type="http://schemas.openxmlformats.org/officeDocument/2006/relationships/hyperlink" Target="https://www.pianoo.nl/nl/webtool-implementatie-iso-20400" TargetMode="External"/><Relationship Id="rId4" Type="http://schemas.openxmlformats.org/officeDocument/2006/relationships/hyperlink" Target="https://www.pianoo.nl/sites/default/files/media/documents/2022-09/mvi_actieplan_2022_-_2025_minienw.pdf"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pianoo.nl/nl/themas/maatschappelijk-verantwoord-inkopen/diversiteit-en-inclusie" TargetMode="External"/><Relationship Id="rId3" Type="http://schemas.openxmlformats.org/officeDocument/2006/relationships/hyperlink" Target="https://www.pianoo.nl/sites/default/files/media/documents/2021-02/plan_mvi_opdrachtgeven_met_ambitie_inkopen_met_impact_2021-2025-jan2021.pdf" TargetMode="External"/><Relationship Id="rId7" Type="http://schemas.openxmlformats.org/officeDocument/2006/relationships/hyperlink" Target="https://www.pianoo.nl/nl/themas/maatschappelijk-verantwoord-inkopen/mvi-themas/internationale-sociale-voorwaarden" TargetMode="External"/><Relationship Id="rId12" Type="http://schemas.openxmlformats.org/officeDocument/2006/relationships/hyperlink" Target="https://www.pianoo.nl/sites/default/files/media/documents/2021-10/Handreiking-Monitoring-en-Contractuele%3Dborging-MVI-2-juli2021.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pianoo.nl/nl/themas/maatschappelijk-verantwoord-inkopen/mvi-themas/circulair-inkopen/circulair-inkopen" TargetMode="External"/><Relationship Id="rId11" Type="http://schemas.openxmlformats.org/officeDocument/2006/relationships/hyperlink" Target="https://www.pianoo.nl/sites/default/files/media/documents/Manifest-Actieplan-MVI-RIVM.pdf" TargetMode="External"/><Relationship Id="rId5" Type="http://schemas.openxmlformats.org/officeDocument/2006/relationships/hyperlink" Target="https://www.pianoo.nl/nl/themas/maatschappelijk-verantwoord-inkopen/mvi-themas/milieu/milieubewust-inkopen-toegelicht" TargetMode="External"/><Relationship Id="rId10" Type="http://schemas.openxmlformats.org/officeDocument/2006/relationships/hyperlink" Target="https://www.pianoo.nl/sites/default/files/media/documents/Manifest-MVI-Actieplan-Provincie-Noord-Brabant.pdf" TargetMode="External"/><Relationship Id="rId4" Type="http://schemas.openxmlformats.org/officeDocument/2006/relationships/hyperlink" Target="https://www.pianoo.nl/nl/themas/maatschappelijk-verantwoord-inkopen/klimaat" TargetMode="External"/><Relationship Id="rId9" Type="http://schemas.openxmlformats.org/officeDocument/2006/relationships/hyperlink" Target="https://www.pianoo.nl/nl/themas/maatschappelijk-verantwoord-inkopen/mvi-themas/social-return/social-return-toegelich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ianoo.nl/sites/default/files/media/documents/2022-11/mvi_actieplan_2022_-_2025_gemeente_haarlemmermeer.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pianoo.nl/nl/themas/maatschappelijk-verantwoord-inkopen/manifest-mvoi/opstellen-actieplan-mvoi"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ianoo.nl/sites/default/files/media/documents/Manifest-MVI-Actieplan-Gemeente-Heemstede.pdf" TargetMode="External"/><Relationship Id="rId7" Type="http://schemas.openxmlformats.org/officeDocument/2006/relationships/hyperlink" Target="https://www.scribbr.nl/modellen/smart-method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pianoo.nl/sites/default/files/media/documents/2020-11/handreiking_ambitieweb-november2020_0.pdf" TargetMode="External"/><Relationship Id="rId5" Type="http://schemas.openxmlformats.org/officeDocument/2006/relationships/hyperlink" Target="https://www.pianoo.nl/nl/handreiking-aan-de-slag-met-het-ambitieweb" TargetMode="External"/><Relationship Id="rId4" Type="http://schemas.openxmlformats.org/officeDocument/2006/relationships/hyperlink" Target="https://www.pianoo.nl/sites/default/files/media/documents/2023-04/mvoi_actieplan_2022_-_2025_gemeente_geldrop-mierlo.pdf"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o2-prestatieladder.nl/nl/projectcases" TargetMode="External"/><Relationship Id="rId3" Type="http://schemas.openxmlformats.org/officeDocument/2006/relationships/hyperlink" Target="https://www.pianoo.nl/sites/default/files/documents/documents/manifest-mvi-actieplan-waterschap-amstelgooienvecht-1.pdf" TargetMode="External"/><Relationship Id="rId7" Type="http://schemas.openxmlformats.org/officeDocument/2006/relationships/hyperlink" Target="https://www.co2-prestatieladder.nl/nl/aan-de-slag-aanbested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omgevingswijzer.org/" TargetMode="External"/><Relationship Id="rId11" Type="http://schemas.openxmlformats.org/officeDocument/2006/relationships/hyperlink" Target="https://www.pianoo.nl/nl/document/16279/tco-tool-voor-dienstvoertuigen" TargetMode="External"/><Relationship Id="rId5" Type="http://schemas.openxmlformats.org/officeDocument/2006/relationships/hyperlink" Target="https://www.pianoo.nl/nl/themas/maatschappelijk-verantwoord-inkopen/productgroepen-en-mvi-criteria" TargetMode="External"/><Relationship Id="rId10" Type="http://schemas.openxmlformats.org/officeDocument/2006/relationships/hyperlink" Target="https://www.pianoo.nl/nl/themas/maatschappelijk-verantwoord-inkopen-duurzaam-inkopen/mvi-het-inkoopproces/checklist-mvi/7" TargetMode="External"/><Relationship Id="rId4" Type="http://schemas.openxmlformats.org/officeDocument/2006/relationships/hyperlink" Target="https://www.pianoo.nl/sites/default/files/media/documents/2021-10/Handreiking-Monitoring-en-Contractuele%3Dborging-MVI-2-juli2021.pdf" TargetMode="External"/><Relationship Id="rId9" Type="http://schemas.openxmlformats.org/officeDocument/2006/relationships/hyperlink" Target="https://www.dubocalc.nl/wat-is-dubocalc/"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ianoo.nl/sites/default/files/documents/documents/manifest-mvi-actieplan-hoogheemraadschap-van-delfland.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pianoo.nl/nl/mvo-risicochecker" TargetMode="External"/><Relationship Id="rId5" Type="http://schemas.openxmlformats.org/officeDocument/2006/relationships/hyperlink" Target="https://www.pianoo.nl/sites/default/files/media/documents/2021-10/Handreiking-Monitoring-en-Contractuele%3Dborging-MVI-2-juli2021.pdf" TargetMode="External"/><Relationship Id="rId4" Type="http://schemas.openxmlformats.org/officeDocument/2006/relationships/hyperlink" Target="https://www.pianoo.nl/sites/default/files/media/documents/2022-11/mvi_actieplan_2022_-_2025_gemeente_leiden.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ianoo.nl/sites/default/files/media/documents/Manifest-MVI-Actieplan-ministerie-van-Justitie-en-Veiligheid.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ianoo.nl/sites/default/files/media/documents/2023-04/mvoi_actieplan_2022_-_2025_gemeente_geldrop-mierlo.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5664C3-19D0-414E-A362-99160159288F}" type="slidenum">
              <a:rPr lang="nl-NL" smtClean="0"/>
              <a:t>1</a:t>
            </a:fld>
            <a:endParaRPr lang="nl-NL"/>
          </a:p>
        </p:txBody>
      </p:sp>
    </p:spTree>
    <p:extLst>
      <p:ext uri="{BB962C8B-B14F-4D97-AF65-F5344CB8AC3E}">
        <p14:creationId xmlns:p14="http://schemas.microsoft.com/office/powerpoint/2010/main" val="170412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spcAft>
                <a:spcPts val="600"/>
              </a:spcAft>
            </a:pPr>
            <a:r>
              <a:rPr lang="nl-NL" sz="1200" dirty="0">
                <a:solidFill>
                  <a:schemeClr val="bg2">
                    <a:lumMod val="50000"/>
                  </a:schemeClr>
                </a:solidFill>
              </a:rPr>
              <a:t>Halverwege en aan het eind van het jaar is het tijd om de voortgang te evalueren en te reflecteren op de opgestelde doelen. Zo kunnen lessen worden gehaald uit de opgedane ervaringen. Vragen om te stellen zijn:</a:t>
            </a:r>
          </a:p>
          <a:p>
            <a:pPr marL="285750" indent="-285750" algn="just">
              <a:buFont typeface="Arial" panose="020B0604020202020204" pitchFamily="34" charset="0"/>
              <a:buChar char="•"/>
            </a:pPr>
            <a:r>
              <a:rPr lang="nl-NL" sz="1200" i="1" dirty="0">
                <a:solidFill>
                  <a:schemeClr val="bg2">
                    <a:lumMod val="50000"/>
                  </a:schemeClr>
                </a:solidFill>
              </a:rPr>
              <a:t>Zijn de gestelde doelen uit stap 3 gehaald? Zo niet: waarom niet?</a:t>
            </a:r>
          </a:p>
          <a:p>
            <a:pPr marL="285750" indent="-285750" algn="just">
              <a:buFont typeface="Arial" panose="020B0604020202020204" pitchFamily="34" charset="0"/>
              <a:buChar char="•"/>
              <a:defRPr/>
            </a:pPr>
            <a:r>
              <a:rPr lang="nl-NL" sz="1200" i="1" dirty="0">
                <a:solidFill>
                  <a:schemeClr val="bg2">
                    <a:lumMod val="50000"/>
                  </a:schemeClr>
                </a:solidFill>
              </a:rPr>
              <a:t>Welke acties uit stap 6 zijn uitgevoerd en welke niet? </a:t>
            </a:r>
            <a:endParaRPr lang="nl-NL" i="1" dirty="0">
              <a:solidFill>
                <a:schemeClr val="bg2">
                  <a:lumMod val="50000"/>
                </a:schemeClr>
              </a:solidFill>
            </a:endParaRPr>
          </a:p>
          <a:p>
            <a:pPr marL="285750" indent="-285750" algn="just">
              <a:buFont typeface="Arial" panose="020B0604020202020204" pitchFamily="34" charset="0"/>
              <a:buChar char="•"/>
              <a:defRPr/>
            </a:pPr>
            <a:r>
              <a:rPr lang="nl-NL" i="1" dirty="0">
                <a:solidFill>
                  <a:schemeClr val="bg2">
                    <a:lumMod val="50000"/>
                  </a:schemeClr>
                </a:solidFill>
              </a:rPr>
              <a:t>In hoeverre zijn het beoogde budget/capaciteit benut?</a:t>
            </a:r>
            <a:endParaRPr lang="nl-NL" sz="1200" i="1" dirty="0">
              <a:solidFill>
                <a:schemeClr val="bg2">
                  <a:lumMod val="50000"/>
                </a:schemeClr>
              </a:solidFill>
              <a:cs typeface="Calibri"/>
            </a:endParaRPr>
          </a:p>
          <a:p>
            <a:pPr marL="285750" indent="-285750" algn="just">
              <a:buFont typeface="Arial" panose="020B0604020202020204" pitchFamily="34" charset="0"/>
              <a:buChar char="•"/>
            </a:pPr>
            <a:r>
              <a:rPr lang="nl-NL" sz="1200" i="1" dirty="0">
                <a:solidFill>
                  <a:schemeClr val="bg2">
                    <a:lumMod val="50000"/>
                  </a:schemeClr>
                </a:solidFill>
              </a:rPr>
              <a:t>Welke tools zijn er gebruikt? </a:t>
            </a:r>
          </a:p>
          <a:p>
            <a:pPr marL="285750" indent="-285750" algn="just">
              <a:buFont typeface="Arial" panose="020B0604020202020204" pitchFamily="34" charset="0"/>
              <a:buChar char="•"/>
            </a:pPr>
            <a:r>
              <a:rPr lang="nl-NL" sz="1200" i="1" dirty="0">
                <a:solidFill>
                  <a:schemeClr val="bg2">
                    <a:lumMod val="50000"/>
                  </a:schemeClr>
                </a:solidFill>
              </a:rPr>
              <a:t>Wat neem je mee als lessen naar volgend jaar?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1" dirty="0">
                <a:solidFill>
                  <a:srgbClr val="767171"/>
                </a:solidFill>
              </a:rPr>
              <a:t>Zijn de gestelde niveaus gehaald voor de gekozen thema’s? Zo niet, waarom niet? Zo ja, kunnen de ambities eventueel naar boven worden bijgesteld?</a:t>
            </a:r>
            <a:endParaRPr lang="nl-NL" sz="1200" i="1" dirty="0">
              <a:solidFill>
                <a:schemeClr val="bg2">
                  <a:lumMod val="50000"/>
                </a:schemeClr>
              </a:solidFill>
            </a:endParaRPr>
          </a:p>
          <a:p>
            <a:pPr algn="just"/>
            <a:endParaRPr lang="nl-NL" sz="1200" dirty="0">
              <a:solidFill>
                <a:schemeClr val="bg2">
                  <a:lumMod val="50000"/>
                </a:schemeClr>
              </a:solidFill>
            </a:endParaRPr>
          </a:p>
          <a:p>
            <a:pPr algn="just"/>
            <a:r>
              <a:rPr lang="nl-NL" sz="1200" dirty="0">
                <a:solidFill>
                  <a:schemeClr val="bg2">
                    <a:lumMod val="50000"/>
                  </a:schemeClr>
                </a:solidFill>
              </a:rPr>
              <a:t>Op basis van deze evaluatie worden stap 4 t/m 6 voor het komende jaar opnieuw uitgevoerd.</a:t>
            </a:r>
            <a:r>
              <a:rPr lang="nl-NL" dirty="0">
                <a:solidFill>
                  <a:schemeClr val="bg2">
                    <a:lumMod val="50000"/>
                  </a:schemeClr>
                </a:solidFill>
              </a:rPr>
              <a:t>  de doelen en ambities kunnen naar aanleiding van de evaluatie worden herijkt.</a:t>
            </a:r>
            <a:endParaRPr lang="nl-NL" sz="1200" dirty="0">
              <a:solidFill>
                <a:schemeClr val="bg2">
                  <a:lumMod val="50000"/>
                </a:schemeClr>
              </a:solidFill>
              <a:cs typeface="Calibri"/>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Calibri" panose="020F0502020204030204"/>
            </a:endParaRPr>
          </a:p>
          <a:p>
            <a:r>
              <a:rPr lang="nl-NL" i="1" dirty="0"/>
              <a:t>Wat ging er goed?</a:t>
            </a:r>
            <a:endParaRPr lang="nl-NL" sz="1050" b="1" dirty="0">
              <a:solidFill>
                <a:schemeClr val="bg2">
                  <a:lumMod val="10000"/>
                </a:schemeClr>
              </a:solidFill>
            </a:endParaRPr>
          </a:p>
          <a:p>
            <a:pPr marL="232178" indent="-232178">
              <a:buFont typeface="Arial" panose="020B0604020202020204" pitchFamily="34" charset="0"/>
              <a:buChar char="•"/>
            </a:pPr>
            <a:r>
              <a:rPr lang="en-US" sz="1200" dirty="0" err="1">
                <a:solidFill>
                  <a:schemeClr val="bg2">
                    <a:lumMod val="10000"/>
                  </a:schemeClr>
                </a:solidFill>
              </a:rPr>
              <a:t>Niveau</a:t>
            </a:r>
            <a:r>
              <a:rPr lang="en-US" sz="1200" dirty="0">
                <a:solidFill>
                  <a:schemeClr val="bg2">
                    <a:lumMod val="10000"/>
                  </a:schemeClr>
                </a:solidFill>
              </a:rPr>
              <a:t> 1 criteria van de MVI-</a:t>
            </a:r>
            <a:r>
              <a:rPr lang="en-US" sz="1200" dirty="0" err="1">
                <a:solidFill>
                  <a:schemeClr val="bg2">
                    <a:lumMod val="10000"/>
                  </a:schemeClr>
                </a:solidFill>
              </a:rPr>
              <a:t>criteriatool</a:t>
            </a:r>
            <a:r>
              <a:rPr lang="en-US" sz="1200" dirty="0">
                <a:solidFill>
                  <a:schemeClr val="bg2">
                    <a:lumMod val="10000"/>
                  </a:schemeClr>
                </a:solidFill>
              </a:rPr>
              <a:t> </a:t>
            </a:r>
            <a:r>
              <a:rPr lang="en-US" sz="1200" dirty="0" err="1">
                <a:solidFill>
                  <a:schemeClr val="bg2">
                    <a:lumMod val="10000"/>
                  </a:schemeClr>
                </a:solidFill>
              </a:rPr>
              <a:t>worden</a:t>
            </a:r>
            <a:r>
              <a:rPr lang="en-US" sz="1200" dirty="0">
                <a:solidFill>
                  <a:schemeClr val="bg2">
                    <a:lumMod val="10000"/>
                  </a:schemeClr>
                </a:solidFill>
              </a:rPr>
              <a:t> </a:t>
            </a:r>
            <a:r>
              <a:rPr lang="en-US" sz="1200" dirty="0" err="1">
                <a:solidFill>
                  <a:schemeClr val="bg2">
                    <a:lumMod val="10000"/>
                  </a:schemeClr>
                </a:solidFill>
              </a:rPr>
              <a:t>standaard</a:t>
            </a:r>
            <a:r>
              <a:rPr lang="en-US" sz="1200" dirty="0">
                <a:solidFill>
                  <a:schemeClr val="bg2">
                    <a:lumMod val="10000"/>
                  </a:schemeClr>
                </a:solidFill>
              </a:rPr>
              <a:t> </a:t>
            </a:r>
            <a:r>
              <a:rPr lang="en-US" sz="1200" dirty="0" err="1">
                <a:solidFill>
                  <a:schemeClr val="bg2">
                    <a:lumMod val="10000"/>
                  </a:schemeClr>
                </a:solidFill>
              </a:rPr>
              <a:t>gebruikt</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a:t>
            </a:r>
            <a:r>
              <a:rPr lang="en-US" sz="1200" dirty="0" err="1">
                <a:solidFill>
                  <a:schemeClr val="bg2">
                    <a:lumMod val="10000"/>
                  </a:schemeClr>
                </a:solidFill>
              </a:rPr>
              <a:t>elke</a:t>
            </a:r>
            <a:r>
              <a:rPr lang="en-US" sz="1200" dirty="0">
                <a:solidFill>
                  <a:schemeClr val="bg2">
                    <a:lumMod val="10000"/>
                  </a:schemeClr>
                </a:solidFill>
              </a:rPr>
              <a:t> </a:t>
            </a:r>
            <a:r>
              <a:rPr lang="en-US" dirty="0" err="1">
                <a:solidFill>
                  <a:schemeClr val="bg2">
                    <a:lumMod val="10000"/>
                  </a:schemeClr>
                </a:solidFill>
              </a:rPr>
              <a:t>aanbesteding</a:t>
            </a:r>
            <a:endParaRPr lang="en-US" dirty="0">
              <a:solidFill>
                <a:schemeClr val="bg2">
                  <a:lumMod val="10000"/>
                </a:schemeClr>
              </a:solidFill>
            </a:endParaRPr>
          </a:p>
          <a:p>
            <a:pPr marL="231775" indent="-231775">
              <a:buFont typeface="Arial" panose="020B0604020202020204" pitchFamily="34" charset="0"/>
              <a:buChar char="•"/>
            </a:pPr>
            <a:r>
              <a:rPr lang="en-US" dirty="0" err="1">
                <a:solidFill>
                  <a:schemeClr val="bg2">
                    <a:lumMod val="10000"/>
                  </a:schemeClr>
                </a:solidFill>
              </a:rPr>
              <a:t>Gestelde</a:t>
            </a:r>
            <a:r>
              <a:rPr lang="en-US" dirty="0">
                <a:solidFill>
                  <a:schemeClr val="bg2">
                    <a:lumMod val="10000"/>
                  </a:schemeClr>
                </a:solidFill>
              </a:rPr>
              <a:t> </a:t>
            </a:r>
            <a:r>
              <a:rPr lang="en-US" dirty="0" err="1">
                <a:solidFill>
                  <a:schemeClr val="bg2">
                    <a:lumMod val="10000"/>
                  </a:schemeClr>
                </a:solidFill>
              </a:rPr>
              <a:t>doel</a:t>
            </a:r>
            <a:r>
              <a:rPr lang="en-US" dirty="0">
                <a:solidFill>
                  <a:schemeClr val="bg2">
                    <a:lumMod val="10000"/>
                  </a:schemeClr>
                </a:solidFill>
              </a:rPr>
              <a:t> </a:t>
            </a:r>
            <a:r>
              <a:rPr lang="en-US" dirty="0" err="1">
                <a:solidFill>
                  <a:schemeClr val="bg2">
                    <a:lumMod val="10000"/>
                  </a:schemeClr>
                </a:solidFill>
              </a:rPr>
              <a:t>voor</a:t>
            </a:r>
            <a:r>
              <a:rPr lang="en-US" dirty="0">
                <a:solidFill>
                  <a:schemeClr val="bg2">
                    <a:lumMod val="10000"/>
                  </a:schemeClr>
                </a:solidFill>
              </a:rPr>
              <a:t> </a:t>
            </a:r>
            <a:r>
              <a:rPr lang="en-US" dirty="0" err="1">
                <a:solidFill>
                  <a:schemeClr val="bg2">
                    <a:lumMod val="10000"/>
                  </a:schemeClr>
                </a:solidFill>
              </a:rPr>
              <a:t>thema</a:t>
            </a:r>
            <a:r>
              <a:rPr lang="en-US" dirty="0">
                <a:solidFill>
                  <a:schemeClr val="bg2">
                    <a:lumMod val="10000"/>
                  </a:schemeClr>
                </a:solidFill>
              </a:rPr>
              <a:t> </a:t>
            </a:r>
            <a:r>
              <a:rPr lang="en-US" dirty="0" err="1">
                <a:solidFill>
                  <a:schemeClr val="bg2">
                    <a:lumMod val="10000"/>
                  </a:schemeClr>
                </a:solidFill>
              </a:rPr>
              <a:t>klimaat</a:t>
            </a:r>
            <a:r>
              <a:rPr lang="en-US" dirty="0">
                <a:solidFill>
                  <a:schemeClr val="bg2">
                    <a:lumMod val="10000"/>
                  </a:schemeClr>
                </a:solidFill>
              </a:rPr>
              <a:t> is </a:t>
            </a:r>
            <a:r>
              <a:rPr lang="en-US" dirty="0" err="1">
                <a:solidFill>
                  <a:schemeClr val="bg2">
                    <a:lumMod val="10000"/>
                  </a:schemeClr>
                </a:solidFill>
              </a:rPr>
              <a:t>behaald</a:t>
            </a:r>
            <a:endParaRPr lang="en-US" sz="1200" dirty="0">
              <a:solidFill>
                <a:schemeClr val="bg2">
                  <a:lumMod val="10000"/>
                </a:schemeClr>
              </a:solidFill>
              <a:cs typeface="Calibri" panose="020F0502020204030204"/>
            </a:endParaRPr>
          </a:p>
          <a:p>
            <a:pPr marL="232178" indent="-232178">
              <a:buFont typeface="Arial" panose="020B0604020202020204" pitchFamily="34" charset="0"/>
              <a:buChar char="•"/>
            </a:pPr>
            <a:r>
              <a:rPr lang="en-US" sz="1200" dirty="0" err="1">
                <a:solidFill>
                  <a:schemeClr val="bg2">
                    <a:lumMod val="10000"/>
                  </a:schemeClr>
                </a:solidFill>
              </a:rPr>
              <a:t>Ambitieweb</a:t>
            </a:r>
            <a:r>
              <a:rPr lang="en-US" sz="1200" dirty="0">
                <a:solidFill>
                  <a:schemeClr val="bg2">
                    <a:lumMod val="10000"/>
                  </a:schemeClr>
                </a:solidFill>
              </a:rPr>
              <a:t> </a:t>
            </a:r>
            <a:r>
              <a:rPr lang="en-US" sz="1200" dirty="0" err="1">
                <a:solidFill>
                  <a:schemeClr val="bg2">
                    <a:lumMod val="10000"/>
                  </a:schemeClr>
                </a:solidFill>
              </a:rPr>
              <a:t>toegepast</a:t>
            </a:r>
            <a:r>
              <a:rPr lang="en-US" sz="1200" dirty="0">
                <a:solidFill>
                  <a:schemeClr val="bg2">
                    <a:lumMod val="10000"/>
                  </a:schemeClr>
                </a:solidFill>
              </a:rPr>
              <a:t> om concrete </a:t>
            </a:r>
            <a:r>
              <a:rPr lang="en-US" sz="1200" dirty="0" err="1">
                <a:solidFill>
                  <a:schemeClr val="bg2">
                    <a:lumMod val="10000"/>
                  </a:schemeClr>
                </a:solidFill>
              </a:rPr>
              <a:t>ambities</a:t>
            </a:r>
            <a:r>
              <a:rPr lang="en-US" sz="1200" dirty="0">
                <a:solidFill>
                  <a:schemeClr val="bg2">
                    <a:lumMod val="10000"/>
                  </a:schemeClr>
                </a:solidFill>
              </a:rPr>
              <a:t> op </a:t>
            </a:r>
            <a:r>
              <a:rPr lang="en-US" sz="1200" dirty="0" err="1">
                <a:solidFill>
                  <a:schemeClr val="bg2">
                    <a:lumMod val="10000"/>
                  </a:schemeClr>
                </a:solidFill>
              </a:rPr>
              <a:t>te</a:t>
            </a:r>
            <a:r>
              <a:rPr lang="en-US" sz="1200" dirty="0">
                <a:solidFill>
                  <a:schemeClr val="bg2">
                    <a:lumMod val="10000"/>
                  </a:schemeClr>
                </a:solidFill>
              </a:rPr>
              <a:t> </a:t>
            </a:r>
            <a:r>
              <a:rPr lang="en-US" sz="1200" dirty="0" err="1">
                <a:solidFill>
                  <a:schemeClr val="bg2">
                    <a:lumMod val="10000"/>
                  </a:schemeClr>
                </a:solidFill>
              </a:rPr>
              <a:t>stellen</a:t>
            </a:r>
            <a:endParaRPr lang="nl-NL" i="1" dirty="0"/>
          </a:p>
          <a:p>
            <a:endParaRPr lang="nl-NL" i="1" dirty="0"/>
          </a:p>
          <a:p>
            <a:r>
              <a:rPr lang="nl-NL" i="1" dirty="0"/>
              <a:t>Wat had er beter gekund?</a:t>
            </a:r>
          </a:p>
          <a:p>
            <a:pPr marL="232178" indent="-232178">
              <a:buFont typeface="Arial" panose="020B0604020202020204" pitchFamily="34" charset="0"/>
              <a:buChar char="•"/>
            </a:pPr>
            <a:r>
              <a:rPr lang="en-US" sz="1200" dirty="0">
                <a:solidFill>
                  <a:schemeClr val="bg2">
                    <a:lumMod val="10000"/>
                  </a:schemeClr>
                </a:solidFill>
              </a:rPr>
              <a:t>De </a:t>
            </a:r>
            <a:r>
              <a:rPr lang="en-US" sz="1200" dirty="0" err="1">
                <a:solidFill>
                  <a:schemeClr val="bg2">
                    <a:lumMod val="10000"/>
                  </a:schemeClr>
                </a:solidFill>
              </a:rPr>
              <a:t>opdrachtgever</a:t>
            </a:r>
            <a:r>
              <a:rPr lang="en-US" sz="1200" dirty="0">
                <a:solidFill>
                  <a:schemeClr val="bg2">
                    <a:lumMod val="10000"/>
                  </a:schemeClr>
                </a:solidFill>
              </a:rPr>
              <a:t> is </a:t>
            </a:r>
            <a:r>
              <a:rPr lang="en-US" sz="1200" dirty="0" err="1">
                <a:solidFill>
                  <a:schemeClr val="bg2">
                    <a:lumMod val="10000"/>
                  </a:schemeClr>
                </a:solidFill>
              </a:rPr>
              <a:t>niet</a:t>
            </a:r>
            <a:r>
              <a:rPr lang="en-US" sz="1200" dirty="0">
                <a:solidFill>
                  <a:schemeClr val="bg2">
                    <a:lumMod val="10000"/>
                  </a:schemeClr>
                </a:solidFill>
              </a:rPr>
              <a:t> </a:t>
            </a:r>
            <a:r>
              <a:rPr lang="en-US" sz="1200" dirty="0" err="1">
                <a:solidFill>
                  <a:schemeClr val="bg2">
                    <a:lumMod val="10000"/>
                  </a:schemeClr>
                </a:solidFill>
              </a:rPr>
              <a:t>altijd</a:t>
            </a:r>
            <a:r>
              <a:rPr lang="en-US" sz="1200" dirty="0">
                <a:solidFill>
                  <a:schemeClr val="bg2">
                    <a:lumMod val="10000"/>
                  </a:schemeClr>
                </a:solidFill>
              </a:rPr>
              <a:t> (op </a:t>
            </a:r>
            <a:r>
              <a:rPr lang="en-US" sz="1200" dirty="0" err="1">
                <a:solidFill>
                  <a:schemeClr val="bg2">
                    <a:lumMod val="10000"/>
                  </a:schemeClr>
                </a:solidFill>
              </a:rPr>
              <a:t>tijd</a:t>
            </a:r>
            <a:r>
              <a:rPr lang="en-US" sz="1200" dirty="0">
                <a:solidFill>
                  <a:schemeClr val="bg2">
                    <a:lumMod val="10000"/>
                  </a:schemeClr>
                </a:solidFill>
              </a:rPr>
              <a:t>) </a:t>
            </a:r>
            <a:r>
              <a:rPr lang="en-US" sz="1200" dirty="0" err="1">
                <a:solidFill>
                  <a:schemeClr val="bg2">
                    <a:lumMod val="10000"/>
                  </a:schemeClr>
                </a:solidFill>
              </a:rPr>
              <a:t>betrokken</a:t>
            </a:r>
            <a:r>
              <a:rPr lang="en-US" sz="1200" dirty="0">
                <a:solidFill>
                  <a:schemeClr val="bg2">
                    <a:lumMod val="10000"/>
                  </a:schemeClr>
                </a:solidFill>
              </a:rPr>
              <a:t> </a:t>
            </a:r>
            <a:r>
              <a:rPr lang="en-US" sz="1200" dirty="0" err="1">
                <a:solidFill>
                  <a:schemeClr val="bg2">
                    <a:lumMod val="10000"/>
                  </a:schemeClr>
                </a:solidFill>
              </a:rPr>
              <a:t>geweest</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het MVOI process van de </a:t>
            </a:r>
            <a:r>
              <a:rPr lang="en-US" sz="1200" dirty="0" err="1">
                <a:solidFill>
                  <a:schemeClr val="bg2">
                    <a:lumMod val="10000"/>
                  </a:schemeClr>
                </a:solidFill>
              </a:rPr>
              <a:t>aanbesteding</a:t>
            </a:r>
            <a:endParaRPr lang="en-US" sz="1200" dirty="0">
              <a:solidFill>
                <a:schemeClr val="bg2">
                  <a:lumMod val="10000"/>
                </a:schemeClr>
              </a:solidFill>
            </a:endParaRPr>
          </a:p>
          <a:p>
            <a:pPr marL="232178" indent="-232178">
              <a:buFont typeface="Arial" panose="020B0604020202020204" pitchFamily="34" charset="0"/>
              <a:buChar char="•"/>
            </a:pPr>
            <a:r>
              <a:rPr lang="en-US" sz="1200" dirty="0">
                <a:solidFill>
                  <a:schemeClr val="bg2">
                    <a:lumMod val="10000"/>
                  </a:schemeClr>
                </a:solidFill>
              </a:rPr>
              <a:t>Er </a:t>
            </a:r>
            <a:r>
              <a:rPr lang="en-US" sz="1200" dirty="0" err="1">
                <a:solidFill>
                  <a:schemeClr val="bg2">
                    <a:lumMod val="10000"/>
                  </a:schemeClr>
                </a:solidFill>
              </a:rPr>
              <a:t>hadden</a:t>
            </a:r>
            <a:r>
              <a:rPr lang="en-US" sz="1200" dirty="0">
                <a:solidFill>
                  <a:schemeClr val="bg2">
                    <a:lumMod val="10000"/>
                  </a:schemeClr>
                </a:solidFill>
              </a:rPr>
              <a:t> </a:t>
            </a:r>
            <a:r>
              <a:rPr lang="en-US" sz="1200" dirty="0" err="1">
                <a:solidFill>
                  <a:schemeClr val="bg2">
                    <a:lumMod val="10000"/>
                  </a:schemeClr>
                </a:solidFill>
              </a:rPr>
              <a:t>vaker</a:t>
            </a:r>
            <a:r>
              <a:rPr lang="en-US" sz="1200" dirty="0">
                <a:solidFill>
                  <a:schemeClr val="bg2">
                    <a:lumMod val="10000"/>
                  </a:schemeClr>
                </a:solidFill>
              </a:rPr>
              <a:t> </a:t>
            </a:r>
            <a:r>
              <a:rPr lang="en-US" sz="1200" dirty="0" err="1">
                <a:solidFill>
                  <a:schemeClr val="bg2">
                    <a:lumMod val="10000"/>
                  </a:schemeClr>
                </a:solidFill>
              </a:rPr>
              <a:t>hogere</a:t>
            </a:r>
            <a:r>
              <a:rPr lang="en-US" sz="1200" dirty="0">
                <a:solidFill>
                  <a:schemeClr val="bg2">
                    <a:lumMod val="10000"/>
                  </a:schemeClr>
                </a:solidFill>
              </a:rPr>
              <a:t> </a:t>
            </a:r>
            <a:r>
              <a:rPr lang="en-US" sz="1200" dirty="0" err="1">
                <a:solidFill>
                  <a:schemeClr val="bg2">
                    <a:lumMod val="10000"/>
                  </a:schemeClr>
                </a:solidFill>
              </a:rPr>
              <a:t>niveaus</a:t>
            </a:r>
            <a:r>
              <a:rPr lang="en-US" sz="1200" dirty="0">
                <a:solidFill>
                  <a:schemeClr val="bg2">
                    <a:lumMod val="10000"/>
                  </a:schemeClr>
                </a:solidFill>
              </a:rPr>
              <a:t> van </a:t>
            </a:r>
            <a:r>
              <a:rPr lang="en-US" sz="1200" dirty="0" err="1">
                <a:solidFill>
                  <a:schemeClr val="bg2">
                    <a:lumMod val="10000"/>
                  </a:schemeClr>
                </a:solidFill>
              </a:rPr>
              <a:t>gunningscriteria</a:t>
            </a:r>
            <a:r>
              <a:rPr lang="en-US" sz="1200" dirty="0">
                <a:solidFill>
                  <a:schemeClr val="bg2">
                    <a:lumMod val="10000"/>
                  </a:schemeClr>
                </a:solidFill>
              </a:rPr>
              <a:t> </a:t>
            </a:r>
            <a:r>
              <a:rPr lang="en-US" sz="1200" dirty="0" err="1">
                <a:solidFill>
                  <a:schemeClr val="bg2">
                    <a:lumMod val="10000"/>
                  </a:schemeClr>
                </a:solidFill>
              </a:rPr>
              <a:t>kunnen</a:t>
            </a:r>
            <a:r>
              <a:rPr lang="en-US" sz="1200" dirty="0">
                <a:solidFill>
                  <a:schemeClr val="bg2">
                    <a:lumMod val="10000"/>
                  </a:schemeClr>
                </a:solidFill>
              </a:rPr>
              <a:t> </a:t>
            </a:r>
            <a:r>
              <a:rPr lang="en-US" sz="1200" dirty="0" err="1">
                <a:solidFill>
                  <a:schemeClr val="bg2">
                    <a:lumMod val="10000"/>
                  </a:schemeClr>
                </a:solidFill>
              </a:rPr>
              <a:t>worden</a:t>
            </a:r>
            <a:r>
              <a:rPr lang="en-US" sz="1200" dirty="0">
                <a:solidFill>
                  <a:schemeClr val="bg2">
                    <a:lumMod val="10000"/>
                  </a:schemeClr>
                </a:solidFill>
              </a:rPr>
              <a:t> </a:t>
            </a:r>
            <a:r>
              <a:rPr lang="en-US" sz="1200" dirty="0" err="1">
                <a:solidFill>
                  <a:schemeClr val="bg2">
                    <a:lumMod val="10000"/>
                  </a:schemeClr>
                </a:solidFill>
              </a:rPr>
              <a:t>toegepast</a:t>
            </a:r>
            <a:endParaRPr lang="en-US" sz="1200" dirty="0">
              <a:solidFill>
                <a:schemeClr val="bg2">
                  <a:lumMod val="10000"/>
                </a:schemeClr>
              </a:solidFill>
            </a:endParaRPr>
          </a:p>
          <a:p>
            <a:pPr marL="231775" indent="-231775">
              <a:buFont typeface="Arial" panose="020B0604020202020204" pitchFamily="34" charset="0"/>
              <a:buChar char="•"/>
            </a:pPr>
            <a:r>
              <a:rPr lang="en-US" dirty="0" err="1">
                <a:solidFill>
                  <a:schemeClr val="bg2">
                    <a:lumMod val="10000"/>
                  </a:schemeClr>
                </a:solidFill>
              </a:rPr>
              <a:t>Gestelde</a:t>
            </a:r>
            <a:r>
              <a:rPr lang="en-US" dirty="0">
                <a:solidFill>
                  <a:schemeClr val="bg2">
                    <a:lumMod val="10000"/>
                  </a:schemeClr>
                </a:solidFill>
              </a:rPr>
              <a:t> </a:t>
            </a:r>
            <a:r>
              <a:rPr lang="en-US" dirty="0" err="1">
                <a:solidFill>
                  <a:schemeClr val="bg2">
                    <a:lumMod val="10000"/>
                  </a:schemeClr>
                </a:solidFill>
              </a:rPr>
              <a:t>doel</a:t>
            </a:r>
            <a:r>
              <a:rPr lang="en-US" dirty="0">
                <a:solidFill>
                  <a:schemeClr val="bg2">
                    <a:lumMod val="10000"/>
                  </a:schemeClr>
                </a:solidFill>
              </a:rPr>
              <a:t> </a:t>
            </a:r>
            <a:r>
              <a:rPr lang="en-US" dirty="0" err="1">
                <a:solidFill>
                  <a:schemeClr val="bg2">
                    <a:lumMod val="10000"/>
                  </a:schemeClr>
                </a:solidFill>
              </a:rPr>
              <a:t>voor</a:t>
            </a:r>
            <a:r>
              <a:rPr lang="en-US" dirty="0">
                <a:solidFill>
                  <a:schemeClr val="bg2">
                    <a:lumMod val="10000"/>
                  </a:schemeClr>
                </a:solidFill>
              </a:rPr>
              <a:t> social return </a:t>
            </a:r>
            <a:r>
              <a:rPr lang="en-US" dirty="0" err="1">
                <a:solidFill>
                  <a:schemeClr val="bg2">
                    <a:lumMod val="10000"/>
                  </a:schemeClr>
                </a:solidFill>
              </a:rPr>
              <a:t>niet</a:t>
            </a:r>
            <a:r>
              <a:rPr lang="en-US" dirty="0">
                <a:solidFill>
                  <a:schemeClr val="bg2">
                    <a:lumMod val="10000"/>
                  </a:schemeClr>
                </a:solidFill>
              </a:rPr>
              <a:t> </a:t>
            </a:r>
            <a:r>
              <a:rPr lang="en-US" dirty="0" err="1">
                <a:solidFill>
                  <a:schemeClr val="bg2">
                    <a:lumMod val="10000"/>
                  </a:schemeClr>
                </a:solidFill>
              </a:rPr>
              <a:t>gehaald</a:t>
            </a:r>
            <a:endParaRPr lang="en-US" dirty="0">
              <a:solidFill>
                <a:srgbClr val="181717"/>
              </a:solidFill>
              <a:cs typeface="Calibri"/>
            </a:endParaRPr>
          </a:p>
          <a:p>
            <a:endParaRPr lang="nl-NL" i="1" dirty="0"/>
          </a:p>
          <a:p>
            <a:r>
              <a:rPr lang="nl-NL" i="1" dirty="0"/>
              <a:t>Waar moeten we op letten komend jaar?</a:t>
            </a:r>
          </a:p>
          <a:p>
            <a:pPr marL="232178" indent="-232178" algn="just">
              <a:buFont typeface="Arial" panose="020B0604020202020204" pitchFamily="34" charset="0"/>
              <a:buChar char="•"/>
            </a:pPr>
            <a:r>
              <a:rPr lang="nl-NL" sz="1200" dirty="0">
                <a:solidFill>
                  <a:schemeClr val="bg2">
                    <a:lumMod val="10000"/>
                  </a:schemeClr>
                </a:solidFill>
              </a:rPr>
              <a:t>Trainingen over MVOI voor opdrachtgevers en inkoop samen plannen om opdrachtgevers te betrekken</a:t>
            </a:r>
          </a:p>
          <a:p>
            <a:pPr marL="232178" indent="-232178" algn="just">
              <a:buFont typeface="Arial" panose="020B0604020202020204" pitchFamily="34" charset="0"/>
              <a:buChar char="•"/>
            </a:pPr>
            <a:r>
              <a:rPr lang="nl-NL" sz="1200" dirty="0">
                <a:solidFill>
                  <a:schemeClr val="bg2">
                    <a:lumMod val="10000"/>
                  </a:schemeClr>
                </a:solidFill>
              </a:rPr>
              <a:t>Op tijd betrekken van de opdrachtgever in het proces</a:t>
            </a:r>
          </a:p>
          <a:p>
            <a:pPr marL="232178" indent="-232178" algn="just">
              <a:buFont typeface="Arial" panose="020B0604020202020204" pitchFamily="34" charset="0"/>
              <a:buChar char="•"/>
            </a:pPr>
            <a:r>
              <a:rPr lang="nl-NL" sz="1200" dirty="0">
                <a:solidFill>
                  <a:schemeClr val="bg2">
                    <a:lumMod val="10000"/>
                  </a:schemeClr>
                </a:solidFill>
              </a:rPr>
              <a:t>Beschikbare tools meer benutten</a:t>
            </a:r>
            <a:endParaRPr lang="nl-NL" sz="1050" dirty="0">
              <a:solidFill>
                <a:schemeClr val="bg2">
                  <a:lumMod val="10000"/>
                </a:schemeClr>
              </a:solidFill>
            </a:endParaRPr>
          </a:p>
          <a:p>
            <a:endParaRPr lang="nl-NL" dirty="0"/>
          </a:p>
          <a:p>
            <a:pPr marL="0" indent="0">
              <a:buFont typeface="Wingdings" pitchFamily="2" charset="2"/>
              <a:buNone/>
            </a:pPr>
            <a:r>
              <a:rPr lang="nl-NL" b="1" dirty="0"/>
              <a:t>Praktijkvoorbeeld:</a:t>
            </a:r>
          </a:p>
          <a:p>
            <a:pPr algn="just"/>
            <a:r>
              <a:rPr lang="nl-NL" sz="1200" dirty="0">
                <a:solidFill>
                  <a:schemeClr val="bg2">
                    <a:lumMod val="10000"/>
                  </a:schemeClr>
                </a:solidFill>
              </a:rPr>
              <a:t>Het </a:t>
            </a:r>
            <a:r>
              <a:rPr lang="nl-NL" sz="1200" b="1" dirty="0">
                <a:solidFill>
                  <a:srgbClr val="76D2B6"/>
                </a:solidFill>
                <a:hlinkClick r:id="rId3">
                  <a:extLst>
                    <a:ext uri="{A12FA001-AC4F-418D-AE19-62706E023703}">
                      <ahyp:hlinkClr xmlns:ahyp="http://schemas.microsoft.com/office/drawing/2018/hyperlinkcolor" val="tx"/>
                    </a:ext>
                  </a:extLst>
                </a:hlinkClick>
              </a:rPr>
              <a:t>RIVM</a:t>
            </a:r>
            <a:r>
              <a:rPr lang="nl-NL" sz="1200" b="1" dirty="0">
                <a:solidFill>
                  <a:schemeClr val="bg2">
                    <a:lumMod val="10000"/>
                  </a:schemeClr>
                </a:solidFill>
              </a:rPr>
              <a:t> (p.25) </a:t>
            </a:r>
            <a:r>
              <a:rPr lang="nl-NL" sz="1200" dirty="0">
                <a:solidFill>
                  <a:schemeClr val="bg2">
                    <a:lumMod val="10000"/>
                  </a:schemeClr>
                </a:solidFill>
              </a:rPr>
              <a:t>evalueert jaarlijks op basis van de effecten van het beleid. Deze effecten worden onder andere gemeten met de MVI zelf-evaluatie-tool. Op basis van deze resultaten kan het Actieplan worden aangepast waar nodig. </a:t>
            </a:r>
          </a:p>
          <a:p>
            <a:pPr marL="171450" indent="-171450">
              <a:buFont typeface="Wingdings" panose="05000000000000000000" pitchFamily="2" charset="2"/>
              <a:buChar char="à"/>
            </a:pPr>
            <a:r>
              <a:rPr lang="nl-NL" sz="1200" dirty="0">
                <a:solidFill>
                  <a:schemeClr val="bg2">
                    <a:lumMod val="50000"/>
                  </a:schemeClr>
                </a:solidFill>
                <a:hlinkClick r:id="rId3"/>
              </a:rPr>
              <a:t>https://www.pianoo.nl/sites/default/files/media/documents/Manifest-Actieplan-MVI-RIVM.pdf</a:t>
            </a:r>
            <a:r>
              <a:rPr lang="nl-NL" sz="1200" dirty="0">
                <a:solidFill>
                  <a:schemeClr val="bg2">
                    <a:lumMod val="50000"/>
                  </a:schemeClr>
                </a:solidFill>
              </a:rPr>
              <a:t> </a:t>
            </a:r>
          </a:p>
          <a:p>
            <a:pPr algn="just"/>
            <a:endParaRPr lang="nl-NL" sz="1050" dirty="0">
              <a:solidFill>
                <a:schemeClr val="bg2">
                  <a:lumMod val="10000"/>
                </a:schemeClr>
              </a:solidFill>
            </a:endParaRPr>
          </a:p>
          <a:p>
            <a:pPr algn="just"/>
            <a:r>
              <a:rPr lang="nl-NL" sz="1200" b="1" dirty="0">
                <a:solidFill>
                  <a:srgbClr val="76D2B6"/>
                </a:solidFill>
                <a:hlinkClick r:id="rId4">
                  <a:extLst>
                    <a:ext uri="{A12FA001-AC4F-418D-AE19-62706E023703}">
                      <ahyp:hlinkClr xmlns:ahyp="http://schemas.microsoft.com/office/drawing/2018/hyperlinkcolor" val="tx"/>
                    </a:ext>
                  </a:extLst>
                </a:hlinkClick>
              </a:rPr>
              <a:t>Gemeente Zwolle</a:t>
            </a:r>
            <a:r>
              <a:rPr lang="nl-NL" sz="1200" b="1" dirty="0">
                <a:solidFill>
                  <a:srgbClr val="76D2B6"/>
                </a:solidFill>
              </a:rPr>
              <a:t> </a:t>
            </a:r>
            <a:r>
              <a:rPr lang="nl-NL" sz="1200" b="1" dirty="0">
                <a:solidFill>
                  <a:schemeClr val="bg2">
                    <a:lumMod val="10000"/>
                  </a:schemeClr>
                </a:solidFill>
              </a:rPr>
              <a:t>(p.13) </a:t>
            </a:r>
            <a:r>
              <a:rPr lang="nl-NL" sz="1200" dirty="0">
                <a:solidFill>
                  <a:schemeClr val="bg2">
                    <a:lumMod val="10000"/>
                  </a:schemeClr>
                </a:solidFill>
              </a:rPr>
              <a:t>gebruikt actief de MVI-zelfevaluatietool om te monitoren en te rapporteren.</a:t>
            </a:r>
          </a:p>
          <a:p>
            <a:pPr algn="just"/>
            <a:r>
              <a:rPr lang="nl-NL" sz="1200" dirty="0">
                <a:solidFill>
                  <a:schemeClr val="bg2">
                    <a:lumMod val="10000"/>
                  </a:schemeClr>
                </a:solidFill>
              </a:rPr>
              <a:t>    -&gt; </a:t>
            </a:r>
            <a:r>
              <a:rPr lang="nl-NL" dirty="0">
                <a:hlinkClick r:id="rId4"/>
              </a:rPr>
              <a:t>https://www.pianoo.nl/sites/default/files/media/documents/Manifest-MVI-Actieplan-Gemeente-Zwolle.pdf</a:t>
            </a:r>
            <a:endParaRPr lang="nl-NL" sz="1200" dirty="0">
              <a:solidFill>
                <a:schemeClr val="bg2">
                  <a:lumMod val="10000"/>
                </a:schemeClr>
              </a:solidFill>
            </a:endParaRPr>
          </a:p>
          <a:p>
            <a:pPr marL="0" indent="0">
              <a:buFont typeface="Wingdings" pitchFamily="2" charset="2"/>
              <a:buNone/>
            </a:pPr>
            <a:endParaRPr lang="nl-NL" sz="1200" dirty="0">
              <a:solidFill>
                <a:schemeClr val="bg2">
                  <a:lumMod val="50000"/>
                </a:schemeClr>
              </a:solidFill>
            </a:endParaRPr>
          </a:p>
          <a:p>
            <a:pPr marL="0" indent="0">
              <a:buFont typeface="Wingdings" pitchFamily="2" charset="2"/>
              <a:buNone/>
            </a:pPr>
            <a:endParaRPr lang="nl-NL" b="1" dirty="0"/>
          </a:p>
          <a:p>
            <a:pPr marL="0" indent="0">
              <a:buFont typeface="Wingdings" pitchFamily="2" charset="2"/>
              <a:buNone/>
            </a:pPr>
            <a:r>
              <a:rPr lang="nl-NL" b="1" dirty="0"/>
              <a:t>Tools en handreikingen:</a:t>
            </a:r>
          </a:p>
          <a:p>
            <a:r>
              <a:rPr lang="nl-NL" sz="1200" b="0" dirty="0">
                <a:solidFill>
                  <a:schemeClr val="bg2">
                    <a:lumMod val="10000"/>
                  </a:schemeClr>
                </a:solidFill>
              </a:rPr>
              <a:t>De</a:t>
            </a:r>
            <a:r>
              <a:rPr lang="nl-NL" sz="1200" b="0" dirty="0">
                <a:solidFill>
                  <a:srgbClr val="76D2B6"/>
                </a:solidFill>
              </a:rPr>
              <a:t> </a:t>
            </a:r>
            <a:r>
              <a:rPr lang="nl-NL" sz="1200" b="0" dirty="0">
                <a:solidFill>
                  <a:srgbClr val="76D2B6"/>
                </a:solidFill>
                <a:hlinkClick r:id="rId5">
                  <a:extLst>
                    <a:ext uri="{A12FA001-AC4F-418D-AE19-62706E023703}">
                      <ahyp:hlinkClr xmlns:ahyp="http://schemas.microsoft.com/office/drawing/2018/hyperlinkcolor" val="tx"/>
                    </a:ext>
                  </a:extLst>
                </a:hlinkClick>
              </a:rPr>
              <a:t>MVI zelf evaluatie tool</a:t>
            </a:r>
            <a:r>
              <a:rPr lang="nl-NL" sz="1200" b="0" dirty="0">
                <a:solidFill>
                  <a:srgbClr val="76D2B6"/>
                </a:solidFill>
              </a:rPr>
              <a:t> </a:t>
            </a:r>
            <a:r>
              <a:rPr lang="nl-NL" sz="1200" dirty="0">
                <a:solidFill>
                  <a:schemeClr val="bg2">
                    <a:lumMod val="10000"/>
                  </a:schemeClr>
                </a:solidFill>
              </a:rPr>
              <a:t>of de </a:t>
            </a:r>
            <a:r>
              <a:rPr lang="nl-NL" sz="1200" b="0" dirty="0">
                <a:solidFill>
                  <a:srgbClr val="76D2B6"/>
                </a:solidFill>
                <a:hlinkClick r:id="rId6">
                  <a:extLst>
                    <a:ext uri="{A12FA001-AC4F-418D-AE19-62706E023703}">
                      <ahyp:hlinkClr xmlns:ahyp="http://schemas.microsoft.com/office/drawing/2018/hyperlinkcolor" val="tx"/>
                    </a:ext>
                  </a:extLst>
                </a:hlinkClick>
              </a:rPr>
              <a:t>webtool ISO 20400</a:t>
            </a:r>
            <a:r>
              <a:rPr lang="nl-NL" sz="1200" b="0" dirty="0">
                <a:solidFill>
                  <a:srgbClr val="8FCAE7"/>
                </a:solidFill>
              </a:rPr>
              <a:t> </a:t>
            </a:r>
            <a:r>
              <a:rPr lang="nl-NL" sz="1200" b="0" dirty="0">
                <a:solidFill>
                  <a:schemeClr val="bg2">
                    <a:lumMod val="10000"/>
                  </a:schemeClr>
                </a:solidFill>
              </a:rPr>
              <a:t>bieden inzicht in de prestaties en vorderingen op het gebied van MVI. </a:t>
            </a:r>
          </a:p>
          <a:p>
            <a:r>
              <a:rPr lang="nl-NL" sz="1200" b="0" dirty="0">
                <a:solidFill>
                  <a:schemeClr val="bg2">
                    <a:lumMod val="10000"/>
                  </a:schemeClr>
                </a:solidFill>
                <a:sym typeface="Wingdings" pitchFamily="2" charset="2"/>
              </a:rPr>
              <a:t> https://mvizet.nl/accounts/login/?next=/ </a:t>
            </a:r>
          </a:p>
          <a:p>
            <a:r>
              <a:rPr lang="nl-NL" sz="1200" b="0" dirty="0">
                <a:solidFill>
                  <a:schemeClr val="bg2">
                    <a:lumMod val="10000"/>
                  </a:schemeClr>
                </a:solidFill>
                <a:sym typeface="Wingdings" pitchFamily="2" charset="2"/>
              </a:rPr>
              <a:t> https://www.pianoo.nl/nl/webtool-implementatie-iso-20400 </a:t>
            </a:r>
            <a:endParaRPr lang="nl-NL" sz="1200" b="0" dirty="0">
              <a:solidFill>
                <a:schemeClr val="bg2">
                  <a:lumMod val="10000"/>
                </a:schemeClr>
              </a:solidFill>
            </a:endParaRPr>
          </a:p>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10</a:t>
            </a:fld>
            <a:endParaRPr lang="nl-NL"/>
          </a:p>
        </p:txBody>
      </p:sp>
    </p:spTree>
    <p:extLst>
      <p:ext uri="{BB962C8B-B14F-4D97-AF65-F5344CB8AC3E}">
        <p14:creationId xmlns:p14="http://schemas.microsoft.com/office/powerpoint/2010/main" val="367923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2">
                    <a:lumMod val="50000"/>
                  </a:schemeClr>
                </a:solidFill>
              </a:rPr>
              <a:t>Het Actieplan MVOI heeft een planningsduur van 3 jaar (2023- 2025). De eerste drie stappen worden eenmalig uitgevoerd. Deze stappen zijn bedoeld om richting te geven en een stip op de horizon te zetten, maar ze kunnen eventueel later worden aangescherpt. Stap 4-7 worden ieder jaar opnieuw uitgevoerd. Deze stappen zijn meer gericht op de korte termijn en resulteren in een duidelijke planning met concrete acties voor het komende jaar.</a:t>
            </a:r>
            <a:endParaRPr lang="en-US" sz="1200" baseline="30000" dirty="0">
              <a:solidFill>
                <a:schemeClr val="bg2">
                  <a:lumMod val="50000"/>
                </a:schemeClr>
              </a:solidFill>
            </a:endParaRPr>
          </a:p>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2</a:t>
            </a:fld>
            <a:endParaRPr lang="nl-NL"/>
          </a:p>
        </p:txBody>
      </p:sp>
    </p:spTree>
    <p:extLst>
      <p:ext uri="{BB962C8B-B14F-4D97-AF65-F5344CB8AC3E}">
        <p14:creationId xmlns:p14="http://schemas.microsoft.com/office/powerpoint/2010/main" val="353762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400" b="1" dirty="0">
                <a:solidFill>
                  <a:schemeClr val="bg2">
                    <a:lumMod val="10000"/>
                  </a:schemeClr>
                </a:solidFill>
              </a:rPr>
              <a:t>Deze opmerking-ruimte bevat de inhoud van de Handleiding Actieplan MVOI, deze handleiding kan dus ook worden gebruikt.</a:t>
            </a:r>
          </a:p>
          <a:p>
            <a:endParaRPr lang="nl-NL" sz="1400" b="1" dirty="0">
              <a:solidFill>
                <a:schemeClr val="bg2">
                  <a:lumMod val="10000"/>
                </a:schemeClr>
              </a:solidFill>
            </a:endParaRPr>
          </a:p>
          <a:p>
            <a:r>
              <a:rPr lang="nl-NL" sz="1400" b="1" dirty="0">
                <a:solidFill>
                  <a:schemeClr val="bg2">
                    <a:lumMod val="10000"/>
                  </a:schemeClr>
                </a:solidFill>
              </a:rPr>
              <a:t>Toelichting:</a:t>
            </a:r>
            <a:endParaRPr lang="nl-NL" sz="1400" b="0" dirty="0">
              <a:solidFill>
                <a:schemeClr val="bg2">
                  <a:lumMod val="10000"/>
                </a:schemeClr>
              </a:solidFill>
            </a:endParaRPr>
          </a:p>
          <a:p>
            <a:pPr algn="just">
              <a:spcAft>
                <a:spcPts val="600"/>
              </a:spcAft>
            </a:pPr>
            <a:r>
              <a:rPr lang="nl-NL" sz="1200" dirty="0">
                <a:solidFill>
                  <a:schemeClr val="bg2">
                    <a:lumMod val="50000"/>
                  </a:schemeClr>
                </a:solidFill>
              </a:rPr>
              <a:t>Bij deze stap wordt in kaart gebracht welke stappen op het gebied van MVOI al zijn ondernomen. Kies </a:t>
            </a:r>
            <a:r>
              <a:rPr lang="nl-NL" sz="1200" b="1" dirty="0">
                <a:solidFill>
                  <a:schemeClr val="bg2">
                    <a:lumMod val="50000"/>
                  </a:schemeClr>
                </a:solidFill>
              </a:rPr>
              <a:t>maximaal 5 </a:t>
            </a:r>
            <a:r>
              <a:rPr lang="nl-NL" sz="1200" dirty="0">
                <a:solidFill>
                  <a:schemeClr val="bg2">
                    <a:lumMod val="50000"/>
                  </a:schemeClr>
                </a:solidFill>
              </a:rPr>
              <a:t>van de belangrijkste punten uit. Vragen om te stellen zijn:</a:t>
            </a:r>
            <a:endParaRPr lang="nl-NL" sz="1200" i="1" dirty="0">
              <a:solidFill>
                <a:schemeClr val="bg2">
                  <a:lumMod val="50000"/>
                </a:schemeClr>
              </a:solidFill>
            </a:endParaRPr>
          </a:p>
          <a:p>
            <a:pPr marL="285750" indent="-285750" algn="just">
              <a:buFont typeface="Arial" panose="020B0604020202020204" pitchFamily="34" charset="0"/>
              <a:buChar char="•"/>
            </a:pPr>
            <a:r>
              <a:rPr lang="nl-NL" sz="1200" i="1" dirty="0">
                <a:solidFill>
                  <a:schemeClr val="bg2">
                    <a:lumMod val="50000"/>
                  </a:schemeClr>
                </a:solidFill>
              </a:rPr>
              <a:t>Heeft de organisatie doelen die via inkoop worden nagestreefd?</a:t>
            </a:r>
          </a:p>
          <a:p>
            <a:pPr marL="285750" indent="-285750" algn="just">
              <a:buFont typeface="Arial" panose="020B0604020202020204" pitchFamily="34" charset="0"/>
              <a:buChar char="•"/>
            </a:pPr>
            <a:r>
              <a:rPr lang="nl-NL" sz="1200" i="1" dirty="0">
                <a:solidFill>
                  <a:schemeClr val="bg2">
                    <a:lumMod val="50000"/>
                  </a:schemeClr>
                </a:solidFill>
              </a:rPr>
              <a:t>Zijn er al aanbestedingstrajecten geweest waar MVOI criteria zijn meegenomen? </a:t>
            </a:r>
          </a:p>
          <a:p>
            <a:pPr marL="285750" indent="-285750" algn="just">
              <a:buFont typeface="Arial" panose="020B0604020202020204" pitchFamily="34" charset="0"/>
              <a:buChar char="•"/>
            </a:pPr>
            <a:r>
              <a:rPr lang="nl-NL" sz="1200" i="1" dirty="0">
                <a:solidFill>
                  <a:schemeClr val="bg2">
                    <a:lumMod val="50000"/>
                  </a:schemeClr>
                </a:solidFill>
              </a:rPr>
              <a:t>Welke zijn dit en hoe zijn die trajecten verlopen?</a:t>
            </a:r>
            <a:r>
              <a:rPr lang="nl-NL" i="1" dirty="0">
                <a:solidFill>
                  <a:schemeClr val="bg2">
                    <a:lumMod val="50000"/>
                  </a:schemeClr>
                </a:solidFill>
              </a:rPr>
              <a:t> </a:t>
            </a:r>
            <a:endParaRPr lang="nl-NL" i="1" dirty="0">
              <a:solidFill>
                <a:schemeClr val="bg2">
                  <a:lumMod val="50000"/>
                </a:schemeClr>
              </a:solidFill>
              <a:cs typeface="Calibri" panose="020F0502020204030204"/>
            </a:endParaRPr>
          </a:p>
          <a:p>
            <a:pPr marL="285750" indent="-285750" algn="just">
              <a:buFont typeface="Arial" panose="020B0604020202020204" pitchFamily="34" charset="0"/>
              <a:buChar char="•"/>
            </a:pPr>
            <a:r>
              <a:rPr lang="nl-NL" sz="1200" i="1" dirty="0">
                <a:solidFill>
                  <a:schemeClr val="bg2">
                    <a:lumMod val="50000"/>
                  </a:schemeClr>
                </a:solidFill>
              </a:rPr>
              <a:t>Zijn de activiteiten losstaande inkooptrajecten of is er al sprake van een bredere borging van MVOI? </a:t>
            </a:r>
            <a:endParaRPr lang="en-US" sz="1200" i="1" baseline="30000" dirty="0">
              <a:solidFill>
                <a:schemeClr val="bg2">
                  <a:lumMod val="50000"/>
                </a:schemeClr>
              </a:solidFill>
            </a:endParaRPr>
          </a:p>
          <a:p>
            <a:pPr marL="285750" indent="-285750" algn="just">
              <a:buFont typeface="Arial" panose="020B0604020202020204" pitchFamily="34" charset="0"/>
              <a:buChar char="•"/>
            </a:pPr>
            <a:r>
              <a:rPr lang="nl-NL" i="1" dirty="0">
                <a:solidFill>
                  <a:srgbClr val="767171"/>
                </a:solidFill>
                <a:cs typeface="Calibri"/>
              </a:rPr>
              <a:t>Is er specifiek budget of capaciteit vrijgemaakt voor MVOI?</a:t>
            </a:r>
            <a:endParaRPr lang="nl-NL" sz="1200" i="1" dirty="0">
              <a:solidFill>
                <a:srgbClr val="767171"/>
              </a:solidFill>
              <a:cs typeface="Calibri"/>
            </a:endParaRPr>
          </a:p>
          <a:p>
            <a:endParaRPr lang="nl-NL" b="1" dirty="0">
              <a:solidFill>
                <a:schemeClr val="bg2">
                  <a:lumMod val="10000"/>
                </a:schemeClr>
              </a:solidFill>
            </a:endParaRPr>
          </a:p>
          <a:p>
            <a:r>
              <a:rPr lang="nl-NL" sz="1400" b="1" dirty="0">
                <a:solidFill>
                  <a:schemeClr val="bg2">
                    <a:lumMod val="10000"/>
                  </a:schemeClr>
                </a:solidFill>
              </a:rPr>
              <a:t>Voorbeeld:</a:t>
            </a:r>
            <a:endParaRPr lang="nl-NL" sz="1800" b="1" dirty="0">
              <a:solidFill>
                <a:srgbClr val="E7E6E6">
                  <a:lumMod val="10000"/>
                </a:srgbClr>
              </a:solidFill>
              <a:latin typeface="Calibri" panose="020F0502020204030204"/>
            </a:endParaRPr>
          </a:p>
          <a:p>
            <a:pPr defTabSz="742969">
              <a:defRPr/>
            </a:pPr>
            <a:r>
              <a:rPr lang="nl-NL" sz="1600" b="0" i="1" dirty="0">
                <a:solidFill>
                  <a:srgbClr val="E7E6E6">
                    <a:lumMod val="10000"/>
                  </a:srgbClr>
                </a:solidFill>
                <a:latin typeface="Calibri" panose="020F0502020204030204"/>
              </a:rPr>
              <a:t>Wat hebben we al bereikt op het gebied van MVOI?</a:t>
            </a:r>
            <a:endParaRPr lang="nl-NL" sz="600" b="0" i="1" dirty="0">
              <a:solidFill>
                <a:srgbClr val="E7E6E6">
                  <a:lumMod val="10000"/>
                </a:srgbClr>
              </a:solidFill>
              <a:latin typeface="Calibri" panose="020F0502020204030204"/>
            </a:endParaRPr>
          </a:p>
          <a:p>
            <a:pPr marL="228600" indent="-228600">
              <a:buFont typeface="+mj-lt"/>
              <a:buAutoNum type="arabicPeriod"/>
            </a:pPr>
            <a:r>
              <a:rPr lang="nl-NL" dirty="0">
                <a:solidFill>
                  <a:schemeClr val="bg2">
                    <a:lumMod val="10000"/>
                  </a:schemeClr>
                </a:solidFill>
              </a:rPr>
              <a:t>Duurzaam GWW: volledig circulair en klimaat neutrale wegen</a:t>
            </a:r>
            <a:endParaRPr lang="nl-NL" sz="1200" dirty="0">
              <a:solidFill>
                <a:schemeClr val="bg2">
                  <a:lumMod val="10000"/>
                </a:schemeClr>
              </a:solidFill>
              <a:cs typeface="Calibri"/>
            </a:endParaRPr>
          </a:p>
          <a:p>
            <a:pPr marL="228600" indent="-228600">
              <a:buFont typeface="+mj-lt"/>
              <a:buAutoNum type="arabicPeriod"/>
            </a:pPr>
            <a:r>
              <a:rPr lang="nl-NL" sz="1200" dirty="0">
                <a:solidFill>
                  <a:schemeClr val="bg2">
                    <a:lumMod val="10000"/>
                  </a:schemeClr>
                </a:solidFill>
              </a:rPr>
              <a:t>Standaard MVOI paragraaf voor elke inkoop aanvraag</a:t>
            </a:r>
          </a:p>
          <a:p>
            <a:pPr marL="228600" indent="-228600">
              <a:buFont typeface="+mj-lt"/>
              <a:buAutoNum type="arabicPeriod"/>
            </a:pPr>
            <a:r>
              <a:rPr lang="nl-NL" sz="1200" dirty="0">
                <a:solidFill>
                  <a:schemeClr val="bg2">
                    <a:lumMod val="10000"/>
                  </a:schemeClr>
                </a:solidFill>
              </a:rPr>
              <a:t>Checklist MVOI voor opdrachtgevers</a:t>
            </a:r>
          </a:p>
          <a:p>
            <a:pPr marL="228600" indent="-228600">
              <a:buFont typeface="+mj-lt"/>
              <a:buAutoNum type="arabicPeriod"/>
            </a:pPr>
            <a:r>
              <a:rPr lang="nl-NL" sz="1200" dirty="0">
                <a:solidFill>
                  <a:schemeClr val="bg2">
                    <a:lumMod val="10000"/>
                  </a:schemeClr>
                </a:solidFill>
              </a:rPr>
              <a:t>Vier diesel dienstauto’s zijn vervangen voor twee elektrische dienstauto’s</a:t>
            </a:r>
          </a:p>
          <a:p>
            <a:pPr marL="228600" indent="-228600">
              <a:buAutoNum type="arabicPeriod"/>
            </a:pPr>
            <a:r>
              <a:rPr lang="nl-NL" dirty="0">
                <a:solidFill>
                  <a:schemeClr val="bg2">
                    <a:lumMod val="10000"/>
                  </a:schemeClr>
                </a:solidFill>
                <a:cs typeface="Calibri" panose="020F0502020204030204"/>
              </a:rPr>
              <a:t>Circulair kantoormeubilair ingekocht</a:t>
            </a:r>
            <a:endParaRPr lang="nl-NL" sz="1200" dirty="0">
              <a:solidFill>
                <a:schemeClr val="bg2">
                  <a:lumMod val="10000"/>
                </a:schemeClr>
              </a:solidFill>
              <a:cs typeface="Calibri" panose="020F0502020204030204"/>
            </a:endParaRPr>
          </a:p>
          <a:p>
            <a:pPr defTabSz="742969">
              <a:defRPr/>
            </a:pPr>
            <a:endParaRPr lang="nl-NL" dirty="0">
              <a:solidFill>
                <a:srgbClr val="E7E6E6">
                  <a:lumMod val="10000"/>
                </a:srgbClr>
              </a:solidFill>
              <a:latin typeface="Calibri" panose="020F0502020204030204"/>
            </a:endParaRPr>
          </a:p>
          <a:p>
            <a:pPr defTabSz="742969">
              <a:defRPr/>
            </a:pPr>
            <a:r>
              <a:rPr lang="nl-NL" sz="1600" b="0" i="1" dirty="0">
                <a:solidFill>
                  <a:srgbClr val="E7E6E6">
                    <a:lumMod val="10000"/>
                  </a:srgbClr>
                </a:solidFill>
                <a:latin typeface="Calibri" panose="020F0502020204030204"/>
              </a:rPr>
              <a:t>Wat hebben we geleerd vanuit het vorige Actieplan MVOI?</a:t>
            </a:r>
            <a:endParaRPr lang="nl-NL" sz="600" b="1" dirty="0">
              <a:solidFill>
                <a:srgbClr val="E7E6E6">
                  <a:lumMod val="10000"/>
                </a:srgbClr>
              </a:solidFill>
              <a:latin typeface="Calibri" panose="020F0502020204030204"/>
            </a:endParaRPr>
          </a:p>
          <a:p>
            <a:pPr marL="232178" indent="-232178" defTabSz="742969">
              <a:buFont typeface="Arial" panose="020B0604020202020204" pitchFamily="34" charset="0"/>
              <a:buChar char="•"/>
              <a:defRPr/>
            </a:pPr>
            <a:r>
              <a:rPr lang="en-US" sz="1200" dirty="0">
                <a:solidFill>
                  <a:schemeClr val="bg2">
                    <a:lumMod val="10000"/>
                  </a:schemeClr>
                </a:solidFill>
              </a:rPr>
              <a:t>MVOI is </a:t>
            </a:r>
            <a:r>
              <a:rPr lang="en-US" sz="1200" dirty="0" err="1">
                <a:solidFill>
                  <a:schemeClr val="bg2">
                    <a:lumMod val="10000"/>
                  </a:schemeClr>
                </a:solidFill>
              </a:rPr>
              <a:t>niet</a:t>
            </a:r>
            <a:r>
              <a:rPr lang="en-US" sz="1200" dirty="0">
                <a:solidFill>
                  <a:schemeClr val="bg2">
                    <a:lumMod val="10000"/>
                  </a:schemeClr>
                </a:solidFill>
              </a:rPr>
              <a:t> </a:t>
            </a:r>
            <a:r>
              <a:rPr lang="en-US" sz="1200" dirty="0" err="1">
                <a:solidFill>
                  <a:schemeClr val="bg2">
                    <a:lumMod val="10000"/>
                  </a:schemeClr>
                </a:solidFill>
              </a:rPr>
              <a:t>alleen</a:t>
            </a:r>
            <a:r>
              <a:rPr lang="en-US" sz="1200" dirty="0">
                <a:solidFill>
                  <a:schemeClr val="bg2">
                    <a:lumMod val="10000"/>
                  </a:schemeClr>
                </a:solidFill>
              </a:rPr>
              <a:t> van </a:t>
            </a:r>
            <a:r>
              <a:rPr lang="en-US" sz="1200" dirty="0" err="1">
                <a:solidFill>
                  <a:schemeClr val="bg2">
                    <a:lumMod val="10000"/>
                  </a:schemeClr>
                </a:solidFill>
              </a:rPr>
              <a:t>inkoop</a:t>
            </a:r>
            <a:r>
              <a:rPr lang="en-US" sz="1200" dirty="0">
                <a:solidFill>
                  <a:schemeClr val="bg2">
                    <a:lumMod val="10000"/>
                  </a:schemeClr>
                </a:solidFill>
              </a:rPr>
              <a:t>, de </a:t>
            </a:r>
            <a:r>
              <a:rPr lang="en-US" sz="1200" dirty="0" err="1">
                <a:solidFill>
                  <a:schemeClr val="bg2">
                    <a:lumMod val="10000"/>
                  </a:schemeClr>
                </a:solidFill>
              </a:rPr>
              <a:t>verantwoordelijkheid</a:t>
            </a:r>
            <a:r>
              <a:rPr lang="en-US" sz="1200" dirty="0">
                <a:solidFill>
                  <a:schemeClr val="bg2">
                    <a:lumMod val="10000"/>
                  </a:schemeClr>
                </a:solidFill>
              </a:rPr>
              <a:t> </a:t>
            </a:r>
            <a:r>
              <a:rPr lang="en-US" sz="1200" dirty="0" err="1">
                <a:solidFill>
                  <a:schemeClr val="bg2">
                    <a:lumMod val="10000"/>
                  </a:schemeClr>
                </a:solidFill>
              </a:rPr>
              <a:t>moet</a:t>
            </a:r>
            <a:r>
              <a:rPr lang="en-US" sz="1200" dirty="0">
                <a:solidFill>
                  <a:schemeClr val="bg2">
                    <a:lumMod val="10000"/>
                  </a:schemeClr>
                </a:solidFill>
              </a:rPr>
              <a:t> </a:t>
            </a:r>
            <a:r>
              <a:rPr lang="en-US" sz="1200" dirty="0" err="1">
                <a:solidFill>
                  <a:schemeClr val="bg2">
                    <a:lumMod val="10000"/>
                  </a:schemeClr>
                </a:solidFill>
              </a:rPr>
              <a:t>ook</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a:t>
            </a:r>
            <a:r>
              <a:rPr lang="en-US" sz="1200" dirty="0" err="1">
                <a:solidFill>
                  <a:schemeClr val="bg2">
                    <a:lumMod val="10000"/>
                  </a:schemeClr>
                </a:solidFill>
              </a:rPr>
              <a:t>opdrachtgevers</a:t>
            </a:r>
            <a:r>
              <a:rPr lang="en-US" sz="1200" dirty="0">
                <a:solidFill>
                  <a:schemeClr val="bg2">
                    <a:lumMod val="10000"/>
                  </a:schemeClr>
                </a:solidFill>
              </a:rPr>
              <a:t> </a:t>
            </a:r>
            <a:r>
              <a:rPr lang="en-US" sz="1200" dirty="0" err="1">
                <a:solidFill>
                  <a:schemeClr val="bg2">
                    <a:lumMod val="10000"/>
                  </a:schemeClr>
                </a:solidFill>
              </a:rPr>
              <a:t>en</a:t>
            </a:r>
            <a:r>
              <a:rPr lang="en-US" sz="1200" dirty="0">
                <a:solidFill>
                  <a:schemeClr val="bg2">
                    <a:lumMod val="10000"/>
                  </a:schemeClr>
                </a:solidFill>
              </a:rPr>
              <a:t> </a:t>
            </a:r>
            <a:r>
              <a:rPr lang="en-US" sz="1200" dirty="0" err="1">
                <a:solidFill>
                  <a:schemeClr val="bg2">
                    <a:lumMod val="10000"/>
                  </a:schemeClr>
                </a:solidFill>
              </a:rPr>
              <a:t>budgethouders</a:t>
            </a:r>
            <a:r>
              <a:rPr lang="en-US" sz="1200" dirty="0">
                <a:solidFill>
                  <a:schemeClr val="bg2">
                    <a:lumMod val="10000"/>
                  </a:schemeClr>
                </a:solidFill>
              </a:rPr>
              <a:t> </a:t>
            </a:r>
            <a:r>
              <a:rPr lang="en-US" sz="1200" dirty="0" err="1">
                <a:solidFill>
                  <a:schemeClr val="bg2">
                    <a:lumMod val="10000"/>
                  </a:schemeClr>
                </a:solidFill>
              </a:rPr>
              <a:t>komen</a:t>
            </a:r>
            <a:endParaRPr lang="en-US" sz="1200" dirty="0">
              <a:solidFill>
                <a:schemeClr val="bg2">
                  <a:lumMod val="10000"/>
                </a:schemeClr>
              </a:solidFill>
            </a:endParaRPr>
          </a:p>
          <a:p>
            <a:pPr marL="232178" indent="-232178" defTabSz="742969">
              <a:buFont typeface="Arial" panose="020B0604020202020204" pitchFamily="34" charset="0"/>
              <a:buChar char="•"/>
              <a:defRPr/>
            </a:pPr>
            <a:r>
              <a:rPr lang="en-US" sz="1200" dirty="0">
                <a:solidFill>
                  <a:schemeClr val="bg2">
                    <a:lumMod val="10000"/>
                  </a:schemeClr>
                </a:solidFill>
              </a:rPr>
              <a:t>Er </a:t>
            </a:r>
            <a:r>
              <a:rPr lang="en-US" sz="1200" dirty="0" err="1">
                <a:solidFill>
                  <a:schemeClr val="bg2">
                    <a:lumMod val="10000"/>
                  </a:schemeClr>
                </a:solidFill>
              </a:rPr>
              <a:t>zijn</a:t>
            </a:r>
            <a:r>
              <a:rPr lang="en-US" sz="1200" dirty="0">
                <a:solidFill>
                  <a:schemeClr val="bg2">
                    <a:lumMod val="10000"/>
                  </a:schemeClr>
                </a:solidFill>
              </a:rPr>
              <a:t> </a:t>
            </a:r>
            <a:r>
              <a:rPr lang="en-US" sz="1200" dirty="0" err="1">
                <a:solidFill>
                  <a:schemeClr val="bg2">
                    <a:lumMod val="10000"/>
                  </a:schemeClr>
                </a:solidFill>
              </a:rPr>
              <a:t>trainingen</a:t>
            </a:r>
            <a:r>
              <a:rPr lang="en-US" sz="1200" dirty="0">
                <a:solidFill>
                  <a:schemeClr val="bg2">
                    <a:lumMod val="10000"/>
                  </a:schemeClr>
                </a:solidFill>
              </a:rPr>
              <a:t> </a:t>
            </a:r>
            <a:r>
              <a:rPr lang="en-US" sz="1200" dirty="0" err="1">
                <a:solidFill>
                  <a:schemeClr val="bg2">
                    <a:lumMod val="10000"/>
                  </a:schemeClr>
                </a:solidFill>
              </a:rPr>
              <a:t>nodig</a:t>
            </a:r>
            <a:r>
              <a:rPr lang="en-US" sz="1200" dirty="0">
                <a:solidFill>
                  <a:schemeClr val="bg2">
                    <a:lumMod val="10000"/>
                  </a:schemeClr>
                </a:solidFill>
              </a:rPr>
              <a:t> om de </a:t>
            </a:r>
            <a:r>
              <a:rPr lang="en-US" sz="1200" dirty="0" err="1">
                <a:solidFill>
                  <a:schemeClr val="bg2">
                    <a:lumMod val="10000"/>
                  </a:schemeClr>
                </a:solidFill>
              </a:rPr>
              <a:t>kennis</a:t>
            </a:r>
            <a:r>
              <a:rPr lang="en-US" sz="1200" dirty="0">
                <a:solidFill>
                  <a:schemeClr val="bg2">
                    <a:lumMod val="10000"/>
                  </a:schemeClr>
                </a:solidFill>
              </a:rPr>
              <a:t> </a:t>
            </a:r>
            <a:r>
              <a:rPr lang="en-US" sz="1200" dirty="0" err="1">
                <a:solidFill>
                  <a:schemeClr val="bg2">
                    <a:lumMod val="10000"/>
                  </a:schemeClr>
                </a:solidFill>
              </a:rPr>
              <a:t>binnen</a:t>
            </a:r>
            <a:r>
              <a:rPr lang="en-US" sz="1200" dirty="0">
                <a:solidFill>
                  <a:schemeClr val="bg2">
                    <a:lumMod val="10000"/>
                  </a:schemeClr>
                </a:solidFill>
              </a:rPr>
              <a:t> </a:t>
            </a:r>
            <a:r>
              <a:rPr lang="en-US" sz="1200" dirty="0" err="1">
                <a:solidFill>
                  <a:schemeClr val="bg2">
                    <a:lumMod val="10000"/>
                  </a:schemeClr>
                </a:solidFill>
              </a:rPr>
              <a:t>inkoop</a:t>
            </a:r>
            <a:r>
              <a:rPr lang="en-US" sz="1200" dirty="0">
                <a:solidFill>
                  <a:schemeClr val="bg2">
                    <a:lumMod val="10000"/>
                  </a:schemeClr>
                </a:solidFill>
              </a:rPr>
              <a:t> op </a:t>
            </a:r>
            <a:r>
              <a:rPr lang="en-US" sz="1200" dirty="0" err="1">
                <a:solidFill>
                  <a:schemeClr val="bg2">
                    <a:lumMod val="10000"/>
                  </a:schemeClr>
                </a:solidFill>
              </a:rPr>
              <a:t>orde</a:t>
            </a:r>
            <a:r>
              <a:rPr lang="en-US" sz="1200" dirty="0">
                <a:solidFill>
                  <a:schemeClr val="bg2">
                    <a:lumMod val="10000"/>
                  </a:schemeClr>
                </a:solidFill>
              </a:rPr>
              <a:t> </a:t>
            </a:r>
            <a:r>
              <a:rPr lang="en-US" sz="1200" dirty="0" err="1">
                <a:solidFill>
                  <a:schemeClr val="bg2">
                    <a:lumMod val="10000"/>
                  </a:schemeClr>
                </a:solidFill>
              </a:rPr>
              <a:t>te</a:t>
            </a:r>
            <a:r>
              <a:rPr lang="en-US" sz="1200" dirty="0">
                <a:solidFill>
                  <a:schemeClr val="bg2">
                    <a:lumMod val="10000"/>
                  </a:schemeClr>
                </a:solidFill>
              </a:rPr>
              <a:t> </a:t>
            </a:r>
            <a:r>
              <a:rPr lang="en-US" sz="1200" dirty="0" err="1">
                <a:solidFill>
                  <a:schemeClr val="bg2">
                    <a:lumMod val="10000"/>
                  </a:schemeClr>
                </a:solidFill>
              </a:rPr>
              <a:t>krijgen</a:t>
            </a:r>
            <a:endParaRPr lang="en-US" sz="1200" dirty="0">
              <a:solidFill>
                <a:schemeClr val="bg2">
                  <a:lumMod val="10000"/>
                </a:schemeClr>
              </a:solidFill>
            </a:endParaRPr>
          </a:p>
          <a:p>
            <a:pPr marL="232178" indent="-232178" defTabSz="742969">
              <a:buFont typeface="Arial" panose="020B0604020202020204" pitchFamily="34" charset="0"/>
              <a:buChar char="•"/>
              <a:defRPr/>
            </a:pPr>
            <a:r>
              <a:rPr lang="en-US" sz="1200" dirty="0">
                <a:solidFill>
                  <a:schemeClr val="bg2">
                    <a:lumMod val="10000"/>
                  </a:schemeClr>
                </a:solidFill>
              </a:rPr>
              <a:t>Hoe concreter de </a:t>
            </a:r>
            <a:r>
              <a:rPr lang="en-US" sz="1200" dirty="0" err="1">
                <a:solidFill>
                  <a:schemeClr val="bg2">
                    <a:lumMod val="10000"/>
                  </a:schemeClr>
                </a:solidFill>
              </a:rPr>
              <a:t>acties</a:t>
            </a:r>
            <a:r>
              <a:rPr lang="en-US" sz="1200" dirty="0">
                <a:solidFill>
                  <a:schemeClr val="bg2">
                    <a:lumMod val="10000"/>
                  </a:schemeClr>
                </a:solidFill>
              </a:rPr>
              <a:t> hoe </a:t>
            </a:r>
            <a:r>
              <a:rPr lang="en-US" sz="1200" dirty="0" err="1">
                <a:solidFill>
                  <a:schemeClr val="bg2">
                    <a:lumMod val="10000"/>
                  </a:schemeClr>
                </a:solidFill>
              </a:rPr>
              <a:t>meer</a:t>
            </a:r>
            <a:r>
              <a:rPr lang="en-US" sz="1200" dirty="0">
                <a:solidFill>
                  <a:schemeClr val="bg2">
                    <a:lumMod val="10000"/>
                  </a:schemeClr>
                </a:solidFill>
              </a:rPr>
              <a:t> er </a:t>
            </a:r>
            <a:r>
              <a:rPr lang="en-US" sz="1200" dirty="0" err="1">
                <a:solidFill>
                  <a:schemeClr val="bg2">
                    <a:lumMod val="10000"/>
                  </a:schemeClr>
                </a:solidFill>
              </a:rPr>
              <a:t>wordt</a:t>
            </a:r>
            <a:r>
              <a:rPr lang="en-US" sz="1200" dirty="0">
                <a:solidFill>
                  <a:schemeClr val="bg2">
                    <a:lumMod val="10000"/>
                  </a:schemeClr>
                </a:solidFill>
              </a:rPr>
              <a:t> </a:t>
            </a:r>
            <a:r>
              <a:rPr lang="en-US" sz="1200" dirty="0" err="1">
                <a:solidFill>
                  <a:schemeClr val="bg2">
                    <a:lumMod val="10000"/>
                  </a:schemeClr>
                </a:solidFill>
              </a:rPr>
              <a:t>uitgevoerd</a:t>
            </a:r>
            <a:endParaRPr lang="en-US" sz="1200" dirty="0">
              <a:solidFill>
                <a:schemeClr val="bg2">
                  <a:lumMod val="10000"/>
                </a:schemeClr>
              </a:solidFill>
            </a:endParaRPr>
          </a:p>
          <a:p>
            <a:endParaRPr lang="nl-NL" sz="1200" dirty="0">
              <a:solidFill>
                <a:schemeClr val="bg2">
                  <a:lumMod val="10000"/>
                </a:schemeClr>
              </a:solidFill>
            </a:endParaRPr>
          </a:p>
          <a:p>
            <a:r>
              <a:rPr lang="nl-NL" sz="1200" b="1" dirty="0">
                <a:solidFill>
                  <a:schemeClr val="bg2">
                    <a:lumMod val="10000"/>
                  </a:schemeClr>
                </a:solidFill>
              </a:rPr>
              <a:t>Praktijkvoorbeeld (kopieer de link):</a:t>
            </a:r>
          </a:p>
          <a:p>
            <a:pPr algn="just" defTabSz="742969">
              <a:defRPr/>
            </a:pPr>
            <a:r>
              <a:rPr lang="nl-NL" sz="1200" dirty="0">
                <a:solidFill>
                  <a:srgbClr val="E7E6E6">
                    <a:lumMod val="10000"/>
                  </a:srgbClr>
                </a:solidFill>
                <a:latin typeface="+mn-lt"/>
              </a:rPr>
              <a:t>De </a:t>
            </a:r>
            <a:r>
              <a:rPr lang="nl-NL" sz="1200" b="1" dirty="0">
                <a:solidFill>
                  <a:srgbClr val="8FCAE7"/>
                </a:solidFill>
                <a:latin typeface="+mn-lt"/>
                <a:hlinkClick r:id="rId3">
                  <a:extLst>
                    <a:ext uri="{A12FA001-AC4F-418D-AE19-62706E023703}">
                      <ahyp:hlinkClr xmlns:ahyp="http://schemas.microsoft.com/office/drawing/2018/hyperlinkcolor" val="tx"/>
                    </a:ext>
                  </a:extLst>
                </a:hlinkClick>
              </a:rPr>
              <a:t>Technische Universiteit Eindhoven</a:t>
            </a:r>
            <a:r>
              <a:rPr lang="nl-NL" sz="1200" b="1" dirty="0">
                <a:solidFill>
                  <a:srgbClr val="E7E6E6">
                    <a:lumMod val="10000"/>
                  </a:srgbClr>
                </a:solidFill>
                <a:latin typeface="+mn-lt"/>
              </a:rPr>
              <a:t> (p.6)</a:t>
            </a:r>
            <a:r>
              <a:rPr lang="nl-NL" sz="1200" dirty="0">
                <a:solidFill>
                  <a:srgbClr val="E7E6E6">
                    <a:lumMod val="10000"/>
                  </a:srgbClr>
                </a:solidFill>
                <a:latin typeface="+mn-lt"/>
              </a:rPr>
              <a:t> heeft een overzicht gemaakt van wat er al bereikt is op het gebied van MVOI.</a:t>
            </a:r>
          </a:p>
          <a:p>
            <a:pPr algn="just" defTabSz="742969">
              <a:defRPr/>
            </a:pPr>
            <a:r>
              <a:rPr lang="nl-NL" sz="1200" dirty="0">
                <a:solidFill>
                  <a:srgbClr val="E7E6E6">
                    <a:lumMod val="10000"/>
                  </a:srgbClr>
                </a:solidFill>
                <a:latin typeface="+mn-lt"/>
                <a:sym typeface="Wingdings" pitchFamily="2" charset="2"/>
              </a:rPr>
              <a:t> </a:t>
            </a:r>
            <a:r>
              <a:rPr lang="nl-NL" sz="1200" dirty="0">
                <a:solidFill>
                  <a:schemeClr val="bg2">
                    <a:lumMod val="10000"/>
                  </a:schemeClr>
                </a:solidFill>
              </a:rPr>
              <a:t> </a:t>
            </a:r>
            <a:r>
              <a:rPr kumimoji="0" lang="nl-NL" sz="1200" b="0" i="0" u="none" strike="noStrike" kern="1200" cap="none" spc="0" normalizeH="0" baseline="0" noProof="0" dirty="0">
                <a:ln>
                  <a:noFill/>
                </a:ln>
                <a:solidFill>
                  <a:srgbClr val="C5E9FE"/>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https://www.pianoo.nl/sites/default/files/media/documents/Manifest-MVI-Actieplan-Technische-Universiteit-Eindhoven.pdf</a:t>
            </a:r>
            <a:r>
              <a:rPr kumimoji="0" lang="nl-NL" sz="1200" b="0" i="0" u="none" strike="noStrike" kern="1200" cap="none" spc="0" normalizeH="0" baseline="0" noProof="0" dirty="0">
                <a:ln>
                  <a:noFill/>
                </a:ln>
                <a:solidFill>
                  <a:srgbClr val="C5E9FE"/>
                </a:solidFill>
                <a:effectLst/>
                <a:uLnTx/>
                <a:uFillTx/>
                <a:latin typeface="+mn-lt"/>
                <a:ea typeface="+mn-ea"/>
                <a:cs typeface="+mn-cs"/>
              </a:rPr>
              <a:t> </a:t>
            </a:r>
          </a:p>
          <a:p>
            <a:pPr algn="just" defTabSz="742969">
              <a:defRPr/>
            </a:pPr>
            <a:endParaRPr lang="nl-NL" sz="1200" dirty="0">
              <a:solidFill>
                <a:srgbClr val="E7E6E6">
                  <a:lumMod val="10000"/>
                </a:srgbClr>
              </a:solidFill>
              <a:latin typeface="+mn-lt"/>
            </a:endParaRPr>
          </a:p>
          <a:p>
            <a:pPr algn="just" defTabSz="742969">
              <a:defRPr/>
            </a:pPr>
            <a:r>
              <a:rPr lang="nl-NL" sz="1200" dirty="0">
                <a:solidFill>
                  <a:srgbClr val="E7E6E6">
                    <a:lumMod val="10000"/>
                  </a:srgbClr>
                </a:solidFill>
                <a:latin typeface="Calibri" panose="020F0502020204030204"/>
              </a:rPr>
              <a:t>Het </a:t>
            </a:r>
            <a:r>
              <a:rPr lang="nl-NL" sz="1200" b="1" dirty="0">
                <a:solidFill>
                  <a:srgbClr val="8FCAE7"/>
                </a:solidFill>
                <a:latin typeface="Calibri" panose="020F0502020204030204"/>
                <a:hlinkClick r:id="rId4">
                  <a:extLst>
                    <a:ext uri="{A12FA001-AC4F-418D-AE19-62706E023703}">
                      <ahyp:hlinkClr xmlns:ahyp="http://schemas.microsoft.com/office/drawing/2018/hyperlinkcolor" val="tx"/>
                    </a:ext>
                  </a:extLst>
                </a:hlinkClick>
              </a:rPr>
              <a:t>ministerie van IenW</a:t>
            </a:r>
            <a:r>
              <a:rPr lang="nl-NL" sz="1200" b="1" dirty="0">
                <a:solidFill>
                  <a:srgbClr val="8FCAE7"/>
                </a:solidFill>
                <a:latin typeface="Calibri" panose="020F0502020204030204"/>
              </a:rPr>
              <a:t> </a:t>
            </a:r>
            <a:r>
              <a:rPr lang="nl-NL" sz="1200" b="1" dirty="0">
                <a:solidFill>
                  <a:schemeClr val="bg2">
                    <a:lumMod val="10000"/>
                  </a:schemeClr>
                </a:solidFill>
                <a:latin typeface="Calibri" panose="020F0502020204030204"/>
              </a:rPr>
              <a:t>(p. 14) </a:t>
            </a:r>
            <a:r>
              <a:rPr lang="nl-NL" sz="1200" dirty="0">
                <a:solidFill>
                  <a:schemeClr val="bg2">
                    <a:lumMod val="10000"/>
                  </a:schemeClr>
                </a:solidFill>
                <a:latin typeface="Calibri" panose="020F0502020204030204"/>
              </a:rPr>
              <a:t>heeft een uitgebreide terugblik opgesteld, en onderscheid gemaakt in ‘wat loopt goed’ en ‘wat kan (nog) beter’. </a:t>
            </a:r>
            <a:endParaRPr lang="nl-NL" sz="1200" dirty="0">
              <a:solidFill>
                <a:srgbClr val="8FCAE7"/>
              </a:solidFill>
              <a:latin typeface="Calibri" panose="020F0502020204030204"/>
            </a:endParaRPr>
          </a:p>
          <a:p>
            <a:pPr marL="171450" indent="-171450" defTabSz="742987">
              <a:buFont typeface="Wingdings" pitchFamily="2" charset="2"/>
              <a:buChar char="à"/>
              <a:defRPr/>
            </a:pPr>
            <a:r>
              <a:rPr lang="nl-NL" sz="1200" b="0" dirty="0">
                <a:solidFill>
                  <a:schemeClr val="bg2">
                    <a:lumMod val="10000"/>
                  </a:schemeClr>
                </a:solidFill>
                <a:sym typeface="Wingdings" pitchFamily="2" charset="2"/>
              </a:rPr>
              <a:t>https://www.pianoo.nl/sites/default/files/media/documents/2022-09/mvi_actieplan_2022_-_2025_minienw.pdf</a:t>
            </a:r>
          </a:p>
          <a:p>
            <a:pPr marL="0" indent="0" defTabSz="742987">
              <a:buFont typeface="Wingdings" pitchFamily="2" charset="2"/>
              <a:buNone/>
              <a:defRPr/>
            </a:pPr>
            <a:endParaRPr lang="nl-NL" sz="1200" b="0" dirty="0">
              <a:solidFill>
                <a:schemeClr val="bg2">
                  <a:lumMod val="10000"/>
                </a:schemeClr>
              </a:solidFill>
            </a:endParaRPr>
          </a:p>
          <a:p>
            <a:r>
              <a:rPr lang="nl-NL" sz="1200" b="1" dirty="0">
                <a:solidFill>
                  <a:schemeClr val="bg2">
                    <a:lumMod val="10000"/>
                  </a:schemeClr>
                </a:solidFill>
              </a:rPr>
              <a:t>Tools en handreikingen:</a:t>
            </a:r>
          </a:p>
          <a:p>
            <a:r>
              <a:rPr lang="nl-NL" sz="1200" b="0" dirty="0">
                <a:solidFill>
                  <a:schemeClr val="bg2">
                    <a:lumMod val="10000"/>
                  </a:schemeClr>
                </a:solidFill>
              </a:rPr>
              <a:t>De</a:t>
            </a:r>
            <a:r>
              <a:rPr lang="nl-NL" sz="1200" b="0" dirty="0">
                <a:solidFill>
                  <a:srgbClr val="024E7C"/>
                </a:solidFill>
              </a:rPr>
              <a:t> </a:t>
            </a:r>
            <a:r>
              <a:rPr lang="nl-NL" sz="1200" b="0" dirty="0">
                <a:solidFill>
                  <a:srgbClr val="8FCAE7"/>
                </a:solidFill>
                <a:hlinkClick r:id="rId5">
                  <a:extLst>
                    <a:ext uri="{A12FA001-AC4F-418D-AE19-62706E023703}">
                      <ahyp:hlinkClr xmlns:ahyp="http://schemas.microsoft.com/office/drawing/2018/hyperlinkcolor" val="tx"/>
                    </a:ext>
                  </a:extLst>
                </a:hlinkClick>
              </a:rPr>
              <a:t>webtool ISO 20400</a:t>
            </a:r>
            <a:r>
              <a:rPr lang="nl-NL" sz="1200" b="0" dirty="0">
                <a:solidFill>
                  <a:srgbClr val="8FCAE7"/>
                </a:solidFill>
              </a:rPr>
              <a:t> </a:t>
            </a:r>
            <a:r>
              <a:rPr lang="nl-NL" sz="1200" dirty="0">
                <a:solidFill>
                  <a:schemeClr val="bg2">
                    <a:lumMod val="10000"/>
                  </a:schemeClr>
                </a:solidFill>
              </a:rPr>
              <a:t>biedt een uitgebreid inzicht in hoe de organisatie ervoor staat op het gebied van MVOI en biedt praktische  handvatten om verder te verduurzamen. </a:t>
            </a:r>
          </a:p>
          <a:p>
            <a:r>
              <a:rPr lang="nl-NL" sz="1200" dirty="0">
                <a:solidFill>
                  <a:schemeClr val="bg2">
                    <a:lumMod val="10000"/>
                  </a:schemeClr>
                </a:solidFill>
              </a:rPr>
              <a:t>   -&gt; </a:t>
            </a:r>
            <a:r>
              <a:rPr lang="en-US" dirty="0">
                <a:hlinkClick r:id="rId5"/>
              </a:rPr>
              <a:t>https://www.pianoo.nl/nl/webtool-implementatie-iso-20400</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2">
                    <a:lumMod val="10000"/>
                  </a:schemeClr>
                </a:solidFill>
              </a:rPr>
              <a:t>Ook de </a:t>
            </a:r>
            <a:r>
              <a:rPr lang="nl-NL" sz="1200" b="1" dirty="0">
                <a:solidFill>
                  <a:srgbClr val="8FCBE8"/>
                </a:solidFill>
                <a:hlinkClick r:id="rId6">
                  <a:extLst>
                    <a:ext uri="{A12FA001-AC4F-418D-AE19-62706E023703}">
                      <ahyp:hlinkClr xmlns:ahyp="http://schemas.microsoft.com/office/drawing/2018/hyperlinkcolor" val="tx"/>
                    </a:ext>
                  </a:extLst>
                </a:hlinkClick>
              </a:rPr>
              <a:t>MVI-zelfevaluatie tool </a:t>
            </a:r>
            <a:r>
              <a:rPr lang="nl-NL" sz="1200" dirty="0">
                <a:solidFill>
                  <a:schemeClr val="bg2">
                    <a:lumMod val="10000"/>
                  </a:schemeClr>
                </a:solidFill>
              </a:rPr>
              <a:t>biedt inzicht in de prestaties en vorderingen op het gebied van MVOI. </a:t>
            </a:r>
          </a:p>
          <a:p>
            <a:r>
              <a:rPr lang="nl-NL" sz="1200" dirty="0">
                <a:solidFill>
                  <a:schemeClr val="bg2">
                    <a:lumMod val="10000"/>
                  </a:schemeClr>
                </a:solidFill>
                <a:sym typeface="Wingdings" pitchFamily="2" charset="2"/>
              </a:rPr>
              <a:t> https://mvizet.nl/accounts/login/?next=/</a:t>
            </a:r>
            <a:r>
              <a:rPr lang="nl-NL" dirty="0">
                <a:solidFill>
                  <a:schemeClr val="bg2">
                    <a:lumMod val="10000"/>
                  </a:schemeClr>
                </a:solidFill>
                <a:sym typeface="Wingdings" pitchFamily="2" charset="2"/>
              </a:rPr>
              <a:t> </a:t>
            </a:r>
            <a:endParaRPr lang="nl-NL" sz="1200" dirty="0">
              <a:solidFill>
                <a:schemeClr val="bg2">
                  <a:lumMod val="10000"/>
                </a:schemeClr>
              </a:solidFill>
            </a:endParaRPr>
          </a:p>
          <a:p>
            <a:endParaRPr lang="nl-NL" sz="1200" b="0" dirty="0">
              <a:solidFill>
                <a:schemeClr val="bg2">
                  <a:lumMod val="10000"/>
                </a:schemeClr>
              </a:solidFill>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3</a:t>
            </a:fld>
            <a:endParaRPr lang="nl-NL"/>
          </a:p>
        </p:txBody>
      </p:sp>
    </p:spTree>
    <p:extLst>
      <p:ext uri="{BB962C8B-B14F-4D97-AF65-F5344CB8AC3E}">
        <p14:creationId xmlns:p14="http://schemas.microsoft.com/office/powerpoint/2010/main" val="18862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r>
              <a:rPr lang="nl-NL" sz="1200" dirty="0" err="1">
                <a:solidFill>
                  <a:schemeClr val="bg2">
                    <a:lumMod val="50000"/>
                  </a:schemeClr>
                </a:solidFill>
              </a:rPr>
              <a:t>PIANOo</a:t>
            </a:r>
            <a:r>
              <a:rPr lang="nl-NL" sz="1200" dirty="0">
                <a:solidFill>
                  <a:schemeClr val="bg2">
                    <a:lumMod val="50000"/>
                  </a:schemeClr>
                </a:solidFill>
              </a:rPr>
              <a:t> heeft de onderstaande </a:t>
            </a:r>
            <a:r>
              <a:rPr lang="nl-NL" dirty="0">
                <a:solidFill>
                  <a:schemeClr val="bg2">
                    <a:lumMod val="50000"/>
                  </a:schemeClr>
                </a:solidFill>
              </a:rPr>
              <a:t>zes MVOI </a:t>
            </a:r>
            <a:r>
              <a:rPr lang="nl-NL" sz="1200" dirty="0">
                <a:solidFill>
                  <a:schemeClr val="bg2">
                    <a:lumMod val="50000"/>
                  </a:schemeClr>
                </a:solidFill>
              </a:rPr>
              <a:t>thema’s geformuleerd in het </a:t>
            </a:r>
            <a:r>
              <a:rPr lang="nl-NL" sz="1200" b="1" dirty="0">
                <a:solidFill>
                  <a:schemeClr val="bg2">
                    <a:lumMod val="50000"/>
                  </a:schemeClr>
                </a:solidFill>
                <a:hlinkClick r:id="rId3"/>
              </a:rPr>
              <a:t>Nationaal Plan MVI 2022-2025</a:t>
            </a:r>
            <a:r>
              <a:rPr lang="nl-NL" sz="1200" dirty="0">
                <a:solidFill>
                  <a:schemeClr val="bg2">
                    <a:lumMod val="50000"/>
                  </a:schemeClr>
                </a:solidFill>
              </a:rPr>
              <a:t>. Loop door deze thema’s heen en </a:t>
            </a:r>
            <a:r>
              <a:rPr lang="nl-NL" sz="1200" b="1" dirty="0">
                <a:solidFill>
                  <a:schemeClr val="bg2">
                    <a:lumMod val="50000"/>
                  </a:schemeClr>
                </a:solidFill>
              </a:rPr>
              <a:t>kies minimaal drie van deze thema’s </a:t>
            </a:r>
            <a:r>
              <a:rPr lang="nl-NL" sz="1200" dirty="0">
                <a:solidFill>
                  <a:schemeClr val="bg2">
                    <a:lumMod val="50000"/>
                  </a:schemeClr>
                </a:solidFill>
              </a:rPr>
              <a:t>om kennis en ervaring mee op te doen voor de komende </a:t>
            </a:r>
            <a:r>
              <a:rPr lang="nl-NL" dirty="0">
                <a:solidFill>
                  <a:schemeClr val="bg2">
                    <a:lumMod val="50000"/>
                  </a:schemeClr>
                </a:solidFill>
              </a:rPr>
              <a:t>driejaar</a:t>
            </a:r>
            <a:r>
              <a:rPr lang="nl-NL" sz="1200" dirty="0">
                <a:solidFill>
                  <a:schemeClr val="bg2">
                    <a:lumMod val="50000"/>
                  </a:schemeClr>
                </a:solidFill>
              </a:rPr>
              <a:t>. Hiernaast kunnen eventueel ook eigen thema’s worden gekozen. Vragen om te stellen zijn bijvoorbeeld:</a:t>
            </a:r>
            <a:r>
              <a:rPr lang="nl-NL" dirty="0">
                <a:solidFill>
                  <a:schemeClr val="bg2">
                    <a:lumMod val="50000"/>
                  </a:schemeClr>
                </a:solidFill>
              </a:rPr>
              <a:t> </a:t>
            </a:r>
            <a:endParaRPr lang="nl-NL" sz="1200" dirty="0">
              <a:solidFill>
                <a:schemeClr val="bg2">
                  <a:lumMod val="50000"/>
                </a:schemeClr>
              </a:solidFill>
              <a:cs typeface="Calibri"/>
            </a:endParaRPr>
          </a:p>
          <a:p>
            <a:pPr marL="232172" indent="-232172" algn="just">
              <a:spcBef>
                <a:spcPts val="600"/>
              </a:spcBef>
              <a:buFont typeface="Arial" panose="020B0604020202020204" pitchFamily="34" charset="0"/>
              <a:buChar char="•"/>
            </a:pPr>
            <a:r>
              <a:rPr lang="nl-NL" sz="1200" i="1" dirty="0">
                <a:solidFill>
                  <a:schemeClr val="bg2">
                    <a:lumMod val="50000"/>
                  </a:schemeClr>
                </a:solidFill>
              </a:rPr>
              <a:t> Welke thema’s zitten in de duurzaamheidsambitie van de organisatie? </a:t>
            </a:r>
          </a:p>
          <a:p>
            <a:pPr marL="232172" indent="-232172" algn="just">
              <a:buFont typeface="Arial" panose="020B0604020202020204" pitchFamily="34" charset="0"/>
              <a:buChar char="•"/>
            </a:pPr>
            <a:r>
              <a:rPr lang="nl-NL" sz="1200" i="1" dirty="0">
                <a:solidFill>
                  <a:schemeClr val="bg2">
                    <a:lumMod val="50000"/>
                  </a:schemeClr>
                </a:solidFill>
              </a:rPr>
              <a:t> Over welke thema’s is al kennis of ervaring binnen de organisatie? </a:t>
            </a:r>
          </a:p>
          <a:p>
            <a:pPr marL="285750" indent="-285750" algn="just">
              <a:buFont typeface="Arial" panose="020B0604020202020204" pitchFamily="34" charset="0"/>
              <a:buChar char="•"/>
            </a:pPr>
            <a:r>
              <a:rPr lang="nl-NL" sz="1200" i="1" dirty="0">
                <a:solidFill>
                  <a:schemeClr val="bg2">
                    <a:lumMod val="50000"/>
                  </a:schemeClr>
                </a:solidFill>
              </a:rPr>
              <a:t>Met welke thema’s kan de meeste impact worden gemaakt? </a:t>
            </a:r>
          </a:p>
          <a:p>
            <a:pPr marL="285750" indent="-285750" algn="just">
              <a:buFont typeface="Arial" panose="020B0604020202020204" pitchFamily="34" charset="0"/>
              <a:buChar char="•"/>
            </a:pPr>
            <a:r>
              <a:rPr lang="nl-NL" sz="1200" i="1" dirty="0">
                <a:solidFill>
                  <a:schemeClr val="bg2">
                    <a:lumMod val="50000"/>
                  </a:schemeClr>
                </a:solidFill>
              </a:rPr>
              <a:t>Hoe kunnen we integraliteit van de gekozen thema’s proberen na te streven?</a:t>
            </a:r>
            <a:endParaRPr lang="en-US" sz="1200" i="1" baseline="30000" dirty="0">
              <a:solidFill>
                <a:schemeClr val="bg2">
                  <a:lumMod val="50000"/>
                </a:schemeClr>
              </a:solidFill>
            </a:endParaRPr>
          </a:p>
          <a:p>
            <a:r>
              <a:rPr lang="nl-NL" dirty="0"/>
              <a:t>   -&gt; </a:t>
            </a:r>
            <a:r>
              <a:rPr lang="en-US" dirty="0">
                <a:hlinkClick r:id="rId3"/>
              </a:rPr>
              <a:t>https://www.pianoo.nl/sites/default/files/media/documents/2021-02/plan_mvi_opdrachtgeven_met_ambitie_inkopen_met_impact_2021-2025-jan2021.pdf</a:t>
            </a:r>
            <a:endParaRPr lang="en-US" dirty="0"/>
          </a:p>
          <a:p>
            <a:endParaRPr lang="en-US" dirty="0"/>
          </a:p>
          <a:p>
            <a:r>
              <a:rPr lang="en-US" i="1" dirty="0" err="1"/>
              <a:t>Toelichting</a:t>
            </a:r>
            <a:r>
              <a:rPr lang="en-US" i="1" dirty="0"/>
              <a:t> per </a:t>
            </a:r>
            <a:r>
              <a:rPr lang="en-US" i="1" dirty="0" err="1"/>
              <a:t>thema</a:t>
            </a:r>
            <a:r>
              <a:rPr lang="en-US" i="1" dirty="0"/>
              <a:t>:</a:t>
            </a:r>
          </a:p>
          <a:p>
            <a:r>
              <a:rPr lang="en-US" dirty="0" err="1"/>
              <a:t>Klimaat</a:t>
            </a:r>
            <a:r>
              <a:rPr lang="en-US" dirty="0"/>
              <a:t> 		</a:t>
            </a:r>
            <a:r>
              <a:rPr lang="en-US" dirty="0">
                <a:hlinkClick r:id="rId4"/>
              </a:rPr>
              <a:t>https://www.pianoo.nl/nl/themas/maatschappelijk-verantwoord-inkopen/klimaat</a:t>
            </a:r>
            <a:endParaRPr lang="en-US" b="1" dirty="0"/>
          </a:p>
          <a:p>
            <a:r>
              <a:rPr lang="en-US" b="0" dirty="0"/>
              <a:t>Milieu 		</a:t>
            </a:r>
            <a:r>
              <a:rPr lang="en-US" dirty="0">
                <a:hlinkClick r:id="rId5"/>
              </a:rPr>
              <a:t>https://www.pianoo.nl/nl/themas/maatschappelijk-verantwoord-inkopen/mvi-themas/milieu/milieubewust-inkopen-toegelicht</a:t>
            </a:r>
            <a:endParaRPr lang="en-US" dirty="0"/>
          </a:p>
          <a:p>
            <a:r>
              <a:rPr lang="en-US" b="0" dirty="0" err="1"/>
              <a:t>Circulair</a:t>
            </a:r>
            <a:r>
              <a:rPr lang="en-US" b="0" dirty="0"/>
              <a:t>		</a:t>
            </a:r>
            <a:r>
              <a:rPr lang="en-US" dirty="0">
                <a:hlinkClick r:id="rId6"/>
              </a:rPr>
              <a:t>https://www.pianoo.nl/nl/themas/maatschappelijk-verantwoord-inkopen/mvi-themas/circulair-inkopen/circulair-inkopen</a:t>
            </a:r>
            <a:endParaRPr lang="en-US" b="0" dirty="0"/>
          </a:p>
          <a:p>
            <a:r>
              <a:rPr lang="en-US" b="0" dirty="0" err="1"/>
              <a:t>Ketenverantwoordelijkheid</a:t>
            </a:r>
            <a:r>
              <a:rPr lang="en-US" b="0" dirty="0"/>
              <a:t>	</a:t>
            </a:r>
            <a:r>
              <a:rPr lang="en-US" dirty="0">
                <a:hlinkClick r:id="rId7"/>
              </a:rPr>
              <a:t>https://www.pianoo.nl/nl/themas/maatschappelijk-verantwoord-inkopen/mvi-themas/internationale-sociale-voorwaarden</a:t>
            </a:r>
            <a:endParaRPr lang="en-US" b="0" dirty="0"/>
          </a:p>
          <a:p>
            <a:r>
              <a:rPr lang="en-US" dirty="0" err="1">
                <a:cs typeface="Calibri"/>
              </a:rPr>
              <a:t>Diversiteit</a:t>
            </a:r>
            <a:r>
              <a:rPr lang="en-US" dirty="0">
                <a:cs typeface="Calibri"/>
              </a:rPr>
              <a:t> en </a:t>
            </a:r>
            <a:r>
              <a:rPr lang="en-US" dirty="0" err="1">
                <a:cs typeface="Calibri"/>
              </a:rPr>
              <a:t>inclusie</a:t>
            </a:r>
            <a:r>
              <a:rPr lang="en-US" dirty="0">
                <a:cs typeface="Calibri"/>
              </a:rPr>
              <a:t> </a:t>
            </a:r>
            <a:r>
              <a:rPr lang="en-US" dirty="0">
                <a:cs typeface="Calibri"/>
                <a:hlinkClick r:id="rId8"/>
              </a:rPr>
              <a:t>https</a:t>
            </a:r>
            <a:r>
              <a:rPr lang="en-US" dirty="0">
                <a:hlinkClick r:id="rId8"/>
              </a:rPr>
              <a:t>://www.pianoo.nl/nl/themas/maatschappelijk-verantwoord-inkopen/diversiteit-en-inclusie</a:t>
            </a:r>
            <a:endParaRPr lang="en-US" b="0" dirty="0">
              <a:cs typeface="Calibri" panose="020F0502020204030204"/>
            </a:endParaRPr>
          </a:p>
          <a:p>
            <a:r>
              <a:rPr lang="en-US" b="0" dirty="0"/>
              <a:t>Social Return		</a:t>
            </a:r>
            <a:r>
              <a:rPr lang="en-US" dirty="0">
                <a:hlinkClick r:id="rId9"/>
              </a:rPr>
              <a:t>https://www.pianoo.nl/nl/themas/maatschappelijk-verantwoord-inkopen/mvi-themas/social-return/social-return-toegelicht</a:t>
            </a:r>
            <a:endParaRPr lang="nl-NL" b="0"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Calibri" panose="020F0502020204030204"/>
            </a:endParaRPr>
          </a:p>
          <a:p>
            <a:r>
              <a:rPr lang="nl-NL" i="1" dirty="0"/>
              <a:t>Gekozen thema’s: Klimaat, Milieu en Social Return</a:t>
            </a:r>
          </a:p>
          <a:p>
            <a:pPr algn="just"/>
            <a:endParaRPr lang="nl-NL" sz="1600" b="1" dirty="0">
              <a:solidFill>
                <a:schemeClr val="bg2">
                  <a:lumMod val="10000"/>
                </a:schemeClr>
              </a:solidFill>
            </a:endParaRPr>
          </a:p>
          <a:p>
            <a:pPr algn="just"/>
            <a:r>
              <a:rPr lang="nl-NL" sz="1600" b="0" i="1" dirty="0">
                <a:solidFill>
                  <a:schemeClr val="bg2">
                    <a:lumMod val="10000"/>
                  </a:schemeClr>
                </a:solidFill>
              </a:rPr>
              <a:t>Toelichting keuze:</a:t>
            </a:r>
            <a:endParaRPr lang="nl-NL" sz="1400" b="0" i="1" dirty="0">
              <a:solidFill>
                <a:schemeClr val="bg2">
                  <a:lumMod val="10000"/>
                </a:schemeClr>
              </a:solidFill>
            </a:endParaRPr>
          </a:p>
          <a:p>
            <a:pPr marL="171450" indent="-171450" algn="just">
              <a:buFont typeface="Arial" panose="020B0604020202020204" pitchFamily="34" charset="0"/>
              <a:buChar char="•"/>
            </a:pPr>
            <a:r>
              <a:rPr lang="nl-NL" sz="1200" dirty="0">
                <a:solidFill>
                  <a:schemeClr val="bg2">
                    <a:lumMod val="10000"/>
                  </a:schemeClr>
                </a:solidFill>
              </a:rPr>
              <a:t>Er zijn al eerder milieu- en klimaat eisen toegepast bij aanbestedingen </a:t>
            </a:r>
          </a:p>
          <a:p>
            <a:pPr marL="171450" indent="-171450" algn="just">
              <a:buFont typeface="Arial" panose="020B0604020202020204" pitchFamily="34" charset="0"/>
              <a:buChar char="•"/>
            </a:pPr>
            <a:r>
              <a:rPr lang="nl-NL" sz="1200" dirty="0">
                <a:solidFill>
                  <a:schemeClr val="bg2">
                    <a:lumMod val="10000"/>
                  </a:schemeClr>
                </a:solidFill>
              </a:rPr>
              <a:t>Thema's zijn in lijn met het huidige duurzaamheidsbeleid</a:t>
            </a:r>
          </a:p>
          <a:p>
            <a:pPr marL="171450" indent="-171450" algn="just">
              <a:buFont typeface="Arial" panose="020B0604020202020204" pitchFamily="34" charset="0"/>
              <a:buChar char="•"/>
            </a:pPr>
            <a:r>
              <a:rPr lang="nl-NL" sz="1200" dirty="0">
                <a:solidFill>
                  <a:schemeClr val="bg2">
                    <a:lumMod val="10000"/>
                  </a:schemeClr>
                </a:solidFill>
              </a:rPr>
              <a:t>Wij denken de meeste impact te kunnen maken op de korte termijn met het klimaat thema</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rgbClr val="007BC7"/>
                </a:solidFill>
                <a:hlinkClick r:id="rId10">
                  <a:extLst>
                    <a:ext uri="{A12FA001-AC4F-418D-AE19-62706E023703}">
                      <ahyp:hlinkClr xmlns:ahyp="http://schemas.microsoft.com/office/drawing/2018/hyperlinkcolor" val="tx"/>
                    </a:ext>
                  </a:extLst>
                </a:hlinkClick>
              </a:rPr>
              <a:t>Provincie Noord-Brabant</a:t>
            </a:r>
            <a:r>
              <a:rPr lang="nl-NL" sz="1200" b="1" dirty="0">
                <a:solidFill>
                  <a:schemeClr val="bg2">
                    <a:lumMod val="10000"/>
                  </a:schemeClr>
                </a:solidFill>
              </a:rPr>
              <a:t> (p.5)</a:t>
            </a:r>
            <a:r>
              <a:rPr lang="nl-NL" sz="1200" dirty="0">
                <a:solidFill>
                  <a:schemeClr val="bg2">
                    <a:lumMod val="10000"/>
                  </a:schemeClr>
                </a:solidFill>
              </a:rPr>
              <a:t> heeft vier thema’s gekozen op basis van het huidige inkoopbeleid. </a:t>
            </a:r>
            <a:endParaRPr lang="nl-NL" sz="1200" dirty="0">
              <a:solidFill>
                <a:srgbClr val="E7E6E6">
                  <a:lumMod val="10000"/>
                </a:srgbClr>
              </a:solidFill>
              <a:latin typeface="+mn-lt"/>
            </a:endParaRPr>
          </a:p>
          <a:p>
            <a:pPr marL="457200" marR="0" lvl="1" indent="0" algn="l" defTabSz="742987" rtl="0" eaLnBrk="1" fontAlgn="auto" latinLnBrk="0" hangingPunct="1">
              <a:lnSpc>
                <a:spcPct val="100000"/>
              </a:lnSpc>
              <a:spcBef>
                <a:spcPts val="0"/>
              </a:spcBef>
              <a:spcAft>
                <a:spcPts val="0"/>
              </a:spcAft>
              <a:buClrTx/>
              <a:buSzTx/>
              <a:buFontTx/>
              <a:buNone/>
              <a:tabLst/>
              <a:defRPr/>
            </a:pPr>
            <a:r>
              <a:rPr lang="nl-NL" sz="1200" dirty="0">
                <a:solidFill>
                  <a:schemeClr val="bg2">
                    <a:lumMod val="10000"/>
                  </a:schemeClr>
                </a:solidFill>
                <a:latin typeface="Calibri" panose="020F0502020204030204"/>
              </a:rPr>
              <a:t>-&gt; </a:t>
            </a:r>
            <a:r>
              <a:rPr lang="en-US" sz="1400" dirty="0">
                <a:solidFill>
                  <a:srgbClr val="C5E9FE"/>
                </a:solidFill>
                <a:hlinkClick r:id="rId10">
                  <a:extLst>
                    <a:ext uri="{A12FA001-AC4F-418D-AE19-62706E023703}">
                      <ahyp:hlinkClr xmlns:ahyp="http://schemas.microsoft.com/office/drawing/2018/hyperlinkcolor" val="tx"/>
                    </a:ext>
                  </a:extLst>
                </a:hlinkClick>
              </a:rPr>
              <a:t>https://www.pianoo.nl/sites/default/files/media/documents/Manifest-MVI-Actieplan-Provincie-Noord-Brabant.pdf</a:t>
            </a:r>
            <a:endParaRPr lang="en-US" sz="1400" dirty="0">
              <a:solidFill>
                <a:srgbClr val="C5E9FE"/>
              </a:solidFill>
            </a:endParaRPr>
          </a:p>
          <a:p>
            <a:pPr marL="0" marR="0" lvl="0" indent="0" algn="l" defTabSz="742987" rtl="0" eaLnBrk="1" fontAlgn="auto" latinLnBrk="0" hangingPunct="1">
              <a:lnSpc>
                <a:spcPct val="100000"/>
              </a:lnSpc>
              <a:spcBef>
                <a:spcPts val="0"/>
              </a:spcBef>
              <a:spcAft>
                <a:spcPts val="0"/>
              </a:spcAft>
              <a:buClrTx/>
              <a:buSzTx/>
              <a:buFontTx/>
              <a:buNone/>
              <a:tabLst/>
              <a:defRPr/>
            </a:pPr>
            <a:r>
              <a:rPr lang="nl-NL" sz="1400" b="1" dirty="0">
                <a:solidFill>
                  <a:srgbClr val="007BC7"/>
                </a:solidFill>
                <a:latin typeface="+mn-lt"/>
                <a:hlinkClick r:id="rId11">
                  <a:extLst>
                    <a:ext uri="{A12FA001-AC4F-418D-AE19-62706E023703}">
                      <ahyp:hlinkClr xmlns:ahyp="http://schemas.microsoft.com/office/drawing/2018/hyperlinkcolor" val="tx"/>
                    </a:ext>
                  </a:extLst>
                </a:hlinkClick>
              </a:rPr>
              <a:t>Het RIVM </a:t>
            </a:r>
            <a:r>
              <a:rPr lang="nl-NL" sz="1400" b="1" dirty="0">
                <a:solidFill>
                  <a:schemeClr val="bg2">
                    <a:lumMod val="10000"/>
                  </a:schemeClr>
                </a:solidFill>
                <a:latin typeface="+mn-lt"/>
              </a:rPr>
              <a:t>(p.6/7) </a:t>
            </a:r>
            <a:r>
              <a:rPr lang="nl-NL" sz="1400" dirty="0">
                <a:solidFill>
                  <a:schemeClr val="bg2">
                    <a:lumMod val="10000"/>
                  </a:schemeClr>
                </a:solidFill>
                <a:latin typeface="+mn-lt"/>
              </a:rPr>
              <a:t>heeft vier thema’s gekozen, gekoppeld aan de al bestaande doelstellingen. </a:t>
            </a:r>
            <a:endParaRPr lang="nl-NL" sz="1400" dirty="0">
              <a:solidFill>
                <a:srgbClr val="E7E6E6">
                  <a:lumMod val="10000"/>
                </a:srgbClr>
              </a:solidFill>
              <a:latin typeface="+mn-lt"/>
            </a:endParaRPr>
          </a:p>
          <a:p>
            <a:pPr marL="457200" marR="0" lvl="1" indent="0" algn="l" defTabSz="742987" rtl="0" eaLnBrk="1" fontAlgn="auto" latinLnBrk="0" hangingPunct="1">
              <a:lnSpc>
                <a:spcPct val="100000"/>
              </a:lnSpc>
              <a:spcBef>
                <a:spcPts val="0"/>
              </a:spcBef>
              <a:spcAft>
                <a:spcPts val="0"/>
              </a:spcAft>
              <a:buClrTx/>
              <a:buSzTx/>
              <a:buFontTx/>
              <a:buNone/>
              <a:tabLst/>
              <a:defRPr/>
            </a:pPr>
            <a:r>
              <a:rPr lang="en-US" sz="1400" dirty="0">
                <a:solidFill>
                  <a:srgbClr val="C5E9FE"/>
                </a:solidFill>
                <a:sym typeface="Wingdings" pitchFamily="2" charset="2"/>
              </a:rPr>
              <a:t> </a:t>
            </a:r>
            <a:r>
              <a:rPr lang="en-US" sz="1400" dirty="0">
                <a:solidFill>
                  <a:srgbClr val="C5E9FE"/>
                </a:solidFill>
              </a:rPr>
              <a:t>https://www.pianoo.nl/sites/default/files/media/documents/Manifest-Actieplan-MVI-RIVM.pdf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Tools en handreikingen:</a:t>
            </a:r>
            <a:endParaRPr lang="nl-NL" sz="2400" dirty="0"/>
          </a:p>
          <a:p>
            <a:r>
              <a:rPr lang="nl-NL" sz="1200" b="0" dirty="0">
                <a:solidFill>
                  <a:srgbClr val="007BC7"/>
                </a:solidFill>
                <a:hlinkClick r:id="rId12">
                  <a:extLst>
                    <a:ext uri="{A12FA001-AC4F-418D-AE19-62706E023703}">
                      <ahyp:hlinkClr xmlns:ahyp="http://schemas.microsoft.com/office/drawing/2018/hyperlinkcolor" val="tx"/>
                    </a:ext>
                  </a:extLst>
                </a:hlinkClick>
              </a:rPr>
              <a:t>Deze handreiking </a:t>
            </a:r>
            <a:r>
              <a:rPr lang="nl-NL" sz="1200" b="1" dirty="0">
                <a:solidFill>
                  <a:schemeClr val="bg2">
                    <a:lumMod val="10000"/>
                  </a:schemeClr>
                </a:solidFill>
              </a:rPr>
              <a:t>(p.11) </a:t>
            </a:r>
            <a:r>
              <a:rPr lang="nl-NL" sz="1200" dirty="0">
                <a:solidFill>
                  <a:schemeClr val="bg2">
                    <a:lumMod val="10000"/>
                  </a:schemeClr>
                </a:solidFill>
              </a:rPr>
              <a:t>geeft inzicht welke MVOI thema’s bij welke productgroepen een relevante rol spelen, </a:t>
            </a:r>
            <a:r>
              <a:rPr lang="nl-NL" dirty="0">
                <a:solidFill>
                  <a:schemeClr val="bg2">
                    <a:lumMod val="10000"/>
                  </a:schemeClr>
                </a:solidFill>
              </a:rPr>
              <a:t>hierdoor kun je zien waar de meeste impact kan worden gemaakt.</a:t>
            </a:r>
            <a:endParaRPr lang="nl-NL" sz="1200" dirty="0">
              <a:solidFill>
                <a:schemeClr val="bg2">
                  <a:lumMod val="10000"/>
                </a:schemeClr>
              </a:solidFill>
              <a:cs typeface="Calibri"/>
            </a:endParaRPr>
          </a:p>
          <a:p>
            <a:r>
              <a:rPr lang="nl-NL" dirty="0">
                <a:solidFill>
                  <a:schemeClr val="bg2">
                    <a:lumMod val="10000"/>
                  </a:schemeClr>
                </a:solidFill>
              </a:rPr>
              <a:t>   </a:t>
            </a:r>
            <a:r>
              <a:rPr lang="nl-NL" sz="1200" dirty="0">
                <a:solidFill>
                  <a:schemeClr val="bg2">
                    <a:lumMod val="10000"/>
                  </a:schemeClr>
                </a:solidFill>
              </a:rPr>
              <a:t> -&gt; </a:t>
            </a:r>
            <a:r>
              <a:rPr lang="en-US" dirty="0">
                <a:hlinkClick r:id="rId12"/>
              </a:rPr>
              <a:t>https://www.pianoo.nl/sites/default/files/media/documents/2021-10/Handreiking-Monitoring-en-Contractuele%3Dborging-MVI-2-juli2021.pdf</a:t>
            </a:r>
            <a:endParaRPr lang="nl-NL" sz="1200" dirty="0">
              <a:solidFill>
                <a:schemeClr val="bg2">
                  <a:lumMod val="10000"/>
                </a:schemeClr>
              </a:solidFill>
              <a:cs typeface="Calibri"/>
            </a:endParaRPr>
          </a:p>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4</a:t>
            </a:fld>
            <a:endParaRPr lang="nl-NL"/>
          </a:p>
        </p:txBody>
      </p:sp>
    </p:spTree>
    <p:extLst>
      <p:ext uri="{BB962C8B-B14F-4D97-AF65-F5344CB8AC3E}">
        <p14:creationId xmlns:p14="http://schemas.microsoft.com/office/powerpoint/2010/main" val="45325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chemeClr val="bg2">
                    <a:lumMod val="50000"/>
                  </a:schemeClr>
                </a:solidFill>
              </a:rPr>
              <a:t>Voor de zes thema’s breng je het ambitieniveau in kaart. Je geeft per thema aan wat het huidige niveau is en naar welk niveau je wilt toewerken. Hiervoor kun je gebruik maken van de thema matrix. </a:t>
            </a:r>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solidFill>
                <a:schemeClr val="bg2">
                  <a:lumMod val="10000"/>
                </a:schemeClr>
              </a:solidFill>
            </a:endParaRPr>
          </a:p>
          <a:p>
            <a:pPr algn="just"/>
            <a:r>
              <a:rPr lang="nl-NL" sz="1200" b="1" dirty="0">
                <a:solidFill>
                  <a:schemeClr val="bg2">
                    <a:lumMod val="50000"/>
                  </a:schemeClr>
                </a:solidFill>
              </a:rPr>
              <a:t>De 5 ambitieniveaus zijn</a:t>
            </a:r>
            <a:r>
              <a:rPr lang="nl-NL" sz="1200" dirty="0">
                <a:solidFill>
                  <a:schemeClr val="bg2">
                    <a:lumMod val="50000"/>
                  </a:schemeClr>
                </a:solidFill>
              </a:rPr>
              <a:t>:</a:t>
            </a:r>
          </a:p>
          <a:p>
            <a:pPr algn="just"/>
            <a:r>
              <a:rPr lang="nl-NL" sz="1200" dirty="0">
                <a:solidFill>
                  <a:schemeClr val="bg2">
                    <a:lumMod val="50000"/>
                  </a:schemeClr>
                </a:solidFill>
              </a:rPr>
              <a:t>Niveau 1: 	Afweging </a:t>
            </a:r>
            <a:r>
              <a:rPr lang="nl-NL" sz="1200" dirty="0">
                <a:solidFill>
                  <a:schemeClr val="bg2">
                    <a:lumMod val="50000"/>
                  </a:schemeClr>
                </a:solidFill>
                <a:sym typeface="Wingdings" pitchFamily="2" charset="2"/>
              </a:rPr>
              <a:t> Kennis nemen</a:t>
            </a:r>
            <a:r>
              <a:rPr lang="nl-NL" sz="1200" dirty="0">
                <a:solidFill>
                  <a:schemeClr val="bg2">
                    <a:lumMod val="50000"/>
                  </a:schemeClr>
                </a:solidFill>
              </a:rPr>
              <a:t> van de mogelijkheden om de MVOI thema’s toe te passen. </a:t>
            </a:r>
          </a:p>
          <a:p>
            <a:pPr algn="just"/>
            <a:r>
              <a:rPr lang="nl-NL" sz="1200" dirty="0">
                <a:solidFill>
                  <a:schemeClr val="bg2">
                    <a:lumMod val="50000"/>
                  </a:schemeClr>
                </a:solidFill>
              </a:rPr>
              <a:t>Niveau 2: 	Pilots </a:t>
            </a:r>
            <a:r>
              <a:rPr lang="nl-NL" sz="1200" dirty="0">
                <a:solidFill>
                  <a:schemeClr val="bg2">
                    <a:lumMod val="50000"/>
                  </a:schemeClr>
                </a:solidFill>
                <a:sym typeface="Wingdings" pitchFamily="2" charset="2"/>
              </a:rPr>
              <a:t> </a:t>
            </a:r>
            <a:r>
              <a:rPr lang="nl-NL" sz="1200" dirty="0">
                <a:solidFill>
                  <a:schemeClr val="bg2">
                    <a:lumMod val="50000"/>
                  </a:schemeClr>
                </a:solidFill>
              </a:rPr>
              <a:t>Toepassen van MVOI in een beperkt aantal gevallen.</a:t>
            </a:r>
          </a:p>
          <a:p>
            <a:r>
              <a:rPr lang="nl-NL" sz="1200" dirty="0">
                <a:solidFill>
                  <a:schemeClr val="bg2">
                    <a:lumMod val="50000"/>
                  </a:schemeClr>
                </a:solidFill>
              </a:rPr>
              <a:t>Niveau 3: 	Verbreding </a:t>
            </a:r>
            <a:r>
              <a:rPr lang="nl-NL" sz="1200" dirty="0">
                <a:solidFill>
                  <a:schemeClr val="bg2">
                    <a:lumMod val="50000"/>
                  </a:schemeClr>
                </a:solidFill>
                <a:sym typeface="Wingdings" pitchFamily="2" charset="2"/>
              </a:rPr>
              <a:t> Vergroten van toepassing MVOI (nulmeting, monitoring, bewustwording)</a:t>
            </a:r>
          </a:p>
          <a:p>
            <a:r>
              <a:rPr lang="nl-NL" sz="1200" dirty="0">
                <a:solidFill>
                  <a:schemeClr val="bg2">
                    <a:lumMod val="50000"/>
                  </a:schemeClr>
                </a:solidFill>
                <a:sym typeface="Wingdings" pitchFamily="2" charset="2"/>
              </a:rPr>
              <a:t>Niveau 4: 	Borging  Verankeren van toepassing MVOI in eigen beleid en interne systemen.</a:t>
            </a:r>
          </a:p>
          <a:p>
            <a:r>
              <a:rPr lang="nl-NL" sz="1200" dirty="0">
                <a:solidFill>
                  <a:schemeClr val="bg2">
                    <a:lumMod val="50000"/>
                  </a:schemeClr>
                </a:solidFill>
                <a:sym typeface="Wingdings" pitchFamily="2" charset="2"/>
              </a:rPr>
              <a:t>Niveau 5: 	</a:t>
            </a:r>
            <a:r>
              <a:rPr lang="nl-NL" sz="1200" dirty="0">
                <a:solidFill>
                  <a:schemeClr val="bg2">
                    <a:lumMod val="50000"/>
                  </a:schemeClr>
                </a:solidFill>
              </a:rPr>
              <a:t>Leiderschap </a:t>
            </a:r>
            <a:r>
              <a:rPr lang="nl-NL" sz="1200" dirty="0">
                <a:solidFill>
                  <a:schemeClr val="bg2">
                    <a:lumMod val="50000"/>
                  </a:schemeClr>
                </a:solidFill>
                <a:sym typeface="Wingdings" pitchFamily="2" charset="2"/>
              </a:rPr>
              <a:t> Standaard toepassing MVOI, voorbeeldrol markt en/of andere partijen.</a:t>
            </a: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p>
          <a:p>
            <a:pPr>
              <a:spcAft>
                <a:spcPts val="488"/>
              </a:spcAft>
            </a:pPr>
            <a:r>
              <a:rPr lang="nl-NL" sz="1200" b="1" dirty="0">
                <a:solidFill>
                  <a:srgbClr val="0179C4"/>
                </a:solidFill>
                <a:hlinkClick r:id="rId3">
                  <a:extLst>
                    <a:ext uri="{A12FA001-AC4F-418D-AE19-62706E023703}">
                      <ahyp:hlinkClr xmlns:ahyp="http://schemas.microsoft.com/office/drawing/2018/hyperlinkcolor" val="tx"/>
                    </a:ext>
                  </a:extLst>
                </a:hlinkClick>
              </a:rPr>
              <a:t>De gemeente Haarlemmermeer</a:t>
            </a:r>
            <a:r>
              <a:rPr lang="nl-NL" sz="1200" b="1" dirty="0">
                <a:solidFill>
                  <a:srgbClr val="0179C4"/>
                </a:solidFill>
              </a:rPr>
              <a:t> </a:t>
            </a:r>
            <a:r>
              <a:rPr lang="nl-NL" sz="1200" b="1" dirty="0">
                <a:solidFill>
                  <a:schemeClr val="tx1"/>
                </a:solidFill>
              </a:rPr>
              <a:t>(p. 1) </a:t>
            </a:r>
            <a:r>
              <a:rPr lang="nl-NL" sz="1200" dirty="0">
                <a:solidFill>
                  <a:schemeClr val="bg2">
                    <a:lumMod val="10000"/>
                  </a:schemeClr>
                </a:solidFill>
              </a:rPr>
              <a:t>geeft het ambitieniveau per thema weer. Het huidige ambitieniveau weergegeven met ‘0’ en het doel van het ambitieniveau weergegeven met ‘X’. </a:t>
            </a:r>
          </a:p>
          <a:p>
            <a:pPr>
              <a:spcAft>
                <a:spcPts val="488"/>
              </a:spcAft>
            </a:pPr>
            <a:r>
              <a:rPr lang="nl-NL" sz="1200" dirty="0">
                <a:solidFill>
                  <a:schemeClr val="bg2">
                    <a:lumMod val="10000"/>
                  </a:schemeClr>
                </a:solidFill>
                <a:sym typeface="Wingdings" pitchFamily="2" charset="2"/>
              </a:rPr>
              <a:t> </a:t>
            </a:r>
            <a:r>
              <a:rPr lang="nl-NL" sz="1200" dirty="0" err="1">
                <a:solidFill>
                  <a:schemeClr val="bg2">
                    <a:lumMod val="10000"/>
                  </a:schemeClr>
                </a:solidFill>
                <a:sym typeface="Wingdings" pitchFamily="2" charset="2"/>
              </a:rPr>
              <a:t>https</a:t>
            </a:r>
            <a:r>
              <a:rPr lang="nl-NL" sz="1200" dirty="0">
                <a:solidFill>
                  <a:schemeClr val="bg2">
                    <a:lumMod val="10000"/>
                  </a:schemeClr>
                </a:solidFill>
                <a:sym typeface="Wingdings" pitchFamily="2" charset="2"/>
              </a:rPr>
              <a:t>://</a:t>
            </a:r>
            <a:r>
              <a:rPr lang="nl-NL" sz="1200" dirty="0" err="1">
                <a:solidFill>
                  <a:schemeClr val="bg2">
                    <a:lumMod val="10000"/>
                  </a:schemeClr>
                </a:solidFill>
                <a:sym typeface="Wingdings" pitchFamily="2" charset="2"/>
              </a:rPr>
              <a:t>www.pianoo.nl</a:t>
            </a:r>
            <a:r>
              <a:rPr lang="nl-NL" sz="1200" dirty="0">
                <a:solidFill>
                  <a:schemeClr val="bg2">
                    <a:lumMod val="10000"/>
                  </a:schemeClr>
                </a:solidFill>
                <a:sym typeface="Wingdings" pitchFamily="2" charset="2"/>
              </a:rPr>
              <a:t>/sites/default/files/media/</a:t>
            </a:r>
            <a:r>
              <a:rPr lang="nl-NL" sz="1200" dirty="0" err="1">
                <a:solidFill>
                  <a:schemeClr val="bg2">
                    <a:lumMod val="10000"/>
                  </a:schemeClr>
                </a:solidFill>
                <a:sym typeface="Wingdings" pitchFamily="2" charset="2"/>
              </a:rPr>
              <a:t>documents</a:t>
            </a:r>
            <a:r>
              <a:rPr lang="nl-NL" sz="1200" dirty="0">
                <a:solidFill>
                  <a:schemeClr val="bg2">
                    <a:lumMod val="10000"/>
                  </a:schemeClr>
                </a:solidFill>
                <a:sym typeface="Wingdings" pitchFamily="2" charset="2"/>
              </a:rPr>
              <a:t>/2022-11/mvi_actieplan_2022_-_2025_gemeente_haarlemmermeer.pdf</a:t>
            </a:r>
            <a:endParaRPr lang="nl-NL" sz="120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Tip: gebruik hiervoor </a:t>
            </a:r>
            <a:r>
              <a:rPr lang="nl-NL" sz="1200" b="1" dirty="0">
                <a:solidFill>
                  <a:srgbClr val="007BC8"/>
                </a:solidFill>
                <a:hlinkClick r:id="rId4">
                  <a:extLst>
                    <a:ext uri="{A12FA001-AC4F-418D-AE19-62706E023703}">
                      <ahyp:hlinkClr xmlns:ahyp="http://schemas.microsoft.com/office/drawing/2018/hyperlinkcolor" val="tx"/>
                    </a:ext>
                  </a:extLst>
                </a:hlinkClick>
              </a:rPr>
              <a:t>het ondersteunende werkblad</a:t>
            </a:r>
            <a:endParaRPr lang="nl-NL" sz="1200" b="1" dirty="0">
              <a:solidFill>
                <a:srgbClr val="007BC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rgbClr val="007BC8"/>
                </a:solidFill>
                <a:sym typeface="Wingdings" pitchFamily="2" charset="2"/>
              </a:rPr>
              <a:t> Zie </a:t>
            </a:r>
            <a:r>
              <a:rPr lang="nl-NL" sz="1200" b="1" dirty="0" err="1">
                <a:solidFill>
                  <a:srgbClr val="007BC8"/>
                </a:solidFill>
                <a:sym typeface="Wingdings" pitchFamily="2" charset="2"/>
              </a:rPr>
              <a:t>PIANOo</a:t>
            </a:r>
            <a:r>
              <a:rPr lang="nl-NL" sz="1200" b="1" dirty="0">
                <a:solidFill>
                  <a:srgbClr val="007BC8"/>
                </a:solidFill>
                <a:sym typeface="Wingdings" pitchFamily="2" charset="2"/>
              </a:rPr>
              <a:t> website</a:t>
            </a:r>
            <a:endParaRPr lang="nl-NL" sz="1200" b="1" dirty="0">
              <a:solidFill>
                <a:srgbClr val="007BC8"/>
              </a:solidFill>
            </a:endParaRPr>
          </a:p>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5</a:t>
            </a:fld>
            <a:endParaRPr lang="nl-NL"/>
          </a:p>
        </p:txBody>
      </p:sp>
    </p:spTree>
    <p:extLst>
      <p:ext uri="{BB962C8B-B14F-4D97-AF65-F5344CB8AC3E}">
        <p14:creationId xmlns:p14="http://schemas.microsoft.com/office/powerpoint/2010/main" val="215359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spcAft>
                <a:spcPts val="600"/>
              </a:spcAft>
            </a:pPr>
            <a:r>
              <a:rPr lang="nl-NL" sz="1200" dirty="0">
                <a:solidFill>
                  <a:schemeClr val="bg2">
                    <a:lumMod val="50000"/>
                  </a:schemeClr>
                </a:solidFill>
              </a:rPr>
              <a:t>De ambitie kan worden afgeleid van de algemene duurzaamheidsdoelstellingen van de organisatie en de jaarlijkse doelen zijn de stappen om dat doel in 2025 te kunnen bereiken. Vragen om bij deze stap te stellen zijn: </a:t>
            </a:r>
          </a:p>
          <a:p>
            <a:pPr marL="285750" indent="-285750" algn="just">
              <a:buFont typeface="Arial" panose="020B0604020202020204" pitchFamily="34" charset="0"/>
              <a:buChar char="•"/>
            </a:pPr>
            <a:r>
              <a:rPr lang="nl-NL" sz="1200" i="1" dirty="0">
                <a:solidFill>
                  <a:schemeClr val="bg2">
                    <a:lumMod val="50000"/>
                  </a:schemeClr>
                </a:solidFill>
              </a:rPr>
              <a:t>Wat willen we bereiken in 2025? </a:t>
            </a:r>
          </a:p>
          <a:p>
            <a:pPr marL="285750" indent="-285750" algn="just">
              <a:buFont typeface="Arial" panose="020B0604020202020204" pitchFamily="34" charset="0"/>
              <a:buChar char="•"/>
            </a:pPr>
            <a:r>
              <a:rPr lang="nl-NL" sz="1200" i="1" dirty="0">
                <a:solidFill>
                  <a:schemeClr val="bg2">
                    <a:lumMod val="50000"/>
                  </a:schemeClr>
                </a:solidFill>
              </a:rPr>
              <a:t>Kunnen deze doelen concreter worden gemaakt volgens de </a:t>
            </a:r>
            <a:r>
              <a:rPr lang="nl-NL" sz="1200" b="1" i="1" dirty="0">
                <a:solidFill>
                  <a:schemeClr val="bg2">
                    <a:lumMod val="50000"/>
                  </a:schemeClr>
                </a:solidFill>
              </a:rPr>
              <a:t>SMART methode</a:t>
            </a:r>
            <a:r>
              <a:rPr lang="nl-NL" b="1" i="1" dirty="0">
                <a:solidFill>
                  <a:schemeClr val="bg2">
                    <a:lumMod val="50000"/>
                  </a:schemeClr>
                </a:solidFill>
              </a:rPr>
              <a:t> </a:t>
            </a:r>
            <a:r>
              <a:rPr lang="nl-NL" i="1" dirty="0">
                <a:solidFill>
                  <a:schemeClr val="bg2">
                    <a:lumMod val="50000"/>
                  </a:schemeClr>
                </a:solidFill>
              </a:rPr>
              <a:t>(zie tools en handreikingen)?</a:t>
            </a:r>
            <a:endParaRPr lang="nl-NL" sz="1200" i="1" dirty="0">
              <a:solidFill>
                <a:schemeClr val="bg2">
                  <a:lumMod val="50000"/>
                </a:schemeClr>
              </a:solidFill>
              <a:cs typeface="Calibri"/>
            </a:endParaRPr>
          </a:p>
          <a:p>
            <a:pPr marL="285750" indent="-285750" algn="just">
              <a:spcAft>
                <a:spcPts val="800"/>
              </a:spcAft>
              <a:buFont typeface="Arial" panose="020B0604020202020204" pitchFamily="34" charset="0"/>
              <a:buChar char="•"/>
            </a:pPr>
            <a:r>
              <a:rPr lang="nl-NL" sz="1200" i="1" dirty="0">
                <a:solidFill>
                  <a:schemeClr val="bg2">
                    <a:lumMod val="50000"/>
                  </a:schemeClr>
                </a:solidFill>
              </a:rPr>
              <a:t>Welke collega’s kunnen we hierbij betrekken? </a:t>
            </a:r>
            <a:endParaRPr lang="nl-NL" sz="1200" dirty="0">
              <a:solidFill>
                <a:schemeClr val="bg2">
                  <a:lumMod val="50000"/>
                </a:schemeClr>
              </a:solidFill>
            </a:endParaRPr>
          </a:p>
          <a:p>
            <a:pPr algn="just"/>
            <a:r>
              <a:rPr lang="nl-NL" sz="1200" dirty="0">
                <a:solidFill>
                  <a:schemeClr val="bg2">
                    <a:lumMod val="50000"/>
                  </a:schemeClr>
                </a:solidFill>
              </a:rPr>
              <a:t>Om de juiste personen binnen de organisatie te betrekken bij het opzetten van de doelen kan een sessie ‘MVOI Doelen opstellen’ worden georganiseerd. De tool </a:t>
            </a:r>
            <a:r>
              <a:rPr lang="nl-NL" sz="1200" b="1" dirty="0" err="1">
                <a:solidFill>
                  <a:schemeClr val="bg2">
                    <a:lumMod val="50000"/>
                  </a:schemeClr>
                </a:solidFill>
              </a:rPr>
              <a:t>Ambitieweb</a:t>
            </a:r>
            <a:r>
              <a:rPr lang="nl-NL" sz="1200" dirty="0">
                <a:solidFill>
                  <a:schemeClr val="bg2">
                    <a:lumMod val="50000"/>
                  </a:schemeClr>
                </a:solidFill>
              </a:rPr>
              <a:t> kan worden gebruikt voor deze sessie.</a:t>
            </a:r>
            <a:endParaRPr lang="en-US" sz="1200" baseline="30000" dirty="0">
              <a:solidFill>
                <a:schemeClr val="bg2">
                  <a:lumMod val="50000"/>
                </a:schemeClr>
              </a:solidFill>
              <a:highlight>
                <a:srgbClr val="FFFF00"/>
              </a:highlight>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AMBITIE 2025: </a:t>
            </a:r>
            <a:r>
              <a:rPr lang="nl-NL" sz="1200" b="1" dirty="0">
                <a:solidFill>
                  <a:schemeClr val="bg1"/>
                </a:solidFill>
              </a:rPr>
              <a:t> </a:t>
            </a:r>
            <a:r>
              <a:rPr lang="nl-NL" sz="1200" b="0" dirty="0">
                <a:solidFill>
                  <a:schemeClr val="bg1"/>
                </a:solidFill>
              </a:rPr>
              <a:t>In 75% van de aanbestedingen MVOI-thema’s toepassen</a:t>
            </a: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a:defRPr/>
            </a:pPr>
            <a:r>
              <a:rPr lang="en-US" sz="1200" noProof="1">
                <a:solidFill>
                  <a:schemeClr val="bg2">
                    <a:lumMod val="10000"/>
                  </a:schemeClr>
                </a:solidFill>
              </a:rPr>
              <a:t>2023	In </a:t>
            </a:r>
            <a:r>
              <a:rPr lang="en-US" noProof="1">
                <a:solidFill>
                  <a:schemeClr val="bg2">
                    <a:lumMod val="10000"/>
                  </a:schemeClr>
                </a:solidFill>
              </a:rPr>
              <a:t>2   </a:t>
            </a:r>
            <a:r>
              <a:rPr lang="en-US" sz="1200" noProof="1">
                <a:solidFill>
                  <a:schemeClr val="bg2">
                    <a:lumMod val="10000"/>
                  </a:schemeClr>
                </a:solidFill>
              </a:rPr>
              <a:t>aanbestedingen klimaat meenemen</a:t>
            </a:r>
            <a:r>
              <a:rPr lang="en-US" noProof="1">
                <a:solidFill>
                  <a:schemeClr val="bg2">
                    <a:lumMod val="10000"/>
                  </a:schemeClr>
                </a:solidFill>
              </a:rPr>
              <a:t>   </a:t>
            </a:r>
            <a:r>
              <a:rPr lang="en-US" sz="1200" noProof="1">
                <a:solidFill>
                  <a:schemeClr val="bg2">
                    <a:lumMod val="10000"/>
                  </a:schemeClr>
                </a:solidFill>
              </a:rPr>
              <a:t> |</a:t>
            </a:r>
            <a:r>
              <a:rPr lang="en-US" noProof="1">
                <a:solidFill>
                  <a:schemeClr val="bg2">
                    <a:lumMod val="10000"/>
                  </a:schemeClr>
                </a:solidFill>
              </a:rPr>
              <a:t>   </a:t>
            </a:r>
            <a:r>
              <a:rPr lang="en-US" sz="1200" noProof="1">
                <a:solidFill>
                  <a:schemeClr val="bg2">
                    <a:lumMod val="10000"/>
                  </a:schemeClr>
                </a:solidFill>
              </a:rPr>
              <a:t> In </a:t>
            </a:r>
            <a:r>
              <a:rPr lang="en-US" noProof="1">
                <a:solidFill>
                  <a:schemeClr val="bg2">
                    <a:lumMod val="10000"/>
                  </a:schemeClr>
                </a:solidFill>
              </a:rPr>
              <a:t>2   </a:t>
            </a:r>
            <a:r>
              <a:rPr lang="en-US" sz="1200" noProof="1">
                <a:solidFill>
                  <a:schemeClr val="bg2">
                    <a:lumMod val="10000"/>
                  </a:schemeClr>
                </a:solidFill>
              </a:rPr>
              <a:t>aanbestedingen milieu meenemen</a:t>
            </a:r>
            <a:r>
              <a:rPr lang="en-US" noProof="1">
                <a:solidFill>
                  <a:schemeClr val="bg2">
                    <a:lumMod val="10000"/>
                  </a:schemeClr>
                </a:solidFill>
              </a:rPr>
              <a:t>  </a:t>
            </a:r>
            <a:r>
              <a:rPr lang="en-US" sz="1200" noProof="1">
                <a:solidFill>
                  <a:schemeClr val="bg2">
                    <a:lumMod val="10000"/>
                  </a:schemeClr>
                </a:solidFill>
              </a:rPr>
              <a:t> |</a:t>
            </a:r>
            <a:r>
              <a:rPr lang="en-US" noProof="1">
                <a:solidFill>
                  <a:schemeClr val="bg2">
                    <a:lumMod val="10000"/>
                  </a:schemeClr>
                </a:solidFill>
              </a:rPr>
              <a:t>  </a:t>
            </a:r>
            <a:r>
              <a:rPr lang="en-US" sz="1200" noProof="1">
                <a:solidFill>
                  <a:schemeClr val="bg2">
                    <a:lumMod val="10000"/>
                  </a:schemeClr>
                </a:solidFill>
              </a:rPr>
              <a:t> In </a:t>
            </a:r>
            <a:r>
              <a:rPr lang="en-US" noProof="1">
                <a:solidFill>
                  <a:schemeClr val="bg2">
                    <a:lumMod val="10000"/>
                  </a:schemeClr>
                </a:solidFill>
              </a:rPr>
              <a:t>3 aanbestedingen</a:t>
            </a:r>
            <a:r>
              <a:rPr lang="en-US" sz="1200" noProof="1">
                <a:solidFill>
                  <a:schemeClr val="bg2">
                    <a:lumMod val="10000"/>
                  </a:schemeClr>
                </a:solidFill>
              </a:rPr>
              <a:t> social return meenemen</a:t>
            </a:r>
            <a:endParaRPr lang="en-US" sz="1200" noProof="1">
              <a:solidFill>
                <a:schemeClr val="bg2">
                  <a:lumMod val="10000"/>
                </a:schemeClr>
              </a:solidFill>
              <a:cs typeface="Calibri"/>
            </a:endParaRPr>
          </a:p>
          <a:p>
            <a:pPr>
              <a:defRPr/>
            </a:pPr>
            <a:r>
              <a:rPr lang="en-US" sz="1200" noProof="1">
                <a:solidFill>
                  <a:schemeClr val="bg2">
                    <a:lumMod val="10000"/>
                  </a:schemeClr>
                </a:solidFill>
              </a:rPr>
              <a:t>2024	In </a:t>
            </a:r>
            <a:r>
              <a:rPr lang="en-US" noProof="1">
                <a:solidFill>
                  <a:schemeClr val="bg2">
                    <a:lumMod val="10000"/>
                  </a:schemeClr>
                </a:solidFill>
              </a:rPr>
              <a:t>5   </a:t>
            </a:r>
            <a:r>
              <a:rPr lang="en-US" sz="1200" noProof="1">
                <a:solidFill>
                  <a:schemeClr val="bg2">
                    <a:lumMod val="10000"/>
                  </a:schemeClr>
                </a:solidFill>
              </a:rPr>
              <a:t>aanbestedingen klimaat meenemen</a:t>
            </a:r>
            <a:r>
              <a:rPr lang="en-US" noProof="1">
                <a:solidFill>
                  <a:schemeClr val="bg2">
                    <a:lumMod val="10000"/>
                  </a:schemeClr>
                </a:solidFill>
              </a:rPr>
              <a:t>   </a:t>
            </a:r>
            <a:r>
              <a:rPr lang="en-US" sz="1200" noProof="1">
                <a:solidFill>
                  <a:schemeClr val="bg2">
                    <a:lumMod val="10000"/>
                  </a:schemeClr>
                </a:solidFill>
              </a:rPr>
              <a:t> |</a:t>
            </a:r>
            <a:r>
              <a:rPr lang="en-US" noProof="1">
                <a:solidFill>
                  <a:schemeClr val="bg2">
                    <a:lumMod val="10000"/>
                  </a:schemeClr>
                </a:solidFill>
              </a:rPr>
              <a:t>   </a:t>
            </a:r>
            <a:r>
              <a:rPr lang="en-US" sz="1200" noProof="1">
                <a:solidFill>
                  <a:schemeClr val="bg2">
                    <a:lumMod val="10000"/>
                  </a:schemeClr>
                </a:solidFill>
              </a:rPr>
              <a:t> In </a:t>
            </a:r>
            <a:r>
              <a:rPr lang="en-US" noProof="1">
                <a:solidFill>
                  <a:schemeClr val="bg2">
                    <a:lumMod val="10000"/>
                  </a:schemeClr>
                </a:solidFill>
              </a:rPr>
              <a:t>5   </a:t>
            </a:r>
            <a:r>
              <a:rPr lang="en-US" sz="1200" noProof="1">
                <a:solidFill>
                  <a:schemeClr val="bg2">
                    <a:lumMod val="10000"/>
                  </a:schemeClr>
                </a:solidFill>
              </a:rPr>
              <a:t>aanbestedingen milieu meenemen</a:t>
            </a:r>
            <a:r>
              <a:rPr lang="en-US" noProof="1">
                <a:solidFill>
                  <a:schemeClr val="bg2">
                    <a:lumMod val="10000"/>
                  </a:schemeClr>
                </a:solidFill>
              </a:rPr>
              <a:t>  </a:t>
            </a:r>
            <a:r>
              <a:rPr lang="en-US" sz="1200" noProof="1">
                <a:solidFill>
                  <a:schemeClr val="bg2">
                    <a:lumMod val="10000"/>
                  </a:schemeClr>
                </a:solidFill>
              </a:rPr>
              <a:t> |</a:t>
            </a:r>
            <a:r>
              <a:rPr lang="en-US" noProof="1">
                <a:solidFill>
                  <a:schemeClr val="bg2">
                    <a:lumMod val="10000"/>
                  </a:schemeClr>
                </a:solidFill>
              </a:rPr>
              <a:t>  </a:t>
            </a:r>
            <a:r>
              <a:rPr lang="en-US" sz="1200" noProof="1">
                <a:solidFill>
                  <a:schemeClr val="bg2">
                    <a:lumMod val="10000"/>
                  </a:schemeClr>
                </a:solidFill>
              </a:rPr>
              <a:t> In </a:t>
            </a:r>
            <a:r>
              <a:rPr lang="en-US" noProof="1">
                <a:solidFill>
                  <a:schemeClr val="bg2">
                    <a:lumMod val="10000"/>
                  </a:schemeClr>
                </a:solidFill>
              </a:rPr>
              <a:t>6</a:t>
            </a:r>
            <a:r>
              <a:rPr lang="en-US" sz="1200" noProof="1">
                <a:solidFill>
                  <a:schemeClr val="bg2">
                    <a:lumMod val="10000"/>
                  </a:schemeClr>
                </a:solidFill>
              </a:rPr>
              <a:t> aanbestedingen social return meenemen</a:t>
            </a:r>
            <a:endParaRPr lang="en-US" sz="1200" noProof="1">
              <a:solidFill>
                <a:schemeClr val="bg2">
                  <a:lumMod val="10000"/>
                </a:schemeClr>
              </a:solidFill>
              <a:cs typeface="Calibri"/>
            </a:endParaRPr>
          </a:p>
          <a:p>
            <a:r>
              <a:rPr lang="nl-NL" dirty="0"/>
              <a:t>2025	</a:t>
            </a:r>
            <a:r>
              <a:rPr lang="en-US" sz="1200" noProof="1">
                <a:solidFill>
                  <a:schemeClr val="bg2">
                    <a:lumMod val="10000"/>
                  </a:schemeClr>
                </a:solidFill>
              </a:rPr>
              <a:t>In </a:t>
            </a:r>
            <a:r>
              <a:rPr lang="en-US" noProof="1">
                <a:solidFill>
                  <a:schemeClr val="bg2">
                    <a:lumMod val="10000"/>
                  </a:schemeClr>
                </a:solidFill>
              </a:rPr>
              <a:t>8</a:t>
            </a:r>
            <a:r>
              <a:rPr lang="en-US" sz="1200" noProof="1">
                <a:solidFill>
                  <a:schemeClr val="bg2">
                    <a:lumMod val="10000"/>
                  </a:schemeClr>
                </a:solidFill>
              </a:rPr>
              <a:t> aanbestedingen klimaat meenemen</a:t>
            </a:r>
            <a:r>
              <a:rPr lang="en-US" noProof="1">
                <a:solidFill>
                  <a:schemeClr val="bg2">
                    <a:lumMod val="10000"/>
                  </a:schemeClr>
                </a:solidFill>
              </a:rPr>
              <a:t>      </a:t>
            </a:r>
            <a:r>
              <a:rPr lang="en-US" sz="1200" noProof="1">
                <a:solidFill>
                  <a:schemeClr val="bg2">
                    <a:lumMod val="10000"/>
                  </a:schemeClr>
                </a:solidFill>
              </a:rPr>
              <a:t>|</a:t>
            </a:r>
            <a:r>
              <a:rPr lang="en-US" noProof="1">
                <a:solidFill>
                  <a:schemeClr val="bg2">
                    <a:lumMod val="10000"/>
                  </a:schemeClr>
                </a:solidFill>
              </a:rPr>
              <a:t>   </a:t>
            </a:r>
            <a:r>
              <a:rPr lang="en-US" sz="1200" noProof="1">
                <a:solidFill>
                  <a:schemeClr val="bg2">
                    <a:lumMod val="10000"/>
                  </a:schemeClr>
                </a:solidFill>
              </a:rPr>
              <a:t> In </a:t>
            </a:r>
            <a:r>
              <a:rPr lang="en-US" noProof="1">
                <a:solidFill>
                  <a:schemeClr val="bg2">
                    <a:lumMod val="10000"/>
                  </a:schemeClr>
                </a:solidFill>
              </a:rPr>
              <a:t>8</a:t>
            </a:r>
            <a:r>
              <a:rPr lang="en-US" sz="1200" noProof="1">
                <a:solidFill>
                  <a:schemeClr val="bg2">
                    <a:lumMod val="10000"/>
                  </a:schemeClr>
                </a:solidFill>
              </a:rPr>
              <a:t> aanbestedingen milieu meenemen</a:t>
            </a:r>
            <a:r>
              <a:rPr lang="en-US" noProof="1">
                <a:solidFill>
                  <a:schemeClr val="bg2">
                    <a:lumMod val="10000"/>
                  </a:schemeClr>
                </a:solidFill>
              </a:rPr>
              <a:t>   </a:t>
            </a:r>
            <a:r>
              <a:rPr lang="en-US" sz="1200" noProof="1">
                <a:solidFill>
                  <a:schemeClr val="bg2">
                    <a:lumMod val="10000"/>
                  </a:schemeClr>
                </a:solidFill>
              </a:rPr>
              <a:t> </a:t>
            </a:r>
            <a:r>
              <a:rPr lang="en-US" noProof="1">
                <a:solidFill>
                  <a:schemeClr val="bg2">
                    <a:lumMod val="10000"/>
                  </a:schemeClr>
                </a:solidFill>
              </a:rPr>
              <a:t> </a:t>
            </a:r>
            <a:r>
              <a:rPr lang="en-US" sz="1200" noProof="1">
                <a:solidFill>
                  <a:schemeClr val="bg2">
                    <a:lumMod val="10000"/>
                  </a:schemeClr>
                </a:solidFill>
              </a:rPr>
              <a:t>|</a:t>
            </a:r>
            <a:r>
              <a:rPr lang="en-US" noProof="1">
                <a:solidFill>
                  <a:schemeClr val="bg2">
                    <a:lumMod val="10000"/>
                  </a:schemeClr>
                </a:solidFill>
              </a:rPr>
              <a:t>  </a:t>
            </a:r>
            <a:r>
              <a:rPr lang="en-US" sz="1200" noProof="1">
                <a:solidFill>
                  <a:schemeClr val="bg2">
                    <a:lumMod val="10000"/>
                  </a:schemeClr>
                </a:solidFill>
              </a:rPr>
              <a:t> In </a:t>
            </a:r>
            <a:r>
              <a:rPr lang="en-US" noProof="1">
                <a:solidFill>
                  <a:schemeClr val="bg2">
                    <a:lumMod val="10000"/>
                  </a:schemeClr>
                </a:solidFill>
              </a:rPr>
              <a:t>10</a:t>
            </a:r>
            <a:r>
              <a:rPr lang="en-US" sz="1200" noProof="1">
                <a:solidFill>
                  <a:schemeClr val="bg2">
                    <a:lumMod val="10000"/>
                  </a:schemeClr>
                </a:solidFill>
              </a:rPr>
              <a:t> aanbestedingen social return meenemen</a:t>
            </a:r>
            <a:endParaRPr lang="nl-NL"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p>
          <a:p>
            <a:pPr algn="just"/>
            <a:r>
              <a:rPr lang="nl-NL" sz="1200" b="1" dirty="0">
                <a:solidFill>
                  <a:srgbClr val="ED7D31"/>
                </a:solidFill>
                <a:hlinkClick r:id="rId3">
                  <a:extLst>
                    <a:ext uri="{A12FA001-AC4F-418D-AE19-62706E023703}">
                      <ahyp:hlinkClr xmlns:ahyp="http://schemas.microsoft.com/office/drawing/2018/hyperlinkcolor" val="tx"/>
                    </a:ext>
                  </a:extLst>
                </a:hlinkClick>
              </a:rPr>
              <a:t>Gemeente Heemstede</a:t>
            </a:r>
            <a:r>
              <a:rPr lang="nl-NL" sz="1200" b="1" dirty="0">
                <a:solidFill>
                  <a:srgbClr val="ED7D31"/>
                </a:solidFill>
              </a:rPr>
              <a:t> </a:t>
            </a:r>
            <a:r>
              <a:rPr lang="nl-NL" sz="1200" b="1" dirty="0">
                <a:solidFill>
                  <a:schemeClr val="bg2">
                    <a:lumMod val="10000"/>
                  </a:schemeClr>
                </a:solidFill>
              </a:rPr>
              <a:t>(p.6)</a:t>
            </a:r>
            <a:r>
              <a:rPr lang="nl-NL" sz="1200" dirty="0">
                <a:solidFill>
                  <a:schemeClr val="bg2">
                    <a:lumMod val="10000"/>
                  </a:schemeClr>
                </a:solidFill>
              </a:rPr>
              <a:t> heeft als doel gesteld om in 2022 minstens 10% van haar producten en diensten circulair in te </a:t>
            </a:r>
            <a:r>
              <a:rPr lang="nl-NL" dirty="0">
                <a:solidFill>
                  <a:schemeClr val="bg2">
                    <a:lumMod val="10000"/>
                  </a:schemeClr>
                </a:solidFill>
              </a:rPr>
              <a:t>kopen en</a:t>
            </a:r>
            <a:r>
              <a:rPr lang="nl-NL" sz="1200" dirty="0">
                <a:solidFill>
                  <a:schemeClr val="bg2">
                    <a:lumMod val="10000"/>
                  </a:schemeClr>
                </a:solidFill>
              </a:rPr>
              <a:t> in 2025 minstens 50%.</a:t>
            </a:r>
            <a:endParaRPr lang="nl-NL" sz="1200" dirty="0">
              <a:solidFill>
                <a:schemeClr val="bg2">
                  <a:lumMod val="10000"/>
                </a:schemeClr>
              </a:solidFill>
              <a:cs typeface="Calibri"/>
            </a:endParaRPr>
          </a:p>
          <a:p>
            <a:pPr marL="171450" indent="-171450" algn="just">
              <a:buFont typeface="Wingdings" pitchFamily="2" charset="2"/>
              <a:buChar char="à"/>
            </a:pPr>
            <a:r>
              <a:rPr lang="nl-NL" dirty="0">
                <a:hlinkClick r:id="rId3"/>
              </a:rPr>
              <a:t>https://www.pianoo.nl/sites/default/files/media/documents/Manifest-MVI-Actieplan-Gemeente-Heemstede.pdf</a:t>
            </a:r>
            <a:endParaRPr lang="nl-NL" dirty="0"/>
          </a:p>
          <a:p>
            <a:pPr marL="171450" indent="-171450" algn="just">
              <a:buFont typeface="Wingdings" pitchFamily="2" charset="2"/>
              <a:buChar char="à"/>
            </a:pPr>
            <a:endParaRPr lang="nl-NL" dirty="0"/>
          </a:p>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nl-NL" sz="1200" b="1" dirty="0">
                <a:solidFill>
                  <a:srgbClr val="EE7D31"/>
                </a:solidFill>
                <a:hlinkClick r:id="rId4">
                  <a:extLst>
                    <a:ext uri="{A12FA001-AC4F-418D-AE19-62706E023703}">
                      <ahyp:hlinkClr xmlns:ahyp="http://schemas.microsoft.com/office/drawing/2018/hyperlinkcolor" val="tx"/>
                    </a:ext>
                  </a:extLst>
                </a:hlinkClick>
              </a:rPr>
              <a:t>Gemeente Geldrop-Mierlo</a:t>
            </a:r>
            <a:r>
              <a:rPr lang="nl-NL" sz="1200" b="1" dirty="0">
                <a:solidFill>
                  <a:schemeClr val="bg2">
                    <a:lumMod val="10000"/>
                  </a:schemeClr>
                </a:solidFill>
              </a:rPr>
              <a:t> (p.5)</a:t>
            </a:r>
            <a:r>
              <a:rPr lang="nl-NL" sz="1200" dirty="0">
                <a:solidFill>
                  <a:schemeClr val="bg2">
                    <a:lumMod val="10000"/>
                  </a:schemeClr>
                </a:solidFill>
              </a:rPr>
              <a:t> heeft duidelijke en ambitieuze doelen opgesteld tot 2025, middels het actieplan format. </a:t>
            </a:r>
          </a:p>
          <a:p>
            <a:pPr marL="0" indent="0" algn="just">
              <a:buFont typeface="Wingdings" pitchFamily="2" charset="2"/>
              <a:buNone/>
            </a:pPr>
            <a:r>
              <a:rPr lang="nl-NL" dirty="0">
                <a:sym typeface="Wingdings" pitchFamily="2" charset="2"/>
              </a:rPr>
              <a:t> https://www.pianoo.nl/sites/default/files/media/documents/2023-04/mvoi_actieplan_2022_-_2025_gemeente_geldrop-mierlo.pdf</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Tools en handreikingen:</a:t>
            </a:r>
          </a:p>
          <a:p>
            <a:r>
              <a:rPr lang="nl-NL" sz="1200" b="0" dirty="0">
                <a:solidFill>
                  <a:schemeClr val="bg2">
                    <a:lumMod val="10000"/>
                  </a:schemeClr>
                </a:solidFill>
              </a:rPr>
              <a:t>De tool </a:t>
            </a:r>
            <a:r>
              <a:rPr lang="nl-NL" sz="1200" b="0" dirty="0">
                <a:solidFill>
                  <a:schemeClr val="accent2"/>
                </a:solidFill>
                <a:hlinkClick r:id="rId5">
                  <a:extLst>
                    <a:ext uri="{A12FA001-AC4F-418D-AE19-62706E023703}">
                      <ahyp:hlinkClr xmlns:ahyp="http://schemas.microsoft.com/office/drawing/2018/hyperlinkcolor" val="tx"/>
                    </a:ext>
                  </a:extLst>
                </a:hlinkClick>
              </a:rPr>
              <a:t>Ambitieweb</a:t>
            </a:r>
            <a:r>
              <a:rPr lang="nl-NL" sz="1200" b="0" dirty="0">
                <a:solidFill>
                  <a:schemeClr val="bg2">
                    <a:lumMod val="10000"/>
                  </a:schemeClr>
                </a:solidFill>
              </a:rPr>
              <a:t> kan worden gebruikt om op organisatieniveau concrete (MVOI) ambities op te stellen. Vanuit dat startpunt zal het makkelijker zijn om doelen te stellen.</a:t>
            </a:r>
            <a:r>
              <a:rPr lang="en-US" dirty="0">
                <a:hlinkClick r:id="rId5"/>
              </a:rPr>
              <a:t> https://www.pianoo.nl/nl/handreiking-aan-de-slag-met-het-ambitieweb</a:t>
            </a:r>
            <a:endParaRPr lang="nl-NL" sz="1200" b="0" dirty="0">
              <a:solidFill>
                <a:schemeClr val="bg2">
                  <a:lumMod val="10000"/>
                </a:schemeClr>
              </a:solidFill>
            </a:endParaRPr>
          </a:p>
          <a:p>
            <a:pPr>
              <a:spcBef>
                <a:spcPts val="488"/>
              </a:spcBef>
            </a:pPr>
            <a:r>
              <a:rPr lang="nl-NL" sz="1200" b="0" dirty="0">
                <a:solidFill>
                  <a:schemeClr val="bg2">
                    <a:lumMod val="10000"/>
                  </a:schemeClr>
                </a:solidFill>
              </a:rPr>
              <a:t>De </a:t>
            </a:r>
            <a:r>
              <a:rPr lang="nl-NL" sz="1200" b="0" dirty="0">
                <a:solidFill>
                  <a:schemeClr val="accent2"/>
                </a:solidFill>
                <a:hlinkClick r:id="rId6">
                  <a:extLst>
                    <a:ext uri="{A12FA001-AC4F-418D-AE19-62706E023703}">
                      <ahyp:hlinkClr xmlns:ahyp="http://schemas.microsoft.com/office/drawing/2018/hyperlinkcolor" val="tx"/>
                    </a:ext>
                  </a:extLst>
                </a:hlinkClick>
              </a:rPr>
              <a:t>Handreiking 'aan de slag met Ambitieweb'</a:t>
            </a:r>
            <a:r>
              <a:rPr lang="nl-NL" sz="1200" b="0" dirty="0">
                <a:solidFill>
                  <a:schemeClr val="accent2"/>
                </a:solidFill>
              </a:rPr>
              <a:t> </a:t>
            </a:r>
            <a:r>
              <a:rPr lang="nl-NL" sz="1200" b="0" dirty="0">
                <a:solidFill>
                  <a:schemeClr val="bg2">
                    <a:lumMod val="10000"/>
                  </a:schemeClr>
                </a:solidFill>
              </a:rPr>
              <a:t>helpt om aan de slag te gaan met </a:t>
            </a:r>
            <a:r>
              <a:rPr lang="nl-NL" sz="1200" b="0" dirty="0" err="1">
                <a:solidFill>
                  <a:schemeClr val="bg2">
                    <a:lumMod val="10000"/>
                  </a:schemeClr>
                </a:solidFill>
              </a:rPr>
              <a:t>Ambitieweb</a:t>
            </a:r>
            <a:r>
              <a:rPr lang="nl-NL" sz="1200" b="0" dirty="0">
                <a:solidFill>
                  <a:schemeClr val="bg2">
                    <a:lumMod val="10000"/>
                  </a:schemeClr>
                </a:solidFill>
              </a:rPr>
              <a:t>. Hoofdstuk 1,2 en 3 (en evt. 4) zijn relevant.</a:t>
            </a:r>
            <a:r>
              <a:rPr lang="nl-NL" dirty="0">
                <a:solidFill>
                  <a:schemeClr val="bg2">
                    <a:lumMod val="10000"/>
                  </a:schemeClr>
                </a:solidFill>
              </a:rPr>
              <a:t> </a:t>
            </a:r>
            <a:r>
              <a:rPr lang="en-US" dirty="0">
                <a:hlinkClick r:id="rId6"/>
              </a:rPr>
              <a:t>https://www.pianoo.nl/sites/default/files/media/documents/2020-11/handreiking_ambitieweb-november2020_0.pdf</a:t>
            </a:r>
            <a:endParaRPr lang="nl-NL" sz="1200" b="0" dirty="0">
              <a:solidFill>
                <a:schemeClr val="bg2">
                  <a:lumMod val="10000"/>
                </a:schemeClr>
              </a:solidFill>
            </a:endParaRPr>
          </a:p>
          <a:p>
            <a:pPr>
              <a:spcBef>
                <a:spcPts val="488"/>
              </a:spcBef>
            </a:pPr>
            <a:r>
              <a:rPr lang="nl-NL" sz="1200" b="0" dirty="0">
                <a:solidFill>
                  <a:schemeClr val="bg2">
                    <a:lumMod val="10000"/>
                  </a:schemeClr>
                </a:solidFill>
              </a:rPr>
              <a:t>Om de doelen zo concreet, haalbaar en duidelijk mogelijk te maken kan de </a:t>
            </a:r>
            <a:r>
              <a:rPr lang="nl-NL" sz="1200" b="0" dirty="0">
                <a:solidFill>
                  <a:schemeClr val="accent2"/>
                </a:solidFill>
                <a:hlinkClick r:id="rId7">
                  <a:extLst>
                    <a:ext uri="{A12FA001-AC4F-418D-AE19-62706E023703}">
                      <ahyp:hlinkClr xmlns:ahyp="http://schemas.microsoft.com/office/drawing/2018/hyperlinkcolor" val="tx"/>
                    </a:ext>
                  </a:extLst>
                </a:hlinkClick>
              </a:rPr>
              <a:t>SMART methode </a:t>
            </a:r>
            <a:r>
              <a:rPr lang="nl-NL" sz="1200" b="0" dirty="0">
                <a:solidFill>
                  <a:schemeClr val="bg2">
                    <a:lumMod val="10000"/>
                  </a:schemeClr>
                </a:solidFill>
              </a:rPr>
              <a:t>worden gehanteerd.</a:t>
            </a:r>
            <a:r>
              <a:rPr lang="en-US" dirty="0">
                <a:hlinkClick r:id="rId7"/>
              </a:rPr>
              <a:t> https://www.scribbr.nl/modellen/smart-methode/</a:t>
            </a:r>
            <a:endParaRPr lang="nl-NL" sz="1200" b="0" dirty="0">
              <a:solidFill>
                <a:schemeClr val="bg2">
                  <a:lumMod val="10000"/>
                </a:schemeClr>
              </a:solidFill>
            </a:endParaRPr>
          </a:p>
          <a:p>
            <a:pPr>
              <a:spcBef>
                <a:spcPts val="488"/>
              </a:spcBef>
            </a:pPr>
            <a:endParaRPr lang="nl-NL" sz="1200" b="0" dirty="0">
              <a:solidFill>
                <a:schemeClr val="bg2">
                  <a:lumMod val="10000"/>
                </a:schemeClr>
              </a:solidFill>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6</a:t>
            </a:fld>
            <a:endParaRPr lang="nl-NL"/>
          </a:p>
        </p:txBody>
      </p:sp>
    </p:spTree>
    <p:extLst>
      <p:ext uri="{BB962C8B-B14F-4D97-AF65-F5344CB8AC3E}">
        <p14:creationId xmlns:p14="http://schemas.microsoft.com/office/powerpoint/2010/main" val="168636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r>
              <a:rPr lang="nl-NL" sz="1200" dirty="0">
                <a:solidFill>
                  <a:schemeClr val="bg2">
                    <a:lumMod val="50000"/>
                  </a:schemeClr>
                </a:solidFill>
              </a:rPr>
              <a:t>Bij stap 4 brengen we de kansrijke aanbestedingen in kaart. Hiervoor kan de huidige aanbestedingskalender of inkoopjaarplan worden gebruikt. Wanneer deze er niet is, dan kan deze worden opgesteld zoals weergegeven in het voorbeeld</a:t>
            </a:r>
            <a:r>
              <a:rPr lang="nl-NL" sz="1200" i="1" dirty="0">
                <a:solidFill>
                  <a:schemeClr val="bg2">
                    <a:lumMod val="50000"/>
                  </a:schemeClr>
                </a:solidFill>
              </a:rPr>
              <a:t>. </a:t>
            </a:r>
            <a:r>
              <a:rPr lang="nl-NL" sz="1200" dirty="0">
                <a:solidFill>
                  <a:schemeClr val="bg2">
                    <a:lumMod val="50000"/>
                  </a:schemeClr>
                </a:solidFill>
              </a:rPr>
              <a:t>Volledigheid is niet van belang, begin bij wat er beschikbaar is. Als je bij de aanbestedingen één van de niet gekozen thema’s makkelijk kunt toepassen, dan </a:t>
            </a:r>
            <a:r>
              <a:rPr lang="nl-NL" dirty="0">
                <a:solidFill>
                  <a:schemeClr val="bg2">
                    <a:lumMod val="50000"/>
                  </a:schemeClr>
                </a:solidFill>
              </a:rPr>
              <a:t>wordt</a:t>
            </a:r>
            <a:r>
              <a:rPr lang="nl-NL" sz="1200" dirty="0">
                <a:solidFill>
                  <a:schemeClr val="bg2">
                    <a:lumMod val="50000"/>
                  </a:schemeClr>
                </a:solidFill>
              </a:rPr>
              <a:t> </a:t>
            </a:r>
            <a:r>
              <a:rPr lang="nl-NL" dirty="0">
                <a:solidFill>
                  <a:schemeClr val="bg2">
                    <a:lumMod val="50000"/>
                  </a:schemeClr>
                </a:solidFill>
              </a:rPr>
              <a:t>het aangemoedigd om deze ook toe te passen! Het</a:t>
            </a:r>
            <a:r>
              <a:rPr lang="nl-NL" sz="1200" dirty="0">
                <a:solidFill>
                  <a:schemeClr val="bg2">
                    <a:lumMod val="50000"/>
                  </a:schemeClr>
                </a:solidFill>
              </a:rPr>
              <a:t> kiezen van de aanbestedingen waar MVOI toegepast gaat worden, kan gebaseerd zijn op:</a:t>
            </a:r>
            <a:endParaRPr lang="nl-NL" sz="1200" dirty="0">
              <a:solidFill>
                <a:schemeClr val="bg2">
                  <a:lumMod val="50000"/>
                </a:schemeClr>
              </a:solidFill>
              <a:cs typeface="Calibri"/>
            </a:endParaRPr>
          </a:p>
          <a:p>
            <a:pPr marL="232178" indent="-232178" algn="just" defTabSz="742969">
              <a:buFont typeface="Arial" panose="020B0604020202020204" pitchFamily="34" charset="0"/>
              <a:buChar char="•"/>
              <a:defRPr/>
            </a:pPr>
            <a:r>
              <a:rPr lang="nl-NL" sz="1200" dirty="0">
                <a:solidFill>
                  <a:srgbClr val="E7E6E6">
                    <a:lumMod val="50000"/>
                  </a:srgbClr>
                </a:solidFill>
                <a:latin typeface="+mn-lt"/>
              </a:rPr>
              <a:t>Toepasbaarheid van de gekozen MVOI thema’s </a:t>
            </a:r>
          </a:p>
          <a:p>
            <a:pPr marL="232178" indent="-232178" algn="just" defTabSz="742969">
              <a:buFont typeface="Arial" panose="020B0604020202020204" pitchFamily="34" charset="0"/>
              <a:buChar char="•"/>
              <a:defRPr/>
            </a:pPr>
            <a:r>
              <a:rPr lang="nl-NL" sz="1200" dirty="0">
                <a:solidFill>
                  <a:srgbClr val="E7E6E6">
                    <a:lumMod val="50000"/>
                  </a:srgbClr>
                </a:solidFill>
                <a:latin typeface="+mn-lt"/>
              </a:rPr>
              <a:t>Enthousiasme of ervaring van een opdrachtgever</a:t>
            </a:r>
          </a:p>
          <a:p>
            <a:pPr marL="232178" indent="-232178" algn="just" defTabSz="742969">
              <a:buFont typeface="Arial" panose="020B0604020202020204" pitchFamily="34" charset="0"/>
              <a:buChar char="•"/>
              <a:defRPr/>
            </a:pPr>
            <a:r>
              <a:rPr lang="nl-NL" sz="1200" dirty="0">
                <a:solidFill>
                  <a:srgbClr val="E7E6E6">
                    <a:lumMod val="50000"/>
                  </a:srgbClr>
                </a:solidFill>
                <a:latin typeface="+mn-lt"/>
              </a:rPr>
              <a:t>Grootte / kosten van de aanbesteding</a:t>
            </a:r>
          </a:p>
          <a:p>
            <a:pPr marL="232178" indent="-232178" algn="just" defTabSz="742969">
              <a:buFont typeface="Arial" panose="020B0604020202020204" pitchFamily="34" charset="0"/>
              <a:buChar char="•"/>
              <a:defRPr/>
            </a:pPr>
            <a:r>
              <a:rPr lang="nl-NL" sz="1200" dirty="0">
                <a:solidFill>
                  <a:srgbClr val="E7E6E6">
                    <a:lumMod val="50000"/>
                  </a:srgbClr>
                </a:solidFill>
                <a:latin typeface="+mn-lt"/>
              </a:rPr>
              <a:t>Verwachte duurzaamheidsimpact</a:t>
            </a:r>
          </a:p>
          <a:p>
            <a:pPr marL="232178" indent="-232178" algn="just" defTabSz="742969">
              <a:buFont typeface="Arial" panose="020B0604020202020204" pitchFamily="34" charset="0"/>
              <a:buChar char="•"/>
              <a:defRPr/>
            </a:pPr>
            <a:r>
              <a:rPr lang="nl-NL" sz="1200" dirty="0">
                <a:solidFill>
                  <a:srgbClr val="E7E6E6">
                    <a:lumMod val="50000"/>
                  </a:srgbClr>
                </a:solidFill>
                <a:latin typeface="+mn-lt"/>
              </a:rPr>
              <a:t>Zichtbaarheid van de aanbesteding</a:t>
            </a:r>
          </a:p>
          <a:p>
            <a:pPr marL="232178" indent="-232178" algn="just" defTabSz="742969">
              <a:buFont typeface="Arial" panose="020B0604020202020204" pitchFamily="34" charset="0"/>
              <a:buChar char="•"/>
              <a:defRPr/>
            </a:pPr>
            <a:r>
              <a:rPr lang="nl-NL" sz="1200" dirty="0">
                <a:solidFill>
                  <a:srgbClr val="E7E6E6">
                    <a:lumMod val="50000"/>
                  </a:srgbClr>
                </a:solidFill>
                <a:latin typeface="+mn-lt"/>
              </a:rPr>
              <a:t>Meer ervaring opdoen met een bepaald thema</a:t>
            </a:r>
            <a:endParaRPr lang="nl-NL" sz="1200" dirty="0"/>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solidFill>
                  <a:schemeClr val="bg2">
                    <a:lumMod val="10000"/>
                  </a:schemeClr>
                </a:solidFill>
              </a:rPr>
              <a:t>Zie handleiding Actieplan MVOI en de ondersteunende </a:t>
            </a:r>
            <a:r>
              <a:rPr lang="nl-NL" sz="1200" b="0" dirty="0" err="1">
                <a:solidFill>
                  <a:schemeClr val="bg2">
                    <a:lumMod val="10000"/>
                  </a:schemeClr>
                </a:solidFill>
              </a:rPr>
              <a:t>excel</a:t>
            </a:r>
            <a:r>
              <a:rPr lang="nl-NL" sz="1200" b="0" dirty="0">
                <a:solidFill>
                  <a:schemeClr val="bg2">
                    <a:lumMod val="10000"/>
                  </a:schemeClr>
                </a:solidFill>
              </a:rPr>
              <a:t>.</a:t>
            </a:r>
            <a:endParaRPr lang="nl-NL" sz="1200" dirty="0"/>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rgbClr val="275937"/>
                </a:solidFill>
                <a:hlinkClick r:id="rId3">
                  <a:extLst>
                    <a:ext uri="{A12FA001-AC4F-418D-AE19-62706E023703}">
                      <ahyp:hlinkClr xmlns:ahyp="http://schemas.microsoft.com/office/drawing/2018/hyperlinkcolor" val="tx"/>
                    </a:ext>
                  </a:extLst>
                </a:hlinkClick>
              </a:rPr>
              <a:t>Waterschap Amstel, Gooi en Vecht</a:t>
            </a:r>
            <a:r>
              <a:rPr lang="nl-NL" sz="1200" b="1" dirty="0">
                <a:solidFill>
                  <a:srgbClr val="275937"/>
                </a:solidFill>
              </a:rPr>
              <a:t> </a:t>
            </a:r>
            <a:r>
              <a:rPr lang="nl-NL" sz="1200" b="1" dirty="0">
                <a:solidFill>
                  <a:schemeClr val="bg2">
                    <a:lumMod val="10000"/>
                  </a:schemeClr>
                </a:solidFill>
              </a:rPr>
              <a:t>(p.22-25) </a:t>
            </a:r>
            <a:r>
              <a:rPr lang="nl-NL" sz="1200" dirty="0">
                <a:solidFill>
                  <a:schemeClr val="bg2">
                    <a:lumMod val="10000"/>
                  </a:schemeClr>
                </a:solidFill>
              </a:rPr>
              <a:t>heeft op basis van  potentie een aantal kansrijke pilotprojecten geselecteerd per MVI-thema. </a:t>
            </a:r>
          </a:p>
          <a:p>
            <a:r>
              <a:rPr lang="nl-NL" sz="1200" dirty="0">
                <a:sym typeface="Wingdings" pitchFamily="2" charset="2"/>
              </a:rPr>
              <a:t> </a:t>
            </a:r>
            <a:r>
              <a:rPr lang="nl-NL" sz="1200" dirty="0">
                <a:solidFill>
                  <a:schemeClr val="tx1"/>
                </a:solidFill>
                <a:hlinkClick r:id="rId3"/>
              </a:rPr>
              <a:t>https://www.pianoo.nl/sites/default/files/documents/documents/manifest-mvi-actieplan-waterschap-amstelgooienvecht-1.pdf</a:t>
            </a:r>
            <a:r>
              <a:rPr lang="nl-NL" sz="1200" dirty="0">
                <a:solidFill>
                  <a:schemeClr val="tx1"/>
                </a:solidFill>
              </a:rPr>
              <a:t> </a:t>
            </a:r>
            <a:endParaRPr lang="nl-NL" sz="1200" dirty="0"/>
          </a:p>
          <a:p>
            <a:endParaRPr lang="nl-NL" sz="1200" dirty="0"/>
          </a:p>
          <a:p>
            <a:pPr marL="0" indent="0">
              <a:buFont typeface="Wingdings" pitchFamily="2" charset="2"/>
              <a:buNone/>
            </a:pPr>
            <a:r>
              <a:rPr lang="nl-NL" b="1" dirty="0"/>
              <a:t>Tools en handreikingen:</a:t>
            </a:r>
          </a:p>
          <a:p>
            <a:r>
              <a:rPr lang="nl-NL" sz="1200" b="0" dirty="0">
                <a:solidFill>
                  <a:srgbClr val="275937"/>
                </a:solidFill>
                <a:hlinkClick r:id="rId4">
                  <a:extLst>
                    <a:ext uri="{A12FA001-AC4F-418D-AE19-62706E023703}">
                      <ahyp:hlinkClr xmlns:ahyp="http://schemas.microsoft.com/office/drawing/2018/hyperlinkcolor" val="tx"/>
                    </a:ext>
                  </a:extLst>
                </a:hlinkClick>
              </a:rPr>
              <a:t>Deze handreiking </a:t>
            </a:r>
            <a:r>
              <a:rPr lang="nl-NL" sz="1200" b="0" dirty="0">
                <a:solidFill>
                  <a:schemeClr val="bg2">
                    <a:lumMod val="10000"/>
                  </a:schemeClr>
                </a:solidFill>
              </a:rPr>
              <a:t>(p. 11) </a:t>
            </a:r>
            <a:r>
              <a:rPr lang="nl-NL" sz="1200" dirty="0">
                <a:solidFill>
                  <a:schemeClr val="bg2">
                    <a:lumMod val="10000"/>
                  </a:schemeClr>
                </a:solidFill>
              </a:rPr>
              <a:t>geeft inzicht welke MVOI thema’s bij welke algemene productgroepen een relevante rol spelen, met dit inzicht is het mogelijk om te bepalen waar je met inkoop de meeste impact kan maken.</a:t>
            </a:r>
          </a:p>
          <a:p>
            <a:pPr marL="171450" indent="-171450">
              <a:buFont typeface="Wingdings" pitchFamily="2" charset="2"/>
              <a:buChar char="à"/>
            </a:pPr>
            <a:r>
              <a:rPr lang="nl-NL" sz="1200" dirty="0">
                <a:solidFill>
                  <a:schemeClr val="bg2">
                    <a:lumMod val="10000"/>
                  </a:schemeClr>
                </a:solidFill>
                <a:sym typeface="Wingdings" pitchFamily="2" charset="2"/>
              </a:rPr>
              <a:t>https://www.pianoo.nl/sites/default/files/media/documents/2021-10/Handreiking-Monitoring-en-Contractuele%3Dborging-MVI-2-juli2021.pdf</a:t>
            </a:r>
            <a:r>
              <a:rPr lang="nl-NL" dirty="0">
                <a:solidFill>
                  <a:schemeClr val="bg2">
                    <a:lumMod val="10000"/>
                  </a:schemeClr>
                </a:solidFill>
                <a:sym typeface="Wingdings" pitchFamily="2" charset="2"/>
              </a:rPr>
              <a:t> </a:t>
            </a:r>
            <a:endParaRPr lang="nl-NL" sz="1200" dirty="0">
              <a:solidFill>
                <a:schemeClr val="bg2">
                  <a:lumMod val="10000"/>
                </a:schemeClr>
              </a:solidFill>
              <a:sym typeface="Wingdings" pitchFamily="2" charset="2"/>
            </a:endParaRPr>
          </a:p>
          <a:p>
            <a:endParaRPr lang="nl-NL" sz="1200" dirty="0">
              <a:solidFill>
                <a:schemeClr val="bg2">
                  <a:lumMod val="10000"/>
                </a:schemeClr>
              </a:solidFill>
            </a:endParaRPr>
          </a:p>
          <a:p>
            <a:r>
              <a:rPr lang="nl-NL" sz="1200" dirty="0">
                <a:solidFill>
                  <a:schemeClr val="bg2">
                    <a:lumMod val="10000"/>
                  </a:schemeClr>
                </a:solidFill>
              </a:rPr>
              <a:t>Op </a:t>
            </a:r>
            <a:r>
              <a:rPr lang="nl-NL" sz="1200" b="0" dirty="0">
                <a:solidFill>
                  <a:srgbClr val="275937"/>
                </a:solidFill>
                <a:hlinkClick r:id="rId5">
                  <a:extLst>
                    <a:ext uri="{A12FA001-AC4F-418D-AE19-62706E023703}">
                      <ahyp:hlinkClr xmlns:ahyp="http://schemas.microsoft.com/office/drawing/2018/hyperlinkcolor" val="tx"/>
                    </a:ext>
                  </a:extLst>
                </a:hlinkClick>
              </a:rPr>
              <a:t>deze webpagina </a:t>
            </a:r>
            <a:r>
              <a:rPr lang="nl-NL" sz="1200" dirty="0">
                <a:solidFill>
                  <a:schemeClr val="bg2">
                    <a:lumMod val="10000"/>
                  </a:schemeClr>
                </a:solidFill>
              </a:rPr>
              <a:t>kunt u meer informatie over de</a:t>
            </a:r>
            <a:r>
              <a:rPr lang="nl-NL" sz="1200" b="1" dirty="0">
                <a:solidFill>
                  <a:schemeClr val="bg2">
                    <a:lumMod val="10000"/>
                  </a:schemeClr>
                </a:solidFill>
              </a:rPr>
              <a:t> strategische productgroepen</a:t>
            </a:r>
            <a:r>
              <a:rPr lang="nl-NL" sz="1200" dirty="0">
                <a:solidFill>
                  <a:schemeClr val="bg2">
                    <a:lumMod val="10000"/>
                  </a:schemeClr>
                </a:solidFill>
              </a:rPr>
              <a:t> vinden.</a:t>
            </a:r>
          </a:p>
          <a:p>
            <a:r>
              <a:rPr lang="nl-NL" sz="1200" dirty="0">
                <a:solidFill>
                  <a:schemeClr val="bg2">
                    <a:lumMod val="10000"/>
                  </a:schemeClr>
                </a:solidFill>
                <a:sym typeface="Wingdings" pitchFamily="2" charset="2"/>
              </a:rPr>
              <a:t> https://www.pianoo.nl/nl/themas/maatschappelijk-verantwoord-inkopen/productgroepen-en-mvi-criteria</a:t>
            </a:r>
            <a:r>
              <a:rPr lang="nl-NL" dirty="0">
                <a:solidFill>
                  <a:schemeClr val="bg2">
                    <a:lumMod val="10000"/>
                  </a:schemeClr>
                </a:solidFill>
                <a:sym typeface="Wingdings" pitchFamily="2" charset="2"/>
              </a:rPr>
              <a:t> </a:t>
            </a:r>
          </a:p>
          <a:p>
            <a:pPr marL="171450" indent="-171450">
              <a:buFont typeface="Wingdings" pitchFamily="2" charset="2"/>
              <a:buChar char="à"/>
            </a:pPr>
            <a:endParaRPr lang="nl-NL" sz="1200" dirty="0">
              <a:solidFill>
                <a:schemeClr val="bg2">
                  <a:lumMod val="10000"/>
                </a:schemeClr>
              </a:solidFill>
              <a:sym typeface="Wingdings" pitchFamily="2" charset="2"/>
            </a:endParaRPr>
          </a:p>
          <a:p>
            <a:pPr algn="just"/>
            <a:r>
              <a:rPr lang="nl-NL" sz="1200" dirty="0">
                <a:solidFill>
                  <a:schemeClr val="bg2">
                    <a:lumMod val="10000"/>
                  </a:schemeClr>
                </a:solidFill>
              </a:rPr>
              <a:t>Tools die kunnen worden toegepast om aanbestedingen te vergelijken of die als gunningscriteria gebruikt kunnen worden zijn: </a:t>
            </a:r>
          </a:p>
          <a:p>
            <a:pPr marL="171450" indent="-171450" algn="just">
              <a:buFont typeface="Arial" panose="020B0604020202020204" pitchFamily="34" charset="0"/>
              <a:buChar char="•"/>
            </a:pPr>
            <a:r>
              <a:rPr lang="nl-NL" sz="1200" b="1" dirty="0">
                <a:solidFill>
                  <a:srgbClr val="275937"/>
                </a:solidFill>
                <a:hlinkClick r:id="rId6">
                  <a:extLst>
                    <a:ext uri="{A12FA001-AC4F-418D-AE19-62706E023703}">
                      <ahyp:hlinkClr xmlns:ahyp="http://schemas.microsoft.com/office/drawing/2018/hyperlinkcolor" val="tx"/>
                    </a:ext>
                  </a:extLst>
                </a:hlinkClick>
              </a:rPr>
              <a:t>Omgevingswijzer</a:t>
            </a:r>
            <a:endParaRPr lang="nl-NL" sz="1200" b="1" dirty="0">
              <a:solidFill>
                <a:srgbClr val="275937"/>
              </a:solidFill>
            </a:endParaRPr>
          </a:p>
          <a:p>
            <a:pPr marL="171450" marR="0" lvl="0" indent="-171450" algn="just" defTabSz="914400" rtl="0" eaLnBrk="1" fontAlgn="auto" latinLnBrk="0" hangingPunct="1">
              <a:lnSpc>
                <a:spcPct val="100000"/>
              </a:lnSpc>
              <a:spcBef>
                <a:spcPts val="0"/>
              </a:spcBef>
              <a:spcAft>
                <a:spcPts val="0"/>
              </a:spcAft>
              <a:buClrTx/>
              <a:buSzTx/>
              <a:buFont typeface="Wingdings" pitchFamily="2" charset="2"/>
              <a:buChar char="à"/>
              <a:tabLst/>
              <a:defRPr/>
            </a:pPr>
            <a:r>
              <a:rPr lang="nl-NL" sz="1200" dirty="0">
                <a:solidFill>
                  <a:schemeClr val="tx1"/>
                </a:solidFill>
                <a:hlinkClick r:id="rId6"/>
              </a:rPr>
              <a:t>https://www.omgevingswijzer.org</a:t>
            </a:r>
            <a:r>
              <a:rPr lang="nl-NL" sz="1200" dirty="0">
                <a:solidFill>
                  <a:schemeClr val="tx1"/>
                </a:solidFill>
              </a:rPr>
              <a:t> </a:t>
            </a:r>
          </a:p>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nl-NL" sz="1200" b="0" dirty="0">
              <a:solidFill>
                <a:srgbClr val="275937"/>
              </a:solidFill>
              <a:hlinkClick r:id="rId7">
                <a:extLst>
                  <a:ext uri="{A12FA001-AC4F-418D-AE19-62706E023703}">
                    <ahyp:hlinkClr xmlns:ahyp="http://schemas.microsoft.com/office/drawing/2018/hyperlinkcolor" val="tx"/>
                  </a:ext>
                </a:extLst>
              </a:hlinkClick>
            </a:endParaRPr>
          </a:p>
          <a:p>
            <a:pPr marL="171450" indent="-171450" algn="just">
              <a:buFont typeface="Arial" panose="020B0604020202020204" pitchFamily="34" charset="0"/>
              <a:buChar char="•"/>
            </a:pPr>
            <a:r>
              <a:rPr lang="nl-NL" sz="1200" b="1" dirty="0">
                <a:solidFill>
                  <a:srgbClr val="275937"/>
                </a:solidFill>
                <a:hlinkClick r:id="rId7">
                  <a:extLst>
                    <a:ext uri="{A12FA001-AC4F-418D-AE19-62706E023703}">
                      <ahyp:hlinkClr xmlns:ahyp="http://schemas.microsoft.com/office/drawing/2018/hyperlinkcolor" val="tx"/>
                    </a:ext>
                  </a:extLst>
                </a:hlinkClick>
              </a:rPr>
              <a:t>CO</a:t>
            </a:r>
            <a:r>
              <a:rPr lang="nl-NL" sz="1200" b="1" baseline="-25000" dirty="0">
                <a:solidFill>
                  <a:srgbClr val="275937"/>
                </a:solidFill>
                <a:hlinkClick r:id="rId7">
                  <a:extLst>
                    <a:ext uri="{A12FA001-AC4F-418D-AE19-62706E023703}">
                      <ahyp:hlinkClr xmlns:ahyp="http://schemas.microsoft.com/office/drawing/2018/hyperlinkcolor" val="tx"/>
                    </a:ext>
                  </a:extLst>
                </a:hlinkClick>
              </a:rPr>
              <a:t>2</a:t>
            </a:r>
            <a:r>
              <a:rPr lang="nl-NL" sz="1200" b="1" dirty="0">
                <a:solidFill>
                  <a:srgbClr val="275937"/>
                </a:solidFill>
                <a:hlinkClick r:id="rId7">
                  <a:extLst>
                    <a:ext uri="{A12FA001-AC4F-418D-AE19-62706E023703}">
                      <ahyp:hlinkClr xmlns:ahyp="http://schemas.microsoft.com/office/drawing/2018/hyperlinkcolor" val="tx"/>
                    </a:ext>
                  </a:extLst>
                </a:hlinkClick>
              </a:rPr>
              <a:t>-Prestatieladder</a:t>
            </a:r>
            <a:r>
              <a:rPr lang="nl-NL" sz="1200" b="1" dirty="0">
                <a:solidFill>
                  <a:srgbClr val="275937"/>
                </a:solidFill>
              </a:rPr>
              <a:t>: </a:t>
            </a:r>
            <a:r>
              <a:rPr lang="nl-NL" sz="1200" dirty="0">
                <a:solidFill>
                  <a:srgbClr val="0A0A0A"/>
                </a:solidFill>
              </a:rPr>
              <a:t>hier vind je een aantal </a:t>
            </a:r>
            <a:r>
              <a:rPr lang="nl-NL" sz="1200" b="1" dirty="0">
                <a:solidFill>
                  <a:srgbClr val="275937"/>
                </a:solidFill>
                <a:hlinkClick r:id="rId8">
                  <a:extLst>
                    <a:ext uri="{A12FA001-AC4F-418D-AE19-62706E023703}">
                      <ahyp:hlinkClr xmlns:ahyp="http://schemas.microsoft.com/office/drawing/2018/hyperlinkcolor" val="tx"/>
                    </a:ext>
                  </a:extLst>
                </a:hlinkClick>
              </a:rPr>
              <a:t>voorbeeldprojecten</a:t>
            </a:r>
            <a:r>
              <a:rPr lang="nl-NL" sz="1200" dirty="0">
                <a:solidFill>
                  <a:srgbClr val="0A0A0A"/>
                </a:solidFill>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rgbClr val="0A0A0A"/>
                </a:solidFill>
                <a:sym typeface="Wingdings" pitchFamily="2" charset="2"/>
              </a:rPr>
              <a:t> </a:t>
            </a:r>
            <a:r>
              <a:rPr lang="nl-NL" sz="1200" dirty="0">
                <a:solidFill>
                  <a:schemeClr val="tx1"/>
                </a:solidFill>
                <a:hlinkClick r:id="rId7"/>
              </a:rPr>
              <a:t>https://www.co2-prestatieladder.nl/nl/aan-de-slag-aanbesteden</a:t>
            </a:r>
            <a:r>
              <a:rPr lang="nl-NL" sz="1200" dirty="0">
                <a:solidFill>
                  <a:schemeClr val="tx1"/>
                </a:solidFill>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rgbClr val="0A0A0A"/>
                </a:solidFill>
                <a:sym typeface="Wingdings" pitchFamily="2" charset="2"/>
              </a:rPr>
              <a:t> </a:t>
            </a:r>
            <a:r>
              <a:rPr lang="nl-NL" sz="1200" dirty="0">
                <a:solidFill>
                  <a:schemeClr val="tx1"/>
                </a:solidFill>
                <a:hlinkClick r:id="rId8"/>
              </a:rPr>
              <a:t>https://www.co2-prestatieladder.nl/nl/projectcases</a:t>
            </a:r>
            <a:r>
              <a:rPr lang="nl-NL" sz="1200" dirty="0">
                <a:solidFill>
                  <a:schemeClr val="tx1"/>
                </a:solidFill>
              </a:rPr>
              <a:t> </a:t>
            </a:r>
          </a:p>
          <a:p>
            <a:pPr marL="0" indent="0" algn="just">
              <a:buFont typeface="Arial" panose="020B0604020202020204" pitchFamily="34" charset="0"/>
              <a:buNone/>
            </a:pPr>
            <a:endParaRPr lang="nl-NL" sz="1200" dirty="0">
              <a:solidFill>
                <a:srgbClr val="0A0A0A"/>
              </a:solidFill>
              <a:sym typeface="Wingdings" pitchFamily="2" charset="2"/>
            </a:endParaRPr>
          </a:p>
          <a:p>
            <a:pPr marL="171450" indent="-171450" algn="just">
              <a:buFont typeface="Arial" panose="020B0604020202020204" pitchFamily="34" charset="0"/>
              <a:buChar char="•"/>
            </a:pPr>
            <a:r>
              <a:rPr lang="nl-NL" sz="1200" b="1" dirty="0">
                <a:solidFill>
                  <a:srgbClr val="275937"/>
                </a:solidFill>
                <a:hlinkClick r:id="rId9">
                  <a:extLst>
                    <a:ext uri="{A12FA001-AC4F-418D-AE19-62706E023703}">
                      <ahyp:hlinkClr xmlns:ahyp="http://schemas.microsoft.com/office/drawing/2018/hyperlinkcolor" val="tx"/>
                    </a:ext>
                  </a:extLst>
                </a:hlinkClick>
              </a:rPr>
              <a:t>DuBoCalc</a:t>
            </a:r>
            <a:r>
              <a:rPr lang="nl-NL" sz="1200" b="1" dirty="0">
                <a:solidFill>
                  <a:srgbClr val="275937"/>
                </a:solidFill>
              </a:rPr>
              <a:t> </a:t>
            </a:r>
            <a:r>
              <a:rPr lang="nl-NL" sz="1200" dirty="0">
                <a:solidFill>
                  <a:srgbClr val="0A0A0A"/>
                </a:solidFill>
              </a:rPr>
              <a:t>voor GWW-projecten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rgbClr val="0A0A0A"/>
                </a:solidFill>
                <a:sym typeface="Wingdings" pitchFamily="2" charset="2"/>
              </a:rPr>
              <a:t> </a:t>
            </a:r>
            <a:r>
              <a:rPr lang="nl-NL" sz="1200" dirty="0">
                <a:solidFill>
                  <a:schemeClr val="tx1"/>
                </a:solidFill>
                <a:hlinkClick r:id="rId9"/>
              </a:rPr>
              <a:t>https://www.dubocalc.nl/wat-is-dubocalc/</a:t>
            </a:r>
            <a:r>
              <a:rPr lang="nl-NL" sz="1200" dirty="0">
                <a:solidFill>
                  <a:schemeClr val="tx1"/>
                </a:solidFill>
              </a:rPr>
              <a:t> </a:t>
            </a:r>
          </a:p>
          <a:p>
            <a:pPr marL="0" indent="0" algn="just">
              <a:buFont typeface="Arial" panose="020B0604020202020204" pitchFamily="34" charset="0"/>
              <a:buNone/>
            </a:pPr>
            <a:endParaRPr lang="nl-NL" sz="1200" dirty="0">
              <a:solidFill>
                <a:srgbClr val="0A0A0A"/>
              </a:solidFill>
            </a:endParaRPr>
          </a:p>
          <a:p>
            <a:pPr marL="171450" indent="-171450" algn="just">
              <a:buFont typeface="Arial" panose="020B0604020202020204" pitchFamily="34" charset="0"/>
              <a:buChar char="•"/>
            </a:pPr>
            <a:r>
              <a:rPr lang="nl-NL" sz="1200" b="1" dirty="0">
                <a:solidFill>
                  <a:srgbClr val="275937"/>
                </a:solidFill>
                <a:hlinkClick r:id="rId10">
                  <a:extLst>
                    <a:ext uri="{A12FA001-AC4F-418D-AE19-62706E023703}">
                      <ahyp:hlinkClr xmlns:ahyp="http://schemas.microsoft.com/office/drawing/2018/hyperlinkcolor" val="tx"/>
                    </a:ext>
                  </a:extLst>
                </a:hlinkClick>
              </a:rPr>
              <a:t>Total Cost of Ownership (TCO)</a:t>
            </a:r>
            <a:r>
              <a:rPr lang="nl-NL" sz="1200" b="1" dirty="0">
                <a:solidFill>
                  <a:srgbClr val="275937"/>
                </a:solidFill>
              </a:rPr>
              <a:t> </a:t>
            </a:r>
            <a:r>
              <a:rPr lang="nl-NL" sz="1200" dirty="0">
                <a:solidFill>
                  <a:srgbClr val="0A0A0A"/>
                </a:solidFill>
              </a:rPr>
              <a:t>voor bijvoorbeeld </a:t>
            </a:r>
            <a:r>
              <a:rPr lang="nl-NL" sz="1200" b="1" dirty="0">
                <a:solidFill>
                  <a:srgbClr val="275937"/>
                </a:solidFill>
                <a:hlinkClick r:id="rId11">
                  <a:extLst>
                    <a:ext uri="{A12FA001-AC4F-418D-AE19-62706E023703}">
                      <ahyp:hlinkClr xmlns:ahyp="http://schemas.microsoft.com/office/drawing/2018/hyperlinkcolor" val="tx"/>
                    </a:ext>
                  </a:extLst>
                </a:hlinkClick>
              </a:rPr>
              <a:t>dienstvoertuigen</a:t>
            </a:r>
            <a:endParaRPr lang="nl-NL" sz="1200" b="1" dirty="0">
              <a:solidFill>
                <a:srgbClr val="275937"/>
              </a:solidFil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dirty="0">
                <a:solidFill>
                  <a:srgbClr val="275937"/>
                </a:solidFill>
                <a:sym typeface="Wingdings" pitchFamily="2" charset="2"/>
              </a:rPr>
              <a:t> </a:t>
            </a:r>
            <a:r>
              <a:rPr lang="nl-NL" sz="1200" dirty="0">
                <a:solidFill>
                  <a:schemeClr val="tx1"/>
                </a:solidFill>
                <a:hlinkClick r:id="rId10"/>
              </a:rPr>
              <a:t>https://www.pianoo.nl/nl/themas/maatschappelijk-verantwoord-inkopen-duurzaam-inkopen/mvi-het-inkoopproces/checklist-mvi/7</a:t>
            </a:r>
            <a:r>
              <a:rPr lang="nl-NL" sz="1200" dirty="0">
                <a:solidFill>
                  <a:schemeClr val="tx1"/>
                </a:solidFill>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dirty="0">
                <a:solidFill>
                  <a:srgbClr val="275937"/>
                </a:solidFill>
                <a:sym typeface="Wingdings" pitchFamily="2" charset="2"/>
              </a:rPr>
              <a:t> </a:t>
            </a:r>
            <a:r>
              <a:rPr lang="nl-NL" sz="1200" dirty="0">
                <a:solidFill>
                  <a:schemeClr val="tx1"/>
                </a:solidFill>
                <a:hlinkClick r:id="rId11"/>
              </a:rPr>
              <a:t>https://www.pianoo.nl/nl/document/16279/tco-tool-voor-dienstvoertuigen</a:t>
            </a:r>
            <a:r>
              <a:rPr lang="nl-NL" sz="1200" dirty="0">
                <a:solidFill>
                  <a:schemeClr val="tx1"/>
                </a:solidFill>
              </a:rPr>
              <a:t> </a:t>
            </a:r>
          </a:p>
          <a:p>
            <a:pPr marL="0" indent="0" algn="just">
              <a:buFont typeface="Arial" panose="020B0604020202020204" pitchFamily="34" charset="0"/>
              <a:buNone/>
            </a:pPr>
            <a:endParaRPr lang="nl-NL" sz="1200" b="1" dirty="0">
              <a:solidFill>
                <a:srgbClr val="275937"/>
              </a:solidFill>
            </a:endParaRPr>
          </a:p>
          <a:p>
            <a:pPr marL="0" indent="0">
              <a:buFont typeface="Wingdings" pitchFamily="2" charset="2"/>
              <a:buNone/>
            </a:pPr>
            <a:endParaRPr lang="nl-NL" sz="1200" dirty="0">
              <a:solidFill>
                <a:schemeClr val="bg2">
                  <a:lumMod val="10000"/>
                </a:schemeClr>
              </a:solidFill>
              <a:sym typeface="Wingdings" pitchFamily="2" charset="2"/>
            </a:endParaRPr>
          </a:p>
          <a:p>
            <a:pPr marL="0" indent="0">
              <a:buFont typeface="Wingdings" pitchFamily="2" charset="2"/>
              <a:buNone/>
            </a:pPr>
            <a:endParaRPr lang="nl-NL" sz="1200" dirty="0">
              <a:solidFill>
                <a:schemeClr val="bg2">
                  <a:lumMod val="10000"/>
                </a:schemeClr>
              </a:solidFill>
            </a:endParaRPr>
          </a:p>
          <a:p>
            <a:pPr marL="0" indent="0">
              <a:buFont typeface="Wingdings" pitchFamily="2" charset="2"/>
              <a:buNone/>
            </a:pPr>
            <a:endParaRPr lang="nl-NL" b="1"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7</a:t>
            </a:fld>
            <a:endParaRPr lang="nl-NL"/>
          </a:p>
        </p:txBody>
      </p:sp>
    </p:spTree>
    <p:extLst>
      <p:ext uri="{BB962C8B-B14F-4D97-AF65-F5344CB8AC3E}">
        <p14:creationId xmlns:p14="http://schemas.microsoft.com/office/powerpoint/2010/main" val="54815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defRPr/>
            </a:pPr>
            <a:r>
              <a:rPr lang="nl-NL" sz="1200" dirty="0">
                <a:solidFill>
                  <a:schemeClr val="bg2">
                    <a:lumMod val="50000"/>
                  </a:schemeClr>
                </a:solidFill>
              </a:rPr>
              <a:t>Borging is een belangrijke stap in de implementatie van MVOI. Borging wordt onderscheiden in 2 niveaus: in de </a:t>
            </a:r>
            <a:r>
              <a:rPr lang="nl-NL" sz="1200" b="1" dirty="0">
                <a:solidFill>
                  <a:schemeClr val="bg2">
                    <a:lumMod val="50000"/>
                  </a:schemeClr>
                </a:solidFill>
              </a:rPr>
              <a:t>organisatie </a:t>
            </a:r>
            <a:r>
              <a:rPr lang="nl-NL" sz="1200" dirty="0">
                <a:solidFill>
                  <a:schemeClr val="bg2">
                    <a:lumMod val="50000"/>
                  </a:schemeClr>
                </a:solidFill>
              </a:rPr>
              <a:t>en in het </a:t>
            </a:r>
            <a:r>
              <a:rPr lang="nl-NL" sz="1200" b="1" dirty="0">
                <a:solidFill>
                  <a:schemeClr val="bg2">
                    <a:lumMod val="50000"/>
                  </a:schemeClr>
                </a:solidFill>
              </a:rPr>
              <a:t>inkoopproces. </a:t>
            </a:r>
            <a:r>
              <a:rPr lang="nl-NL" sz="1200" dirty="0">
                <a:solidFill>
                  <a:schemeClr val="bg2">
                    <a:lumMod val="50000"/>
                  </a:schemeClr>
                </a:solidFill>
              </a:rPr>
              <a:t>Voor de organisatie is het creëren van draagvlak bij opdrachtgevers en het bestuur vooral van belang. Voor proces borging is het creëren van een standaard aanpak van MVOI binnen inkoop van belang</a:t>
            </a:r>
            <a:r>
              <a:rPr lang="nl-NL" dirty="0">
                <a:solidFill>
                  <a:schemeClr val="bg2">
                    <a:lumMod val="50000"/>
                  </a:schemeClr>
                </a:solidFill>
              </a:rPr>
              <a:t> en dient er aandacht te worden besteed aan contractmanagement</a:t>
            </a:r>
            <a:endParaRPr lang="en-US" sz="1200" dirty="0">
              <a:solidFill>
                <a:schemeClr val="bg2">
                  <a:lumMod val="50000"/>
                </a:schemeClr>
              </a:solidFill>
            </a:endParaRPr>
          </a:p>
          <a:p>
            <a:endParaRPr lang="nl-NL" dirty="0"/>
          </a:p>
          <a:p>
            <a:r>
              <a:rPr lang="nl-NL" dirty="0"/>
              <a:t>Borging 	-&gt; Organisatie      |   Draagvlak creëren </a:t>
            </a:r>
          </a:p>
          <a:p>
            <a:r>
              <a:rPr lang="nl-NL" dirty="0"/>
              <a:t>	-&gt; Inkoopproces   |   Standaard aanpak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Calibri" panose="020F0502020204030204"/>
            </a:endParaRPr>
          </a:p>
          <a:p>
            <a:r>
              <a:rPr lang="nl-NL" i="1" dirty="0"/>
              <a:t>Wat doen we al aan borging van MVOI in de organisatie?</a:t>
            </a:r>
          </a:p>
          <a:p>
            <a:pPr marL="232178" indent="-232178">
              <a:buFont typeface="Arial" panose="020B0604020202020204" pitchFamily="34" charset="0"/>
              <a:buChar char="•"/>
            </a:pPr>
            <a:r>
              <a:rPr lang="en-US" sz="1200" dirty="0">
                <a:solidFill>
                  <a:schemeClr val="bg2">
                    <a:lumMod val="10000"/>
                  </a:schemeClr>
                </a:solidFill>
              </a:rPr>
              <a:t>4x per </a:t>
            </a:r>
            <a:r>
              <a:rPr lang="en-US" sz="1200" dirty="0" err="1">
                <a:solidFill>
                  <a:schemeClr val="bg2">
                    <a:lumMod val="10000"/>
                  </a:schemeClr>
                </a:solidFill>
              </a:rPr>
              <a:t>jaar</a:t>
            </a:r>
            <a:r>
              <a:rPr lang="en-US" sz="1200" dirty="0">
                <a:solidFill>
                  <a:schemeClr val="bg2">
                    <a:lumMod val="10000"/>
                  </a:schemeClr>
                </a:solidFill>
              </a:rPr>
              <a:t> </a:t>
            </a:r>
            <a:r>
              <a:rPr lang="en-US" sz="1200" dirty="0" err="1">
                <a:solidFill>
                  <a:schemeClr val="bg2">
                    <a:lumMod val="10000"/>
                  </a:schemeClr>
                </a:solidFill>
              </a:rPr>
              <a:t>een</a:t>
            </a:r>
            <a:r>
              <a:rPr lang="en-US" sz="1200" dirty="0">
                <a:solidFill>
                  <a:schemeClr val="bg2">
                    <a:lumMod val="10000"/>
                  </a:schemeClr>
                </a:solidFill>
              </a:rPr>
              <a:t> </a:t>
            </a:r>
            <a:r>
              <a:rPr lang="en-US" sz="1200" dirty="0" err="1">
                <a:solidFill>
                  <a:schemeClr val="bg2">
                    <a:lumMod val="10000"/>
                  </a:schemeClr>
                </a:solidFill>
              </a:rPr>
              <a:t>lunchsessie</a:t>
            </a:r>
            <a:r>
              <a:rPr lang="en-US" sz="1200" dirty="0">
                <a:solidFill>
                  <a:schemeClr val="bg2">
                    <a:lumMod val="10000"/>
                  </a:schemeClr>
                </a:solidFill>
              </a:rPr>
              <a:t> om </a:t>
            </a:r>
            <a:r>
              <a:rPr lang="en-US" sz="1200" dirty="0" err="1">
                <a:solidFill>
                  <a:schemeClr val="bg2">
                    <a:lumMod val="10000"/>
                  </a:schemeClr>
                </a:solidFill>
              </a:rPr>
              <a:t>successen</a:t>
            </a:r>
            <a:r>
              <a:rPr lang="en-US" sz="1200" dirty="0">
                <a:solidFill>
                  <a:schemeClr val="bg2">
                    <a:lumMod val="10000"/>
                  </a:schemeClr>
                </a:solidFill>
              </a:rPr>
              <a:t> met </a:t>
            </a:r>
            <a:r>
              <a:rPr lang="en-US" sz="1200" dirty="0" err="1">
                <a:solidFill>
                  <a:schemeClr val="bg2">
                    <a:lumMod val="10000"/>
                  </a:schemeClr>
                </a:solidFill>
              </a:rPr>
              <a:t>elkaar</a:t>
            </a:r>
            <a:r>
              <a:rPr lang="en-US" sz="1200" dirty="0">
                <a:solidFill>
                  <a:schemeClr val="bg2">
                    <a:lumMod val="10000"/>
                  </a:schemeClr>
                </a:solidFill>
              </a:rPr>
              <a:t> </a:t>
            </a:r>
            <a:r>
              <a:rPr lang="en-US" sz="1200" dirty="0" err="1">
                <a:solidFill>
                  <a:schemeClr val="bg2">
                    <a:lumMod val="10000"/>
                  </a:schemeClr>
                </a:solidFill>
              </a:rPr>
              <a:t>te</a:t>
            </a:r>
            <a:r>
              <a:rPr lang="en-US" sz="1200" dirty="0">
                <a:solidFill>
                  <a:schemeClr val="bg2">
                    <a:lumMod val="10000"/>
                  </a:schemeClr>
                </a:solidFill>
              </a:rPr>
              <a:t> </a:t>
            </a:r>
            <a:r>
              <a:rPr lang="en-US" sz="1200" dirty="0" err="1">
                <a:solidFill>
                  <a:schemeClr val="bg2">
                    <a:lumMod val="10000"/>
                  </a:schemeClr>
                </a:solidFill>
              </a:rPr>
              <a:t>delen</a:t>
            </a:r>
            <a:r>
              <a:rPr lang="en-US" sz="1200" dirty="0">
                <a:solidFill>
                  <a:schemeClr val="bg2">
                    <a:lumMod val="10000"/>
                  </a:schemeClr>
                </a:solidFill>
              </a:rPr>
              <a:t>. </a:t>
            </a:r>
          </a:p>
          <a:p>
            <a:pPr marL="232178" indent="-232178">
              <a:buFont typeface="Arial" panose="020B0604020202020204" pitchFamily="34" charset="0"/>
              <a:buChar char="•"/>
            </a:pPr>
            <a:r>
              <a:rPr lang="en-US" sz="1200" dirty="0">
                <a:solidFill>
                  <a:schemeClr val="bg2">
                    <a:lumMod val="10000"/>
                  </a:schemeClr>
                </a:solidFill>
              </a:rPr>
              <a:t>De </a:t>
            </a:r>
            <a:r>
              <a:rPr lang="en-US" sz="1200" dirty="0" err="1">
                <a:solidFill>
                  <a:schemeClr val="bg2">
                    <a:lumMod val="10000"/>
                  </a:schemeClr>
                </a:solidFill>
              </a:rPr>
              <a:t>inkoper</a:t>
            </a:r>
            <a:r>
              <a:rPr lang="en-US" sz="1200" dirty="0">
                <a:solidFill>
                  <a:schemeClr val="bg2">
                    <a:lumMod val="10000"/>
                  </a:schemeClr>
                </a:solidFill>
              </a:rPr>
              <a:t> </a:t>
            </a:r>
            <a:r>
              <a:rPr lang="en-US" sz="1200" dirty="0" err="1">
                <a:solidFill>
                  <a:schemeClr val="bg2">
                    <a:lumMod val="10000"/>
                  </a:schemeClr>
                </a:solidFill>
              </a:rPr>
              <a:t>en</a:t>
            </a:r>
            <a:r>
              <a:rPr lang="en-US" sz="1200" dirty="0">
                <a:solidFill>
                  <a:schemeClr val="bg2">
                    <a:lumMod val="10000"/>
                  </a:schemeClr>
                </a:solidFill>
              </a:rPr>
              <a:t> </a:t>
            </a:r>
            <a:r>
              <a:rPr lang="en-US" sz="1200" dirty="0" err="1">
                <a:solidFill>
                  <a:schemeClr val="bg2">
                    <a:lumMod val="10000"/>
                  </a:schemeClr>
                </a:solidFill>
              </a:rPr>
              <a:t>opdrachtgever</a:t>
            </a:r>
            <a:r>
              <a:rPr lang="en-US" sz="1200" dirty="0">
                <a:solidFill>
                  <a:schemeClr val="bg2">
                    <a:lumMod val="10000"/>
                  </a:schemeClr>
                </a:solidFill>
              </a:rPr>
              <a:t> </a:t>
            </a:r>
            <a:r>
              <a:rPr lang="en-US" sz="1200" dirty="0" err="1">
                <a:solidFill>
                  <a:schemeClr val="bg2">
                    <a:lumMod val="10000"/>
                  </a:schemeClr>
                </a:solidFill>
              </a:rPr>
              <a:t>gaan</a:t>
            </a:r>
            <a:r>
              <a:rPr lang="en-US" sz="1200" dirty="0">
                <a:solidFill>
                  <a:schemeClr val="bg2">
                    <a:lumMod val="10000"/>
                  </a:schemeClr>
                </a:solidFill>
              </a:rPr>
              <a:t> 3 tot 6 </a:t>
            </a:r>
            <a:r>
              <a:rPr lang="en-US" sz="1200" dirty="0" err="1">
                <a:solidFill>
                  <a:schemeClr val="bg2">
                    <a:lumMod val="10000"/>
                  </a:schemeClr>
                </a:solidFill>
              </a:rPr>
              <a:t>maanden</a:t>
            </a:r>
            <a:r>
              <a:rPr lang="en-US" sz="1200" dirty="0">
                <a:solidFill>
                  <a:schemeClr val="bg2">
                    <a:lumMod val="10000"/>
                  </a:schemeClr>
                </a:solidFill>
              </a:rPr>
              <a:t> </a:t>
            </a:r>
            <a:r>
              <a:rPr lang="en-US" sz="1200" dirty="0" err="1">
                <a:solidFill>
                  <a:schemeClr val="bg2">
                    <a:lumMod val="10000"/>
                  </a:schemeClr>
                </a:solidFill>
              </a:rPr>
              <a:t>voor</a:t>
            </a:r>
            <a:r>
              <a:rPr lang="en-US" sz="1200" dirty="0">
                <a:solidFill>
                  <a:schemeClr val="bg2">
                    <a:lumMod val="10000"/>
                  </a:schemeClr>
                </a:solidFill>
              </a:rPr>
              <a:t> de start van </a:t>
            </a:r>
            <a:r>
              <a:rPr lang="en-US" sz="1200" dirty="0" err="1">
                <a:solidFill>
                  <a:schemeClr val="bg2">
                    <a:lumMod val="10000"/>
                  </a:schemeClr>
                </a:solidFill>
              </a:rPr>
              <a:t>een</a:t>
            </a:r>
            <a:r>
              <a:rPr lang="en-US" sz="1200" dirty="0">
                <a:solidFill>
                  <a:schemeClr val="bg2">
                    <a:lumMod val="10000"/>
                  </a:schemeClr>
                </a:solidFill>
              </a:rPr>
              <a:t> </a:t>
            </a:r>
            <a:r>
              <a:rPr lang="en-US" sz="1200" dirty="0" err="1">
                <a:solidFill>
                  <a:schemeClr val="bg2">
                    <a:lumMod val="10000"/>
                  </a:schemeClr>
                </a:solidFill>
              </a:rPr>
              <a:t>aanbesteding</a:t>
            </a:r>
            <a:r>
              <a:rPr lang="en-US" sz="1200" dirty="0">
                <a:solidFill>
                  <a:schemeClr val="bg2">
                    <a:lumMod val="10000"/>
                  </a:schemeClr>
                </a:solidFill>
              </a:rPr>
              <a:t> met </a:t>
            </a:r>
            <a:r>
              <a:rPr lang="en-US" sz="1200" dirty="0" err="1">
                <a:solidFill>
                  <a:schemeClr val="bg2">
                    <a:lumMod val="10000"/>
                  </a:schemeClr>
                </a:solidFill>
              </a:rPr>
              <a:t>elkaar</a:t>
            </a:r>
            <a:r>
              <a:rPr lang="en-US" sz="1200" dirty="0">
                <a:solidFill>
                  <a:schemeClr val="bg2">
                    <a:lumMod val="10000"/>
                  </a:schemeClr>
                </a:solidFill>
              </a:rPr>
              <a:t> in </a:t>
            </a:r>
            <a:r>
              <a:rPr lang="en-US" sz="1200" dirty="0" err="1">
                <a:solidFill>
                  <a:schemeClr val="bg2">
                    <a:lumMod val="10000"/>
                  </a:schemeClr>
                </a:solidFill>
              </a:rPr>
              <a:t>gesprek</a:t>
            </a:r>
            <a:endParaRPr lang="en-US" sz="1200" dirty="0">
              <a:solidFill>
                <a:schemeClr val="bg2">
                  <a:lumMod val="10000"/>
                </a:schemeClr>
              </a:solidFill>
            </a:endParaRPr>
          </a:p>
          <a:p>
            <a:pPr marL="232178" indent="-232178">
              <a:buFont typeface="Arial" panose="020B0604020202020204" pitchFamily="34" charset="0"/>
              <a:buChar char="•"/>
            </a:pPr>
            <a:r>
              <a:rPr lang="en-US" sz="1200" dirty="0">
                <a:solidFill>
                  <a:schemeClr val="bg2">
                    <a:lumMod val="10000"/>
                  </a:schemeClr>
                </a:solidFill>
              </a:rPr>
              <a:t>1x per </a:t>
            </a:r>
            <a:r>
              <a:rPr lang="en-US" sz="1200" dirty="0" err="1">
                <a:solidFill>
                  <a:schemeClr val="bg2">
                    <a:lumMod val="10000"/>
                  </a:schemeClr>
                </a:solidFill>
              </a:rPr>
              <a:t>kwartaal</a:t>
            </a:r>
            <a:r>
              <a:rPr lang="en-US" sz="1200" dirty="0">
                <a:solidFill>
                  <a:schemeClr val="bg2">
                    <a:lumMod val="10000"/>
                  </a:schemeClr>
                </a:solidFill>
              </a:rPr>
              <a:t> </a:t>
            </a:r>
            <a:r>
              <a:rPr lang="en-US" sz="1200" dirty="0" err="1">
                <a:solidFill>
                  <a:schemeClr val="bg2">
                    <a:lumMod val="10000"/>
                  </a:schemeClr>
                </a:solidFill>
              </a:rPr>
              <a:t>gaan</a:t>
            </a:r>
            <a:r>
              <a:rPr lang="en-US" sz="1200" dirty="0">
                <a:solidFill>
                  <a:schemeClr val="bg2">
                    <a:lumMod val="10000"/>
                  </a:schemeClr>
                </a:solidFill>
              </a:rPr>
              <a:t> </a:t>
            </a:r>
            <a:r>
              <a:rPr lang="en-US" sz="1200" dirty="0" err="1">
                <a:solidFill>
                  <a:schemeClr val="bg2">
                    <a:lumMod val="10000"/>
                  </a:schemeClr>
                </a:solidFill>
              </a:rPr>
              <a:t>inkoper</a:t>
            </a:r>
            <a:r>
              <a:rPr lang="en-US" sz="1200" dirty="0">
                <a:solidFill>
                  <a:schemeClr val="bg2">
                    <a:lumMod val="10000"/>
                  </a:schemeClr>
                </a:solidFill>
              </a:rPr>
              <a:t> </a:t>
            </a:r>
            <a:r>
              <a:rPr lang="en-US" sz="1200" dirty="0" err="1">
                <a:solidFill>
                  <a:schemeClr val="bg2">
                    <a:lumMod val="10000"/>
                  </a:schemeClr>
                </a:solidFill>
              </a:rPr>
              <a:t>en</a:t>
            </a:r>
            <a:r>
              <a:rPr lang="en-US" sz="1200" dirty="0">
                <a:solidFill>
                  <a:schemeClr val="bg2">
                    <a:lumMod val="10000"/>
                  </a:schemeClr>
                </a:solidFill>
              </a:rPr>
              <a:t> </a:t>
            </a:r>
            <a:r>
              <a:rPr lang="en-US" sz="1200" dirty="0" err="1">
                <a:solidFill>
                  <a:schemeClr val="bg2">
                    <a:lumMod val="10000"/>
                  </a:schemeClr>
                </a:solidFill>
              </a:rPr>
              <a:t>grootste</a:t>
            </a:r>
            <a:r>
              <a:rPr lang="en-US" sz="1200" dirty="0">
                <a:solidFill>
                  <a:schemeClr val="bg2">
                    <a:lumMod val="10000"/>
                  </a:schemeClr>
                </a:solidFill>
              </a:rPr>
              <a:t> </a:t>
            </a:r>
            <a:r>
              <a:rPr lang="en-US" sz="1200" dirty="0" err="1">
                <a:solidFill>
                  <a:schemeClr val="bg2">
                    <a:lumMod val="10000"/>
                  </a:schemeClr>
                </a:solidFill>
              </a:rPr>
              <a:t>opdrachtgevers</a:t>
            </a:r>
            <a:r>
              <a:rPr lang="en-US" sz="1200" dirty="0">
                <a:solidFill>
                  <a:schemeClr val="bg2">
                    <a:lumMod val="10000"/>
                  </a:schemeClr>
                </a:solidFill>
              </a:rPr>
              <a:t> in </a:t>
            </a:r>
            <a:r>
              <a:rPr lang="en-US" sz="1200" dirty="0" err="1">
                <a:solidFill>
                  <a:schemeClr val="bg2">
                    <a:lumMod val="10000"/>
                  </a:schemeClr>
                </a:solidFill>
              </a:rPr>
              <a:t>gesprek</a:t>
            </a:r>
            <a:r>
              <a:rPr lang="en-US" sz="1200" dirty="0">
                <a:solidFill>
                  <a:schemeClr val="bg2">
                    <a:lumMod val="10000"/>
                  </a:schemeClr>
                </a:solidFill>
              </a:rPr>
              <a:t> over de </a:t>
            </a:r>
            <a:r>
              <a:rPr lang="en-US" sz="1200" dirty="0" err="1">
                <a:solidFill>
                  <a:schemeClr val="bg2">
                    <a:lumMod val="10000"/>
                  </a:schemeClr>
                </a:solidFill>
              </a:rPr>
              <a:t>voortgang</a:t>
            </a:r>
            <a:r>
              <a:rPr lang="en-US" sz="1200" dirty="0">
                <a:solidFill>
                  <a:schemeClr val="bg2">
                    <a:lumMod val="10000"/>
                  </a:schemeClr>
                </a:solidFill>
              </a:rPr>
              <a:t> van MVOI</a:t>
            </a:r>
          </a:p>
          <a:p>
            <a:endParaRPr lang="nl-NL" i="1" dirty="0"/>
          </a:p>
          <a:p>
            <a:r>
              <a:rPr lang="nl-NL" i="1" dirty="0"/>
              <a:t>Wat doen we al aan borging van MVOI in het inkoopproces?</a:t>
            </a:r>
          </a:p>
          <a:p>
            <a:pPr marL="232178" indent="-232178">
              <a:buFont typeface="Arial" panose="020B0604020202020204" pitchFamily="34" charset="0"/>
              <a:buChar char="•"/>
            </a:pPr>
            <a:r>
              <a:rPr lang="en-US" sz="1200" dirty="0" err="1">
                <a:solidFill>
                  <a:schemeClr val="bg2">
                    <a:lumMod val="10000"/>
                  </a:schemeClr>
                </a:solidFill>
              </a:rPr>
              <a:t>Wijzen</a:t>
            </a:r>
            <a:r>
              <a:rPr lang="en-US" sz="1200" dirty="0">
                <a:solidFill>
                  <a:schemeClr val="bg2">
                    <a:lumMod val="10000"/>
                  </a:schemeClr>
                </a:solidFill>
              </a:rPr>
              <a:t> op de </a:t>
            </a:r>
            <a:r>
              <a:rPr lang="en-US" sz="1200" dirty="0" err="1">
                <a:solidFill>
                  <a:schemeClr val="bg2">
                    <a:lumMod val="10000"/>
                  </a:schemeClr>
                </a:solidFill>
              </a:rPr>
              <a:t>minimumeisen</a:t>
            </a:r>
            <a:r>
              <a:rPr lang="en-US" sz="1200" dirty="0">
                <a:solidFill>
                  <a:schemeClr val="bg2">
                    <a:lumMod val="10000"/>
                  </a:schemeClr>
                </a:solidFill>
              </a:rPr>
              <a:t> MVI-</a:t>
            </a:r>
            <a:r>
              <a:rPr lang="en-US" sz="1200" dirty="0" err="1">
                <a:solidFill>
                  <a:schemeClr val="bg2">
                    <a:lumMod val="10000"/>
                  </a:schemeClr>
                </a:solidFill>
              </a:rPr>
              <a:t>criteriatool</a:t>
            </a:r>
            <a:r>
              <a:rPr lang="en-US" sz="1200" dirty="0">
                <a:solidFill>
                  <a:schemeClr val="bg2">
                    <a:lumMod val="10000"/>
                  </a:schemeClr>
                </a:solidFill>
              </a:rPr>
              <a:t> op </a:t>
            </a:r>
            <a:r>
              <a:rPr lang="en-US" sz="1200" dirty="0" err="1">
                <a:solidFill>
                  <a:schemeClr val="bg2">
                    <a:lumMod val="10000"/>
                  </a:schemeClr>
                </a:solidFill>
              </a:rPr>
              <a:t>startformulier</a:t>
            </a:r>
            <a:r>
              <a:rPr lang="en-US" sz="1200" dirty="0">
                <a:solidFill>
                  <a:schemeClr val="bg2">
                    <a:lumMod val="10000"/>
                  </a:schemeClr>
                </a:solidFill>
              </a:rPr>
              <a:t> (https://www.mvicriteria.nl/nl)</a:t>
            </a:r>
          </a:p>
          <a:p>
            <a:pPr marL="232178" indent="-232178">
              <a:buFont typeface="Arial" panose="020B0604020202020204" pitchFamily="34" charset="0"/>
              <a:buChar char="•"/>
            </a:pPr>
            <a:r>
              <a:rPr lang="en-US" sz="1200" dirty="0">
                <a:solidFill>
                  <a:schemeClr val="bg2">
                    <a:lumMod val="10000"/>
                  </a:schemeClr>
                </a:solidFill>
              </a:rPr>
              <a:t>Comply or explain </a:t>
            </a:r>
            <a:r>
              <a:rPr lang="en-US" sz="1200" dirty="0" err="1">
                <a:solidFill>
                  <a:schemeClr val="bg2">
                    <a:lumMod val="10000"/>
                  </a:schemeClr>
                </a:solidFill>
              </a:rPr>
              <a:t>toegepast</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a:t>
            </a:r>
            <a:r>
              <a:rPr lang="en-US" sz="1200" dirty="0" err="1">
                <a:solidFill>
                  <a:schemeClr val="bg2">
                    <a:lumMod val="10000"/>
                  </a:schemeClr>
                </a:solidFill>
              </a:rPr>
              <a:t>aanvraag</a:t>
            </a:r>
            <a:r>
              <a:rPr lang="en-US" sz="1200" dirty="0">
                <a:solidFill>
                  <a:schemeClr val="bg2">
                    <a:lumMod val="10000"/>
                  </a:schemeClr>
                </a:solidFill>
              </a:rPr>
              <a:t> </a:t>
            </a:r>
            <a:r>
              <a:rPr lang="en-US" sz="1200" dirty="0" err="1">
                <a:solidFill>
                  <a:schemeClr val="bg2">
                    <a:lumMod val="10000"/>
                  </a:schemeClr>
                </a:solidFill>
              </a:rPr>
              <a:t>aanbesteding</a:t>
            </a:r>
            <a:endParaRPr lang="en-US" sz="1200" dirty="0">
              <a:solidFill>
                <a:schemeClr val="bg2">
                  <a:lumMod val="10000"/>
                </a:schemeClr>
              </a:solidFill>
            </a:endParaRPr>
          </a:p>
          <a:p>
            <a:pPr marL="231775" indent="-231775">
              <a:buFont typeface="Arial" panose="020B0604020202020204" pitchFamily="34" charset="0"/>
              <a:buChar char="•"/>
            </a:pPr>
            <a:r>
              <a:rPr lang="en-US" dirty="0">
                <a:solidFill>
                  <a:schemeClr val="bg2">
                    <a:lumMod val="10000"/>
                  </a:schemeClr>
                </a:solidFill>
              </a:rPr>
              <a:t>Contract manager </a:t>
            </a:r>
            <a:r>
              <a:rPr lang="en-US" dirty="0" err="1">
                <a:solidFill>
                  <a:schemeClr val="bg2">
                    <a:lumMod val="10000"/>
                  </a:schemeClr>
                </a:solidFill>
              </a:rPr>
              <a:t>standaard</a:t>
            </a:r>
            <a:r>
              <a:rPr lang="en-US" sz="1200" dirty="0">
                <a:solidFill>
                  <a:schemeClr val="bg2">
                    <a:lumMod val="10000"/>
                  </a:schemeClr>
                </a:solidFill>
              </a:rPr>
              <a:t> </a:t>
            </a:r>
            <a:r>
              <a:rPr lang="en-US" sz="1200" dirty="0" err="1">
                <a:solidFill>
                  <a:schemeClr val="bg2">
                    <a:lumMod val="10000"/>
                  </a:schemeClr>
                </a:solidFill>
              </a:rPr>
              <a:t>betrekken</a:t>
            </a:r>
            <a:r>
              <a:rPr lang="en-US" sz="1200" dirty="0">
                <a:solidFill>
                  <a:schemeClr val="bg2">
                    <a:lumMod val="10000"/>
                  </a:schemeClr>
                </a:solidFill>
              </a:rPr>
              <a:t> </a:t>
            </a:r>
            <a:r>
              <a:rPr lang="en-US" sz="1200" dirty="0" err="1">
                <a:solidFill>
                  <a:schemeClr val="bg2">
                    <a:lumMod val="10000"/>
                  </a:schemeClr>
                </a:solidFill>
              </a:rPr>
              <a:t>bij</a:t>
            </a:r>
            <a:r>
              <a:rPr lang="en-US" dirty="0">
                <a:solidFill>
                  <a:schemeClr val="bg2">
                    <a:lumMod val="10000"/>
                  </a:schemeClr>
                </a:solidFill>
              </a:rPr>
              <a:t> </a:t>
            </a:r>
            <a:r>
              <a:rPr lang="en-US" dirty="0" err="1">
                <a:solidFill>
                  <a:schemeClr val="bg2">
                    <a:lumMod val="10000"/>
                  </a:schemeClr>
                </a:solidFill>
              </a:rPr>
              <a:t>voorbereiding</a:t>
            </a:r>
            <a:r>
              <a:rPr lang="en-US" dirty="0">
                <a:solidFill>
                  <a:schemeClr val="bg2">
                    <a:lumMod val="10000"/>
                  </a:schemeClr>
                </a:solidFill>
              </a:rPr>
              <a:t> </a:t>
            </a:r>
            <a:r>
              <a:rPr lang="en-US" dirty="0" err="1">
                <a:solidFill>
                  <a:schemeClr val="bg2">
                    <a:lumMod val="10000"/>
                  </a:schemeClr>
                </a:solidFill>
              </a:rPr>
              <a:t>elke</a:t>
            </a:r>
            <a:r>
              <a:rPr lang="en-US" dirty="0">
                <a:solidFill>
                  <a:schemeClr val="bg2">
                    <a:lumMod val="10000"/>
                  </a:schemeClr>
                </a:solidFill>
              </a:rPr>
              <a:t> </a:t>
            </a:r>
            <a:r>
              <a:rPr lang="en-US" dirty="0" err="1">
                <a:solidFill>
                  <a:schemeClr val="bg2">
                    <a:lumMod val="10000"/>
                  </a:schemeClr>
                </a:solidFill>
              </a:rPr>
              <a:t>Europese</a:t>
            </a:r>
            <a:r>
              <a:rPr lang="en-US" dirty="0">
                <a:solidFill>
                  <a:schemeClr val="bg2">
                    <a:lumMod val="10000"/>
                  </a:schemeClr>
                </a:solidFill>
              </a:rPr>
              <a:t> </a:t>
            </a:r>
            <a:r>
              <a:rPr lang="en-US" dirty="0" err="1">
                <a:solidFill>
                  <a:schemeClr val="bg2">
                    <a:lumMod val="10000"/>
                  </a:schemeClr>
                </a:solidFill>
              </a:rPr>
              <a:t>aanbesteding</a:t>
            </a:r>
            <a:r>
              <a:rPr lang="en-US" dirty="0">
                <a:solidFill>
                  <a:schemeClr val="bg2">
                    <a:lumMod val="10000"/>
                  </a:schemeClr>
                </a:solidFill>
              </a:rPr>
              <a:t>. </a:t>
            </a:r>
            <a:endParaRPr lang="en-US" sz="1200" dirty="0">
              <a:solidFill>
                <a:schemeClr val="bg2">
                  <a:lumMod val="10000"/>
                </a:schemeClr>
              </a:solidFill>
              <a:cs typeface="Calibri"/>
            </a:endParaRPr>
          </a:p>
          <a:p>
            <a:endParaRPr lang="nl-NL" i="1" dirty="0"/>
          </a:p>
          <a:p>
            <a:r>
              <a:rPr lang="nl-NL" i="1" dirty="0"/>
              <a:t>Welke acties gaan we komend jaar uitvoeren voor de borging? </a:t>
            </a:r>
          </a:p>
          <a:p>
            <a:pPr marL="232178" indent="-232178">
              <a:buFont typeface="Arial" panose="020B0604020202020204" pitchFamily="34" charset="0"/>
              <a:buChar char="•"/>
            </a:pPr>
            <a:r>
              <a:rPr lang="en-US" sz="1200" dirty="0">
                <a:solidFill>
                  <a:schemeClr val="bg2">
                    <a:lumMod val="10000"/>
                  </a:schemeClr>
                </a:solidFill>
              </a:rPr>
              <a:t>Workshop MVOI </a:t>
            </a:r>
            <a:r>
              <a:rPr lang="en-US" sz="1200" dirty="0" err="1">
                <a:solidFill>
                  <a:schemeClr val="bg2">
                    <a:lumMod val="10000"/>
                  </a:schemeClr>
                </a:solidFill>
              </a:rPr>
              <a:t>werknemers</a:t>
            </a:r>
            <a:endParaRPr lang="en-US" sz="1200" dirty="0">
              <a:solidFill>
                <a:schemeClr val="bg2">
                  <a:lumMod val="10000"/>
                </a:schemeClr>
              </a:solidFill>
            </a:endParaRPr>
          </a:p>
          <a:p>
            <a:pPr marL="231775" indent="-231775">
              <a:buFont typeface="Arial" panose="020B0604020202020204" pitchFamily="34" charset="0"/>
              <a:buChar char="•"/>
            </a:pPr>
            <a:r>
              <a:rPr lang="en-US" dirty="0">
                <a:solidFill>
                  <a:schemeClr val="bg2">
                    <a:lumMod val="10000"/>
                  </a:schemeClr>
                </a:solidFill>
              </a:rPr>
              <a:t>MVOI-</a:t>
            </a:r>
            <a:r>
              <a:rPr lang="en-US" dirty="0" err="1">
                <a:solidFill>
                  <a:schemeClr val="bg2">
                    <a:lumMod val="10000"/>
                  </a:schemeClr>
                </a:solidFill>
              </a:rPr>
              <a:t>ambassadeursnetwerk</a:t>
            </a:r>
            <a:r>
              <a:rPr lang="en-US" sz="1200" dirty="0">
                <a:solidFill>
                  <a:schemeClr val="bg2">
                    <a:lumMod val="10000"/>
                  </a:schemeClr>
                </a:solidFill>
              </a:rPr>
              <a:t> </a:t>
            </a:r>
            <a:r>
              <a:rPr lang="en-US" sz="1200" dirty="0" err="1">
                <a:solidFill>
                  <a:schemeClr val="bg2">
                    <a:lumMod val="10000"/>
                  </a:schemeClr>
                </a:solidFill>
              </a:rPr>
              <a:t>vormen</a:t>
            </a:r>
            <a:r>
              <a:rPr lang="en-US" sz="1200" dirty="0">
                <a:solidFill>
                  <a:schemeClr val="bg2">
                    <a:lumMod val="10000"/>
                  </a:schemeClr>
                </a:solidFill>
              </a:rPr>
              <a:t> van </a:t>
            </a:r>
            <a:r>
              <a:rPr lang="en-US" dirty="0" err="1">
                <a:solidFill>
                  <a:schemeClr val="bg2">
                    <a:lumMod val="10000"/>
                  </a:schemeClr>
                </a:solidFill>
              </a:rPr>
              <a:t>collega’s</a:t>
            </a:r>
            <a:endParaRPr lang="en-US" sz="1200" dirty="0" err="1">
              <a:solidFill>
                <a:schemeClr val="bg2">
                  <a:lumMod val="10000"/>
                </a:schemeClr>
              </a:solidFill>
              <a:cs typeface="Calibri"/>
            </a:endParaRPr>
          </a:p>
          <a:p>
            <a:pPr marL="232178" indent="-232178">
              <a:buFont typeface="Arial" panose="020B0604020202020204" pitchFamily="34" charset="0"/>
              <a:buChar char="•"/>
            </a:pPr>
            <a:r>
              <a:rPr lang="en-US" sz="1200" dirty="0" err="1">
                <a:solidFill>
                  <a:schemeClr val="bg2">
                    <a:lumMod val="10000"/>
                  </a:schemeClr>
                </a:solidFill>
              </a:rPr>
              <a:t>Bijeenkomst</a:t>
            </a:r>
            <a:r>
              <a:rPr lang="en-US" sz="1200" dirty="0">
                <a:solidFill>
                  <a:schemeClr val="bg2">
                    <a:lumMod val="10000"/>
                  </a:schemeClr>
                </a:solidFill>
              </a:rPr>
              <a:t> </a:t>
            </a:r>
            <a:r>
              <a:rPr lang="en-US" sz="1200" dirty="0" err="1">
                <a:solidFill>
                  <a:schemeClr val="bg2">
                    <a:lumMod val="10000"/>
                  </a:schemeClr>
                </a:solidFill>
              </a:rPr>
              <a:t>kennisdeling</a:t>
            </a:r>
            <a:r>
              <a:rPr lang="en-US" sz="1200" dirty="0">
                <a:solidFill>
                  <a:schemeClr val="bg2">
                    <a:lumMod val="10000"/>
                  </a:schemeClr>
                </a:solidFill>
              </a:rPr>
              <a:t> met </a:t>
            </a:r>
            <a:r>
              <a:rPr lang="en-US" sz="1200" dirty="0" err="1">
                <a:solidFill>
                  <a:schemeClr val="bg2">
                    <a:lumMod val="10000"/>
                  </a:schemeClr>
                </a:solidFill>
              </a:rPr>
              <a:t>inkopers</a:t>
            </a:r>
            <a:r>
              <a:rPr lang="en-US" sz="1200" dirty="0">
                <a:solidFill>
                  <a:schemeClr val="bg2">
                    <a:lumMod val="10000"/>
                  </a:schemeClr>
                </a:solidFill>
              </a:rPr>
              <a:t> </a:t>
            </a:r>
            <a:r>
              <a:rPr lang="en-US" sz="1200" dirty="0" err="1">
                <a:solidFill>
                  <a:schemeClr val="bg2">
                    <a:lumMod val="10000"/>
                  </a:schemeClr>
                </a:solidFill>
              </a:rPr>
              <a:t>en</a:t>
            </a:r>
            <a:r>
              <a:rPr lang="en-US" sz="1200" dirty="0">
                <a:solidFill>
                  <a:schemeClr val="bg2">
                    <a:lumMod val="10000"/>
                  </a:schemeClr>
                </a:solidFill>
              </a:rPr>
              <a:t> </a:t>
            </a:r>
            <a:r>
              <a:rPr lang="en-US" sz="1200" dirty="0" err="1">
                <a:solidFill>
                  <a:schemeClr val="bg2">
                    <a:lumMod val="10000"/>
                  </a:schemeClr>
                </a:solidFill>
              </a:rPr>
              <a:t>budgethouders</a:t>
            </a:r>
            <a:r>
              <a:rPr lang="en-US" sz="1200" dirty="0">
                <a:solidFill>
                  <a:schemeClr val="bg2">
                    <a:lumMod val="10000"/>
                  </a:schemeClr>
                </a:solidFill>
              </a:rPr>
              <a:t> van </a:t>
            </a:r>
            <a:r>
              <a:rPr lang="en-US" sz="1200" dirty="0" err="1">
                <a:solidFill>
                  <a:schemeClr val="bg2">
                    <a:lumMod val="10000"/>
                  </a:schemeClr>
                </a:solidFill>
              </a:rPr>
              <a:t>organisaties</a:t>
            </a:r>
            <a:r>
              <a:rPr lang="en-US" sz="1200" dirty="0">
                <a:solidFill>
                  <a:schemeClr val="bg2">
                    <a:lumMod val="10000"/>
                  </a:schemeClr>
                </a:solidFill>
              </a:rPr>
              <a:t> in de </a:t>
            </a:r>
            <a:r>
              <a:rPr lang="en-US" sz="1200" dirty="0" err="1">
                <a:solidFill>
                  <a:schemeClr val="bg2">
                    <a:lumMod val="10000"/>
                  </a:schemeClr>
                </a:solidFill>
              </a:rPr>
              <a:t>regio</a:t>
            </a:r>
            <a:endParaRPr lang="en-US" sz="1200" dirty="0">
              <a:solidFill>
                <a:schemeClr val="bg2">
                  <a:lumMod val="10000"/>
                </a:schemeClr>
              </a:solidFill>
            </a:endParaRPr>
          </a:p>
          <a:p>
            <a:pPr marL="232178" indent="-232178">
              <a:buFont typeface="Arial" panose="020B0604020202020204" pitchFamily="34" charset="0"/>
              <a:buChar char="•"/>
            </a:pPr>
            <a:r>
              <a:rPr lang="en-US" sz="1200" dirty="0">
                <a:solidFill>
                  <a:schemeClr val="bg2">
                    <a:lumMod val="10000"/>
                  </a:schemeClr>
                </a:solidFill>
              </a:rPr>
              <a:t>Checklist MVOI </a:t>
            </a:r>
            <a:r>
              <a:rPr lang="en-US" sz="1200" dirty="0" err="1">
                <a:solidFill>
                  <a:schemeClr val="bg2">
                    <a:lumMod val="10000"/>
                  </a:schemeClr>
                </a:solidFill>
              </a:rPr>
              <a:t>toepassen</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a:t>
            </a:r>
            <a:r>
              <a:rPr lang="en-US" sz="1200" dirty="0" err="1">
                <a:solidFill>
                  <a:schemeClr val="bg2">
                    <a:lumMod val="10000"/>
                  </a:schemeClr>
                </a:solidFill>
              </a:rPr>
              <a:t>elke</a:t>
            </a:r>
            <a:r>
              <a:rPr lang="en-US" sz="1200" dirty="0">
                <a:solidFill>
                  <a:schemeClr val="bg2">
                    <a:lumMod val="10000"/>
                  </a:schemeClr>
                </a:solidFill>
              </a:rPr>
              <a:t> </a:t>
            </a:r>
            <a:r>
              <a:rPr lang="en-US" sz="1200" dirty="0" err="1">
                <a:solidFill>
                  <a:schemeClr val="bg2">
                    <a:lumMod val="10000"/>
                  </a:schemeClr>
                </a:solidFill>
              </a:rPr>
              <a:t>uitvraag</a:t>
            </a:r>
            <a:endParaRPr lang="nl-NL" i="0"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p>
          <a:p>
            <a:pPr algn="just" defTabSz="742969">
              <a:defRPr/>
            </a:pPr>
            <a:r>
              <a:rPr lang="nl-NL" sz="1200" b="1" dirty="0">
                <a:solidFill>
                  <a:srgbClr val="42145F"/>
                </a:solidFill>
                <a:latin typeface="+mn-lt"/>
                <a:hlinkClick r:id="rId3">
                  <a:extLst>
                    <a:ext uri="{A12FA001-AC4F-418D-AE19-62706E023703}">
                      <ahyp:hlinkClr xmlns:ahyp="http://schemas.microsoft.com/office/drawing/2018/hyperlinkcolor" val="tx"/>
                    </a:ext>
                  </a:extLst>
                </a:hlinkClick>
              </a:rPr>
              <a:t>Hoogheemraadschap Delfland</a:t>
            </a:r>
            <a:r>
              <a:rPr lang="nl-NL" sz="1200" b="1" dirty="0">
                <a:solidFill>
                  <a:srgbClr val="E7E6E6">
                    <a:lumMod val="10000"/>
                  </a:srgbClr>
                </a:solidFill>
                <a:latin typeface="+mn-lt"/>
              </a:rPr>
              <a:t> (p.17-19) </a:t>
            </a:r>
            <a:r>
              <a:rPr lang="nl-NL" sz="1200" dirty="0">
                <a:solidFill>
                  <a:srgbClr val="E7E6E6">
                    <a:lumMod val="10000"/>
                  </a:srgbClr>
                </a:solidFill>
                <a:latin typeface="+mn-lt"/>
              </a:rPr>
              <a:t>heeft acties benoemd hoe ze MVOI gaan verankeren in hun werkwijze, hoe ze MVOI gaan meten en hoe ze collega’s gaan enthousiasmeren.</a:t>
            </a:r>
          </a:p>
          <a:p>
            <a:pPr algn="just" defTabSz="742969">
              <a:defRPr/>
            </a:pPr>
            <a:r>
              <a:rPr lang="nl-NL" sz="1200" dirty="0">
                <a:solidFill>
                  <a:srgbClr val="E7E6E6">
                    <a:lumMod val="10000"/>
                  </a:srgbClr>
                </a:solidFill>
                <a:latin typeface="+mn-lt"/>
                <a:sym typeface="Wingdings" pitchFamily="2" charset="2"/>
              </a:rPr>
              <a:t></a:t>
            </a:r>
            <a:r>
              <a:rPr lang="nl-NL" sz="1200" dirty="0">
                <a:solidFill>
                  <a:srgbClr val="E7E6E6">
                    <a:lumMod val="10000"/>
                  </a:srgbClr>
                </a:solidFill>
                <a:latin typeface="+mn-lt"/>
              </a:rPr>
              <a:t> </a:t>
            </a:r>
            <a:r>
              <a:rPr lang="nl-NL" sz="1200" dirty="0">
                <a:solidFill>
                  <a:schemeClr val="bg2">
                    <a:lumMod val="50000"/>
                  </a:schemeClr>
                </a:solidFill>
                <a:hlinkClick r:id="rId3"/>
              </a:rPr>
              <a:t>https://www.pianoo.nl/sites/default/files/documents/documents/manifest-mvi-actieplan-hoogheemraadschap-van-delfland.pdf</a:t>
            </a:r>
            <a:r>
              <a:rPr lang="nl-NL" sz="1200" dirty="0">
                <a:solidFill>
                  <a:schemeClr val="bg2">
                    <a:lumMod val="50000"/>
                  </a:schemeClr>
                </a:solidFill>
              </a:rPr>
              <a:t>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E7E6E6">
                    <a:lumMod val="10000"/>
                  </a:srgbClr>
                </a:solidFill>
                <a:latin typeface="Calibri" panose="020F0502020204030204"/>
              </a:rPr>
              <a:t>De </a:t>
            </a:r>
            <a:r>
              <a:rPr lang="nl-NL" sz="1200" b="1" dirty="0">
                <a:solidFill>
                  <a:srgbClr val="42145F"/>
                </a:solidFill>
                <a:latin typeface="Calibri" panose="020F0502020204030204"/>
                <a:hlinkClick r:id="rId4">
                  <a:extLst>
                    <a:ext uri="{A12FA001-AC4F-418D-AE19-62706E023703}">
                      <ahyp:hlinkClr xmlns:ahyp="http://schemas.microsoft.com/office/drawing/2018/hyperlinkcolor" val="tx"/>
                    </a:ext>
                  </a:extLst>
                </a:hlinkClick>
              </a:rPr>
              <a:t>gemeente Leiden</a:t>
            </a:r>
            <a:r>
              <a:rPr lang="nl-NL" sz="1200" b="1" dirty="0">
                <a:solidFill>
                  <a:srgbClr val="E7E6E6">
                    <a:lumMod val="10000"/>
                  </a:srgbClr>
                </a:solidFill>
                <a:latin typeface="Calibri" panose="020F0502020204030204"/>
              </a:rPr>
              <a:t> </a:t>
            </a:r>
            <a:r>
              <a:rPr lang="nl-NL" sz="1200" b="1" dirty="0">
                <a:solidFill>
                  <a:schemeClr val="bg2">
                    <a:lumMod val="10000"/>
                  </a:schemeClr>
                </a:solidFill>
                <a:latin typeface="Calibri" panose="020F0502020204030204"/>
              </a:rPr>
              <a:t>(p.9) </a:t>
            </a:r>
            <a:r>
              <a:rPr lang="nl-NL" sz="1200" dirty="0">
                <a:solidFill>
                  <a:schemeClr val="bg2">
                    <a:lumMod val="10000"/>
                  </a:schemeClr>
                </a:solidFill>
                <a:latin typeface="Calibri" panose="020F0502020204030204"/>
              </a:rPr>
              <a:t>heeft eigenaarschap van MVOI toegekend aan vaandeldragers, zodat MVOI wordt ingebed in de organisatie. </a:t>
            </a:r>
            <a:endParaRPr lang="nl-NL" sz="1200" b="1" dirty="0">
              <a:solidFill>
                <a:schemeClr val="bg2">
                  <a:lumMod val="10000"/>
                </a:schemeClr>
              </a:solidFill>
              <a:latin typeface="Calibri" panose="020F0502020204030204"/>
            </a:endParaRPr>
          </a:p>
          <a:p>
            <a:r>
              <a:rPr lang="nl-NL" dirty="0">
                <a:sym typeface="Wingdings" pitchFamily="2" charset="2"/>
              </a:rPr>
              <a:t> https://www.pianoo.nl/sites/default/files/media/documents/2022-11/mvi_actieplan_2022_-_2025_gemeente_leiden.pdf</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Tools en handreikingen: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solidFill>
                  <a:srgbClr val="42145F"/>
                </a:solidFill>
                <a:hlinkClick r:id="rId5">
                  <a:extLst>
                    <a:ext uri="{A12FA001-AC4F-418D-AE19-62706E023703}">
                      <ahyp:hlinkClr xmlns:ahyp="http://schemas.microsoft.com/office/drawing/2018/hyperlinkcolor" val="tx"/>
                    </a:ext>
                  </a:extLst>
                </a:hlinkClick>
              </a:rPr>
              <a:t>Handreiking ‘Monitoring en contractuele borging’</a:t>
            </a:r>
            <a:r>
              <a:rPr lang="nl-NL" sz="1200" b="0" dirty="0">
                <a:solidFill>
                  <a:srgbClr val="42145F"/>
                </a:solidFill>
              </a:rPr>
              <a:t> </a:t>
            </a:r>
            <a:r>
              <a:rPr lang="nl-NL" sz="1200" dirty="0">
                <a:solidFill>
                  <a:schemeClr val="bg2">
                    <a:lumMod val="10000"/>
                  </a:schemeClr>
                </a:solidFill>
              </a:rPr>
              <a:t>gaat dieper in op borging. Hoofdstuk 2 ‘Sturing’ geeft een diepgaandere uitleg van sturing op 3 organisatieniveaus. </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nl-NL" sz="1200" dirty="0">
                <a:solidFill>
                  <a:schemeClr val="bg2">
                    <a:lumMod val="10000"/>
                  </a:schemeClr>
                </a:solidFill>
                <a:sym typeface="Wingdings" pitchFamily="2" charset="2"/>
              </a:rPr>
              <a:t>https://www.pianoo.nl/sites/default/files/media/documents/2021-10/Handreiking-Monitoring-en-Contractuele%3Dborging-MVI-2-juli2021.pdf</a:t>
            </a: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nl-NL" sz="1200" dirty="0">
              <a:solidFill>
                <a:schemeClr val="bg2">
                  <a:lumMod val="10000"/>
                </a:schemeClr>
              </a:solidFill>
              <a:cs typeface="Calibri"/>
            </a:endParaRPr>
          </a:p>
          <a:p>
            <a:pPr>
              <a:defRPr/>
            </a:pPr>
            <a:r>
              <a:rPr lang="nl-NL" sz="1200" dirty="0">
                <a:solidFill>
                  <a:srgbClr val="0A0A0A"/>
                </a:solidFill>
                <a:latin typeface="OpenSans"/>
              </a:rPr>
              <a:t>De</a:t>
            </a:r>
            <a:r>
              <a:rPr lang="nl-NL" sz="1200" dirty="0">
                <a:solidFill>
                  <a:srgbClr val="343434"/>
                </a:solidFill>
                <a:latin typeface="OpenSans"/>
              </a:rPr>
              <a:t> </a:t>
            </a:r>
            <a:r>
              <a:rPr lang="nl-NL" sz="1200" dirty="0">
                <a:solidFill>
                  <a:srgbClr val="42145F"/>
                </a:solidFill>
                <a:latin typeface="OpenSans"/>
                <a:hlinkClick r:id="rId6">
                  <a:extLst>
                    <a:ext uri="{A12FA001-AC4F-418D-AE19-62706E023703}">
                      <ahyp:hlinkClr xmlns:ahyp="http://schemas.microsoft.com/office/drawing/2018/hyperlinkcolor" val="tx"/>
                    </a:ext>
                  </a:extLst>
                </a:hlinkClick>
              </a:rPr>
              <a:t>MVO-Risicochecker</a:t>
            </a:r>
            <a:r>
              <a:rPr lang="nl-NL" sz="1200" dirty="0">
                <a:solidFill>
                  <a:srgbClr val="343434"/>
                </a:solidFill>
                <a:latin typeface="OpenSans"/>
              </a:rPr>
              <a:t> </a:t>
            </a:r>
            <a:r>
              <a:rPr lang="nl-NL" sz="1200" dirty="0">
                <a:solidFill>
                  <a:srgbClr val="0A0A0A"/>
                </a:solidFill>
                <a:latin typeface="OpenSans"/>
              </a:rPr>
              <a:t>geeft een overzicht van de risico’s van een product op het gebied van duurzaamheid, arbeidsomstandigheden en mensenrechten.</a:t>
            </a:r>
            <a:r>
              <a:rPr lang="nl-NL" dirty="0">
                <a:solidFill>
                  <a:srgbClr val="0A0A0A"/>
                </a:solidFill>
                <a:latin typeface="OpenSans"/>
              </a:rPr>
              <a:t> </a:t>
            </a:r>
            <a:endParaRPr lang="nl-NL" dirty="0">
              <a:solidFill>
                <a:srgbClr val="0A0A0A"/>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dirty="0">
                <a:sym typeface="Wingdings" pitchFamily="2" charset="2"/>
              </a:rPr>
              <a:t> </a:t>
            </a:r>
            <a:r>
              <a:rPr lang="nl-NL" sz="1200" dirty="0">
                <a:solidFill>
                  <a:schemeClr val="bg2">
                    <a:lumMod val="50000"/>
                  </a:schemeClr>
                </a:solidFill>
                <a:hlinkClick r:id="rId6"/>
              </a:rPr>
              <a:t>https://www.pianoo.nl/nl/mvo-risicochecker</a:t>
            </a:r>
            <a:r>
              <a:rPr lang="nl-NL" dirty="0">
                <a:solidFill>
                  <a:schemeClr val="bg2">
                    <a:lumMod val="50000"/>
                  </a:schemeClr>
                </a:solidFill>
              </a:rPr>
              <a:t> </a:t>
            </a:r>
            <a:endParaRPr lang="nl-NL" sz="1200" dirty="0"/>
          </a:p>
          <a:p>
            <a:endParaRPr lang="nl-NL" dirty="0">
              <a:sym typeface="Wingdings" pitchFamily="2" charset="2"/>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8</a:t>
            </a:fld>
            <a:endParaRPr lang="nl-NL"/>
          </a:p>
        </p:txBody>
      </p:sp>
    </p:spTree>
    <p:extLst>
      <p:ext uri="{BB962C8B-B14F-4D97-AF65-F5344CB8AC3E}">
        <p14:creationId xmlns:p14="http://schemas.microsoft.com/office/powerpoint/2010/main" val="209847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100" b="1" dirty="0">
                <a:solidFill>
                  <a:schemeClr val="bg2">
                    <a:lumMod val="10000"/>
                  </a:schemeClr>
                </a:solidFill>
              </a:rPr>
              <a:t>Deze opmerking-ruimte bevat de inhoud van de Handleiding Actieplan MVOI, deze handleiding kan dus ook worden gebruikt.</a:t>
            </a:r>
          </a:p>
          <a:p>
            <a:endParaRPr lang="nl-NL" sz="11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chemeClr val="bg2">
                    <a:lumMod val="10000"/>
                  </a:schemeClr>
                </a:solidFill>
              </a:rPr>
              <a:t>Toelichting:</a:t>
            </a:r>
          </a:p>
          <a:p>
            <a:pPr algn="just"/>
            <a:r>
              <a:rPr lang="nl-NL" sz="1100" dirty="0">
                <a:solidFill>
                  <a:schemeClr val="bg2">
                    <a:lumMod val="50000"/>
                  </a:schemeClr>
                </a:solidFill>
              </a:rPr>
              <a:t>Aan de hand van de </a:t>
            </a:r>
            <a:r>
              <a:rPr lang="nl-NL" sz="1100" dirty="0" err="1">
                <a:solidFill>
                  <a:schemeClr val="bg2">
                    <a:lumMod val="50000"/>
                  </a:schemeClr>
                </a:solidFill>
              </a:rPr>
              <a:t>aanbestedingenskalender</a:t>
            </a:r>
            <a:r>
              <a:rPr lang="nl-NL" sz="1100" dirty="0">
                <a:solidFill>
                  <a:schemeClr val="bg2">
                    <a:lumMod val="50000"/>
                  </a:schemeClr>
                </a:solidFill>
              </a:rPr>
              <a:t> en de opgestelde jaardoelen wordt een planning gemaakt voor de acties die het eerste jaar worden uitgevoerd. Deze planning bevat concrete acties die zullen leiden tot het bereiken van het jaardoel. Vragen om te spellen zijn:</a:t>
            </a:r>
            <a:endParaRPr lang="nl-NL" sz="1100" dirty="0">
              <a:solidFill>
                <a:schemeClr val="bg2">
                  <a:lumMod val="50000"/>
                </a:schemeClr>
              </a:solidFill>
              <a:cs typeface="Calibri"/>
            </a:endParaRPr>
          </a:p>
          <a:p>
            <a:pPr marL="285750" indent="-285750" algn="just">
              <a:buFont typeface="Arial" panose="020B0604020202020204" pitchFamily="34" charset="0"/>
              <a:buChar char="•"/>
            </a:pPr>
            <a:r>
              <a:rPr lang="nl-NL" sz="1100" i="1" dirty="0">
                <a:solidFill>
                  <a:schemeClr val="bg2">
                    <a:lumMod val="50000"/>
                  </a:schemeClr>
                </a:solidFill>
              </a:rPr>
              <a:t>Welke aanbestedingen gaan we kiezen om MVOI op toe te passen? </a:t>
            </a:r>
          </a:p>
          <a:p>
            <a:pPr marL="285750" indent="-285750" algn="just">
              <a:buFont typeface="Arial" panose="020B0604020202020204" pitchFamily="34" charset="0"/>
              <a:buChar char="•"/>
            </a:pPr>
            <a:r>
              <a:rPr lang="nl-NL" sz="1100" i="1" dirty="0">
                <a:solidFill>
                  <a:schemeClr val="bg2">
                    <a:lumMod val="50000"/>
                  </a:schemeClr>
                </a:solidFill>
              </a:rPr>
              <a:t>Welke concrete acties horen daarbij? </a:t>
            </a:r>
          </a:p>
          <a:p>
            <a:pPr marL="285750" indent="-285750" algn="just">
              <a:buFont typeface="Arial" panose="020B0604020202020204" pitchFamily="34" charset="0"/>
              <a:buChar char="•"/>
            </a:pPr>
            <a:r>
              <a:rPr lang="nl-NL" sz="1100" i="1" dirty="0">
                <a:solidFill>
                  <a:schemeClr val="bg2">
                    <a:lumMod val="50000"/>
                  </a:schemeClr>
                </a:solidFill>
              </a:rPr>
              <a:t>Wanneer moeten we deze acties doen? </a:t>
            </a:r>
          </a:p>
          <a:p>
            <a:pPr marL="285750" indent="-285750" algn="just">
              <a:buFont typeface="Arial" panose="020B0604020202020204" pitchFamily="34" charset="0"/>
              <a:buChar char="•"/>
              <a:defRPr/>
            </a:pPr>
            <a:r>
              <a:rPr lang="nl-NL" i="1" dirty="0">
                <a:solidFill>
                  <a:schemeClr val="bg2">
                    <a:lumMod val="50000"/>
                  </a:schemeClr>
                </a:solidFill>
              </a:rPr>
              <a:t>Welke collega’s of afdelingen moeten hierbij worden betrokken?</a:t>
            </a:r>
            <a:endParaRPr lang="nl-NL" sz="1100" i="1" dirty="0">
              <a:solidFill>
                <a:schemeClr val="bg2">
                  <a:lumMod val="50000"/>
                </a:schemeClr>
              </a:solidFill>
              <a:cs typeface="Calibri"/>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i="1" dirty="0">
                <a:solidFill>
                  <a:schemeClr val="bg2">
                    <a:lumMod val="50000"/>
                  </a:schemeClr>
                </a:solidFill>
              </a:rPr>
              <a:t>Kunnen we een inschatting maken voor het budget?</a:t>
            </a:r>
          </a:p>
          <a:p>
            <a:pPr marL="285750" indent="-285750" algn="just">
              <a:buFont typeface="Arial" panose="020B0604020202020204" pitchFamily="34" charset="0"/>
              <a:buChar char="•"/>
            </a:pPr>
            <a:r>
              <a:rPr lang="nl-NL" sz="1100" i="1" dirty="0">
                <a:solidFill>
                  <a:schemeClr val="bg2">
                    <a:lumMod val="50000"/>
                  </a:schemeClr>
                </a:solidFill>
                <a:cs typeface="Calibri" panose="020F0502020204030204"/>
              </a:rPr>
              <a:t>Hoe kan de voortgang worden bijgehouden?</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nl-NL" sz="1100" b="0" i="1" dirty="0">
              <a:solidFill>
                <a:srgbClr val="767171"/>
              </a:solidFill>
              <a:cs typeface="Calibri"/>
            </a:endParaRPr>
          </a:p>
          <a:p>
            <a:pPr>
              <a:defRPr/>
            </a:pPr>
            <a:endParaRPr lang="nl-NL" sz="110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chemeClr val="bg2">
                    <a:lumMod val="10000"/>
                  </a:schemeClr>
                </a:solidFill>
              </a:rPr>
              <a:t>Voorbeeld:</a:t>
            </a:r>
            <a:endParaRPr lang="nl-NL" sz="1100" b="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0" dirty="0">
                <a:solidFill>
                  <a:schemeClr val="bg2">
                    <a:lumMod val="10000"/>
                  </a:schemeClr>
                </a:solidFill>
              </a:rPr>
              <a:t>Zie handleiding Actieplan MVOI.</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00" b="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chemeClr val="bg2">
                    <a:lumMod val="10000"/>
                  </a:schemeClr>
                </a:solidFill>
              </a:rPr>
              <a:t>Praktijkvoorbeeld:</a:t>
            </a:r>
            <a:endParaRPr lang="nl-NL" sz="1100" b="0" dirty="0">
              <a:solidFill>
                <a:schemeClr val="bg2">
                  <a:lumMod val="10000"/>
                </a:schemeClr>
              </a:solidFill>
            </a:endParaRPr>
          </a:p>
          <a:p>
            <a:pPr algn="just">
              <a:defRPr/>
            </a:pPr>
            <a:r>
              <a:rPr lang="nl-NL" sz="1100" dirty="0">
                <a:solidFill>
                  <a:schemeClr val="bg2">
                    <a:lumMod val="10000"/>
                  </a:schemeClr>
                </a:solidFill>
              </a:rPr>
              <a:t>Het </a:t>
            </a:r>
            <a:r>
              <a:rPr lang="nl-NL" sz="1100" b="1" dirty="0">
                <a:solidFill>
                  <a:srgbClr val="275937"/>
                </a:solidFill>
                <a:hlinkClick r:id="rId3">
                  <a:extLst>
                    <a:ext uri="{A12FA001-AC4F-418D-AE19-62706E023703}">
                      <ahyp:hlinkClr xmlns:ahyp="http://schemas.microsoft.com/office/drawing/2018/hyperlinkcolor" val="tx"/>
                    </a:ext>
                  </a:extLst>
                </a:hlinkClick>
              </a:rPr>
              <a:t>Ministerie van Justitie en Veiligheid</a:t>
            </a:r>
            <a:r>
              <a:rPr lang="nl-NL" sz="1100" b="1" dirty="0">
                <a:solidFill>
                  <a:schemeClr val="bg2">
                    <a:lumMod val="10000"/>
                  </a:schemeClr>
                </a:solidFill>
              </a:rPr>
              <a:t> (p.13)</a:t>
            </a:r>
            <a:r>
              <a:rPr lang="nl-NL" sz="1100" dirty="0">
                <a:solidFill>
                  <a:schemeClr val="bg2">
                    <a:lumMod val="10000"/>
                  </a:schemeClr>
                </a:solidFill>
              </a:rPr>
              <a:t> benoemt per categorie concrete acties, wie er verantwoordelijk is voor de uitvoering en in welk jaar en welk kwartaal het wordt uitgevoerd. </a:t>
            </a:r>
            <a:endParaRPr lang="nl-NL" sz="1100" dirty="0">
              <a:solidFill>
                <a:srgbClr val="E7E6E6">
                  <a:lumMod val="10000"/>
                </a:srgbClr>
              </a:solidFill>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nl-NL" sz="1100" dirty="0">
                <a:solidFill>
                  <a:schemeClr val="tx1"/>
                </a:solidFill>
                <a:hlinkClick r:id="rId3"/>
              </a:rPr>
              <a:t>https://www.pianoo.nl/sites/default/files/media/documents/Manifest-MVI-Actieplan-ministerie-van-Justitie-en-Veiligheid.pdf</a:t>
            </a:r>
            <a:r>
              <a:rPr lang="nl-NL" sz="1100" dirty="0">
                <a:solidFill>
                  <a:schemeClr val="tx1"/>
                </a:solidFill>
              </a:rPr>
              <a:t> </a:t>
            </a:r>
            <a:endParaRPr lang="nl-NL" sz="11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1100" b="0" dirty="0">
              <a:solidFill>
                <a:schemeClr val="tx1"/>
              </a:solidFill>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100" b="1" dirty="0">
                <a:solidFill>
                  <a:srgbClr val="275937"/>
                </a:solidFill>
                <a:hlinkClick r:id="rId4">
                  <a:extLst>
                    <a:ext uri="{A12FA001-AC4F-418D-AE19-62706E023703}">
                      <ahyp:hlinkClr xmlns:ahyp="http://schemas.microsoft.com/office/drawing/2018/hyperlinkcolor" val="tx"/>
                    </a:ext>
                  </a:extLst>
                </a:hlinkClick>
              </a:rPr>
              <a:t>Gemeente Geldrop-mierlo</a:t>
            </a:r>
            <a:r>
              <a:rPr lang="nl-NL" sz="1100" b="1" dirty="0">
                <a:solidFill>
                  <a:schemeClr val="bg2">
                    <a:lumMod val="10000"/>
                  </a:schemeClr>
                </a:solidFill>
              </a:rPr>
              <a:t> (p.8) </a:t>
            </a:r>
            <a:r>
              <a:rPr lang="nl-NL" sz="1100" dirty="0">
                <a:solidFill>
                  <a:schemeClr val="bg2">
                    <a:lumMod val="10000"/>
                  </a:schemeClr>
                </a:solidFill>
              </a:rPr>
              <a:t>heeft in de jaarplanning ook een tijdsinschatting gemaakt.</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100" dirty="0">
                <a:solidFill>
                  <a:schemeClr val="bg2">
                    <a:lumMod val="10000"/>
                  </a:schemeClr>
                </a:solidFill>
                <a:sym typeface="Wingdings" pitchFamily="2" charset="2"/>
              </a:rPr>
              <a:t> https://www.pianoo.nl/sites/default/files/media/documents/2023-04/mvoi_actieplan_2022_-_2025_gemeente_geldrop-mierlo.pdf </a:t>
            </a:r>
            <a:endParaRPr lang="nl-NL" sz="1000" dirty="0">
              <a:solidFill>
                <a:schemeClr val="bg2">
                  <a:lumMod val="1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nl-NL" sz="1100" b="0"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9</a:t>
            </a:fld>
            <a:endParaRPr lang="nl-NL"/>
          </a:p>
        </p:txBody>
      </p:sp>
    </p:spTree>
    <p:extLst>
      <p:ext uri="{BB962C8B-B14F-4D97-AF65-F5344CB8AC3E}">
        <p14:creationId xmlns:p14="http://schemas.microsoft.com/office/powerpoint/2010/main" val="46303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E5305B94-80E2-4870-B7E2-C862E8FD23C6}"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7507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D0BF3D0-250E-4B07-AA35-5461F2E375E7}"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213169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59DE702-2033-490A-ADA0-B33C6A8A0034}"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555739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874" y="2939125"/>
            <a:ext cx="8970259" cy="558294"/>
          </a:xfrm>
        </p:spPr>
        <p:txBody>
          <a:bodyPr lIns="0" tIns="0" rIns="0" bIns="0"/>
          <a:lstStyle>
            <a:lvl1pPr>
              <a:defRPr sz="2948" b="1" i="0">
                <a:solidFill>
                  <a:srgbClr val="003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6E66002-4676-4DAD-84F3-73E849A5CFCC}" type="datetime1">
              <a:rPr lang="en-US" smtClean="0"/>
              <a:t>12/6/2023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58405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B881092-3371-4A6A-85E2-C96C42B60D6C}"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403435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FF84F93-1496-48B4-8F30-4502AFA7A24B}"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406586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0540B72-66D4-4870-8024-3E4EA4C8FBE8}" type="datetime1">
              <a:rPr lang="en-US" smtClean="0"/>
              <a:t>12/6/2023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96137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80BABC0-C037-47EE-9D7B-870B2A2457C9}" type="datetime1">
              <a:rPr lang="en-US" smtClean="0"/>
              <a:t>12/6/2023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60369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94C709D-A1EB-4B7C-827E-8875455EFBD7}" type="datetime1">
              <a:rPr lang="en-US" smtClean="0"/>
              <a:t>12/6/2023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13975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E8C63-9A21-4E50-955E-5A212D5FF1C3}" type="datetime1">
              <a:rPr lang="en-US" smtClean="0"/>
              <a:t>12/6/2023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86585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4304BF9-7304-44A0-83B3-707B9010C79B}" type="datetime1">
              <a:rPr lang="en-US" smtClean="0"/>
              <a:t>12/6/2023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262023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059FBEF-A484-4241-8F34-7C7AC02AC51B}" type="datetime1">
              <a:rPr lang="en-US" smtClean="0"/>
              <a:t>12/6/2023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265789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49F33-9444-4BE3-B51B-63B5390A46E0}" type="datetime1">
              <a:rPr lang="en-US" smtClean="0"/>
              <a:t>12/6/2023</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6C55A-8218-F348-BEC3-CD9C475A1F3C}" type="slidenum">
              <a:rPr lang="nl-NL" smtClean="0"/>
              <a:t>‹nr.›</a:t>
            </a:fld>
            <a:endParaRPr lang="nl-NL"/>
          </a:p>
        </p:txBody>
      </p:sp>
      <p:sp>
        <p:nvSpPr>
          <p:cNvPr id="8" name="Tekstvak 7">
            <a:extLst>
              <a:ext uri="{FF2B5EF4-FFF2-40B4-BE49-F238E27FC236}">
                <a16:creationId xmlns:a16="http://schemas.microsoft.com/office/drawing/2014/main" id="{53C619DF-3119-AAE6-F4E5-3FF479ECF8D2}"/>
              </a:ext>
            </a:extLst>
          </p:cNvPr>
          <p:cNvSpPr txBox="1"/>
          <p:nvPr userDrawn="1">
            <p:extLst>
              <p:ext uri="{1162E1C5-73C7-4A58-AE30-91384D911F3F}">
                <p184:classification xmlns:p184="http://schemas.microsoft.com/office/powerpoint/2018/4/main" val="ftr"/>
              </p:ext>
            </p:extLst>
          </p:nvPr>
        </p:nvSpPr>
        <p:spPr>
          <a:xfrm>
            <a:off x="0" y="670560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18512989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16.svg"/><Relationship Id="rId20" Type="http://schemas.openxmlformats.org/officeDocument/2006/relationships/image" Target="../media/image20.sv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vak 10">
            <a:extLst>
              <a:ext uri="{FF2B5EF4-FFF2-40B4-BE49-F238E27FC236}">
                <a16:creationId xmlns:a16="http://schemas.microsoft.com/office/drawing/2014/main" id="{289323B5-887F-4881-904B-0C61A06A13D3}"/>
              </a:ext>
            </a:extLst>
          </p:cNvPr>
          <p:cNvSpPr txBox="1"/>
          <p:nvPr/>
        </p:nvSpPr>
        <p:spPr>
          <a:xfrm>
            <a:off x="1033154" y="4284133"/>
            <a:ext cx="7819016" cy="1021477"/>
          </a:xfrm>
          <a:prstGeom prst="rect">
            <a:avLst/>
          </a:prstGeom>
        </p:spPr>
        <p:txBody>
          <a:bodyPr vert="horz" lIns="74295" tIns="37148" rIns="74295" bIns="37148" rtlCol="0" anchor="b">
            <a:normAutofit/>
          </a:bodyPr>
          <a:lstStyle/>
          <a:p>
            <a:pPr>
              <a:lnSpc>
                <a:spcPct val="90000"/>
              </a:lnSpc>
              <a:spcBef>
                <a:spcPct val="0"/>
              </a:spcBef>
              <a:spcAft>
                <a:spcPts val="488"/>
              </a:spcAft>
            </a:pPr>
            <a:endParaRPr lang="en-US" sz="2519" b="1">
              <a:latin typeface="+mj-lt"/>
              <a:ea typeface="+mj-ea"/>
              <a:cs typeface="+mj-cs"/>
            </a:endParaRPr>
          </a:p>
        </p:txBody>
      </p:sp>
      <p:grpSp>
        <p:nvGrpSpPr>
          <p:cNvPr id="15" name="Group 14">
            <a:extLst>
              <a:ext uri="{FF2B5EF4-FFF2-40B4-BE49-F238E27FC236}">
                <a16:creationId xmlns:a16="http://schemas.microsoft.com/office/drawing/2014/main" id="{4704E624-F1C5-41F3-A6D9-0E7D906677F8}"/>
              </a:ext>
            </a:extLst>
          </p:cNvPr>
          <p:cNvGrpSpPr/>
          <p:nvPr/>
        </p:nvGrpSpPr>
        <p:grpSpPr>
          <a:xfrm>
            <a:off x="1655681" y="996615"/>
            <a:ext cx="6594638" cy="3969416"/>
            <a:chOff x="2188590" y="998968"/>
            <a:chExt cx="8116478" cy="4885437"/>
          </a:xfrm>
        </p:grpSpPr>
        <p:pic>
          <p:nvPicPr>
            <p:cNvPr id="8" name="Picture 2">
              <a:extLst>
                <a:ext uri="{FF2B5EF4-FFF2-40B4-BE49-F238E27FC236}">
                  <a16:creationId xmlns:a16="http://schemas.microsoft.com/office/drawing/2014/main" id="{2A9C0DB5-2750-4290-B082-0334B2AFD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35" y="998968"/>
              <a:ext cx="6772430" cy="31062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84949E5-0911-4EAD-A092-8B9069F360A0}"/>
                </a:ext>
              </a:extLst>
            </p:cNvPr>
            <p:cNvSpPr/>
            <p:nvPr/>
          </p:nvSpPr>
          <p:spPr>
            <a:xfrm>
              <a:off x="2188590" y="4105257"/>
              <a:ext cx="8116478" cy="1779148"/>
            </a:xfrm>
            <a:prstGeom prst="rect">
              <a:avLst/>
            </a:prstGeom>
            <a:solidFill>
              <a:srgbClr val="007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extBox 12">
              <a:extLst>
                <a:ext uri="{FF2B5EF4-FFF2-40B4-BE49-F238E27FC236}">
                  <a16:creationId xmlns:a16="http://schemas.microsoft.com/office/drawing/2014/main" id="{6D42DEEC-A63E-424D-B1EA-DD7600DE0036}"/>
                </a:ext>
              </a:extLst>
            </p:cNvPr>
            <p:cNvSpPr txBox="1"/>
            <p:nvPr/>
          </p:nvSpPr>
          <p:spPr>
            <a:xfrm>
              <a:off x="2308631" y="4244861"/>
              <a:ext cx="7876397" cy="1531860"/>
            </a:xfrm>
            <a:prstGeom prst="rect">
              <a:avLst/>
            </a:prstGeom>
            <a:noFill/>
          </p:spPr>
          <p:txBody>
            <a:bodyPr wrap="square" rtlCol="0">
              <a:spAutoFit/>
            </a:bodyPr>
            <a:lstStyle/>
            <a:p>
              <a:pPr algn="ctr"/>
              <a:r>
                <a:rPr lang="nl-NL" sz="3088" b="1" dirty="0">
                  <a:solidFill>
                    <a:schemeClr val="bg1"/>
                  </a:solidFill>
                </a:rPr>
                <a:t>ACTIEPLAN </a:t>
              </a:r>
            </a:p>
            <a:p>
              <a:pPr algn="ctr"/>
              <a:r>
                <a:rPr lang="nl-NL" sz="1600" b="1" dirty="0">
                  <a:solidFill>
                    <a:schemeClr val="bg1"/>
                  </a:solidFill>
                </a:rPr>
                <a:t>MAATSCHAPPELIJK VERANTWOORD OPDRACHTGEVEN EN INKOPEN</a:t>
              </a:r>
            </a:p>
            <a:p>
              <a:pPr algn="ctr"/>
              <a:r>
                <a:rPr lang="nl-NL" sz="2800" dirty="0">
                  <a:solidFill>
                    <a:schemeClr val="bg1"/>
                  </a:solidFill>
                </a:rPr>
                <a:t>GEVORDERD</a:t>
              </a:r>
              <a:endParaRPr lang="nl-NL" sz="2000" dirty="0">
                <a:solidFill>
                  <a:schemeClr val="bg1"/>
                </a:solidFill>
              </a:endParaRPr>
            </a:p>
          </p:txBody>
        </p:sp>
      </p:grpSp>
      <p:sp>
        <p:nvSpPr>
          <p:cNvPr id="2" name="Rechthoek 1">
            <a:extLst>
              <a:ext uri="{FF2B5EF4-FFF2-40B4-BE49-F238E27FC236}">
                <a16:creationId xmlns:a16="http://schemas.microsoft.com/office/drawing/2014/main" id="{1AB8F548-F748-334C-99DB-1AAC90B26727}"/>
              </a:ext>
            </a:extLst>
          </p:cNvPr>
          <p:cNvSpPr/>
          <p:nvPr/>
        </p:nvSpPr>
        <p:spPr>
          <a:xfrm>
            <a:off x="613458" y="5023413"/>
            <a:ext cx="8576841"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rPr>
              <a:t>[Invoegen: logo </a:t>
            </a:r>
            <a:r>
              <a:rPr lang="nl-NL" sz="2800">
                <a:solidFill>
                  <a:schemeClr val="tx1"/>
                </a:solidFill>
              </a:rPr>
              <a:t>/ Organisatie </a:t>
            </a:r>
            <a:r>
              <a:rPr lang="nl-NL" sz="2800" dirty="0">
                <a:solidFill>
                  <a:schemeClr val="tx1"/>
                </a:solidFill>
              </a:rPr>
              <a:t>X]</a:t>
            </a:r>
          </a:p>
        </p:txBody>
      </p:sp>
      <p:sp>
        <p:nvSpPr>
          <p:cNvPr id="10" name="Rectangle 9">
            <a:extLst>
              <a:ext uri="{FF2B5EF4-FFF2-40B4-BE49-F238E27FC236}">
                <a16:creationId xmlns:a16="http://schemas.microsoft.com/office/drawing/2014/main" id="{83ACE951-1FB1-4CA8-BF37-F33CE91CC09A}"/>
              </a:ext>
            </a:extLst>
          </p:cNvPr>
          <p:cNvSpPr/>
          <p:nvPr/>
        </p:nvSpPr>
        <p:spPr>
          <a:xfrm>
            <a:off x="382964" y="358815"/>
            <a:ext cx="9160496" cy="6123008"/>
          </a:xfrm>
          <a:prstGeom prst="rect">
            <a:avLst/>
          </a:prstGeom>
          <a:noFill/>
          <a:ln w="50800">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1" name="Picture 6" descr="P2I | Netherlands">
            <a:extLst>
              <a:ext uri="{FF2B5EF4-FFF2-40B4-BE49-F238E27FC236}">
                <a16:creationId xmlns:a16="http://schemas.microsoft.com/office/drawing/2014/main" id="{6C20BF34-7AA7-46EE-9BD5-5C457B1C9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44" y="229388"/>
            <a:ext cx="3055961" cy="543548"/>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4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AF9404F8-C89C-6243-8C22-F487D72013AF}"/>
              </a:ext>
            </a:extLst>
          </p:cNvPr>
          <p:cNvSpPr/>
          <p:nvPr/>
        </p:nvSpPr>
        <p:spPr>
          <a:xfrm>
            <a:off x="603409" y="2249213"/>
            <a:ext cx="2690761" cy="3980002"/>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dirty="0">
                <a:solidFill>
                  <a:schemeClr val="bg2">
                    <a:lumMod val="10000"/>
                  </a:schemeClr>
                </a:solidFill>
              </a:rPr>
              <a:t>Wat ging er goed?</a:t>
            </a:r>
          </a:p>
          <a:p>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endParaRPr lang="nl-NL" sz="975" b="1"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139310" indent="-139310">
              <a:buFont typeface="Arial" panose="020B0604020202020204" pitchFamily="34" charset="0"/>
              <a:buChar char="•"/>
            </a:pPr>
            <a:endParaRPr lang="nl-NL" sz="853" dirty="0">
              <a:solidFill>
                <a:schemeClr val="bg2">
                  <a:lumMod val="10000"/>
                </a:schemeClr>
              </a:solidFill>
            </a:endParaRPr>
          </a:p>
        </p:txBody>
      </p:sp>
      <p:sp>
        <p:nvSpPr>
          <p:cNvPr id="15" name="Rectangle 31">
            <a:extLst>
              <a:ext uri="{FF2B5EF4-FFF2-40B4-BE49-F238E27FC236}">
                <a16:creationId xmlns:a16="http://schemas.microsoft.com/office/drawing/2014/main" id="{0CABE38A-394C-0A4A-9FF4-7FF0A509F529}"/>
              </a:ext>
            </a:extLst>
          </p:cNvPr>
          <p:cNvSpPr/>
          <p:nvPr/>
        </p:nvSpPr>
        <p:spPr>
          <a:xfrm>
            <a:off x="6455982" y="2249212"/>
            <a:ext cx="2706544" cy="3980002"/>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dirty="0">
                <a:solidFill>
                  <a:schemeClr val="bg2">
                    <a:lumMod val="10000"/>
                  </a:schemeClr>
                </a:solidFill>
              </a:rPr>
              <a:t>Waar moeten we op letten komend jaar? </a:t>
            </a:r>
          </a:p>
          <a:p>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p:txBody>
      </p:sp>
      <p:sp>
        <p:nvSpPr>
          <p:cNvPr id="40" name="Rectangle 1">
            <a:extLst>
              <a:ext uri="{FF2B5EF4-FFF2-40B4-BE49-F238E27FC236}">
                <a16:creationId xmlns:a16="http://schemas.microsoft.com/office/drawing/2014/main" id="{E011C99E-3272-4DF2-9265-CB79C5882F6C}"/>
              </a:ext>
            </a:extLst>
          </p:cNvPr>
          <p:cNvSpPr/>
          <p:nvPr/>
        </p:nvSpPr>
        <p:spPr>
          <a:xfrm>
            <a:off x="3533642" y="2249213"/>
            <a:ext cx="2690760" cy="3980002"/>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dirty="0">
                <a:solidFill>
                  <a:schemeClr val="bg2">
                    <a:lumMod val="10000"/>
                  </a:schemeClr>
                </a:solidFill>
              </a:rPr>
              <a:t>Wat had er beter gekund?</a:t>
            </a:r>
          </a:p>
          <a:p>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232184" indent="-232184">
              <a:buFont typeface="Arial" panose="020B0604020202020204" pitchFamily="34" charset="0"/>
              <a:buChar char="•"/>
            </a:pPr>
            <a:endParaRPr lang="en-US" sz="1400"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139310" indent="-139310">
              <a:buFont typeface="Arial" panose="020B0604020202020204" pitchFamily="34" charset="0"/>
              <a:buChar char="•"/>
            </a:pPr>
            <a:endParaRPr lang="nl-NL" sz="853" dirty="0">
              <a:solidFill>
                <a:schemeClr val="bg2">
                  <a:lumMod val="10000"/>
                </a:schemeClr>
              </a:solidFill>
            </a:endParaRPr>
          </a:p>
        </p:txBody>
      </p:sp>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76D2B6"/>
                </a:solidFill>
              </a:rPr>
              <a:t>Stap 7. Evaluatie</a:t>
            </a:r>
            <a:endParaRPr lang="en-US" sz="3600" b="1">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10</a:t>
            </a:fld>
            <a:endParaRPr lang="nl-NL"/>
          </a:p>
        </p:txBody>
      </p:sp>
      <p:sp>
        <p:nvSpPr>
          <p:cNvPr id="9" name="Rechthoek 62">
            <a:extLst>
              <a:ext uri="{FF2B5EF4-FFF2-40B4-BE49-F238E27FC236}">
                <a16:creationId xmlns:a16="http://schemas.microsoft.com/office/drawing/2014/main" id="{299CEB10-7C76-4097-8DA1-B615BCCD29DA}"/>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
        <p:nvSpPr>
          <p:cNvPr id="10" name="Rechthoek 19">
            <a:extLst>
              <a:ext uri="{FF2B5EF4-FFF2-40B4-BE49-F238E27FC236}">
                <a16:creationId xmlns:a16="http://schemas.microsoft.com/office/drawing/2014/main" id="{DC0D341B-79A6-4D7D-9FEB-8D0ABB0D964A}"/>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endParaRPr lang="nl-NL" sz="2400" dirty="0"/>
          </a:p>
        </p:txBody>
      </p:sp>
    </p:spTree>
    <p:extLst>
      <p:ext uri="{BB962C8B-B14F-4D97-AF65-F5344CB8AC3E}">
        <p14:creationId xmlns:p14="http://schemas.microsoft.com/office/powerpoint/2010/main" val="348310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2666A0F8-9F19-4170-86CC-27C430784B52}"/>
              </a:ext>
            </a:extLst>
          </p:cNvPr>
          <p:cNvSpPr txBox="1"/>
          <p:nvPr/>
        </p:nvSpPr>
        <p:spPr>
          <a:xfrm>
            <a:off x="603409" y="1085333"/>
            <a:ext cx="8621554" cy="738664"/>
          </a:xfrm>
          <a:prstGeom prst="rect">
            <a:avLst/>
          </a:prstGeom>
          <a:noFill/>
        </p:spPr>
        <p:txBody>
          <a:bodyPr wrap="square" lIns="91440" tIns="45720" rIns="91440" bIns="45720" rtlCol="0" anchor="t">
            <a:spAutoFit/>
          </a:bodyPr>
          <a:lstStyle/>
          <a:p>
            <a:pPr algn="just"/>
            <a:r>
              <a:rPr lang="nl-NL" sz="1400" dirty="0">
                <a:solidFill>
                  <a:schemeClr val="bg2">
                    <a:lumMod val="50000"/>
                  </a:schemeClr>
                </a:solidFill>
              </a:rPr>
              <a:t>Dit invulformat Actieplan MVOI gevorderd bevat 7 stappen. Het Actieplan MVOI heeft een planningsduur van 3 jaar (tot 2025). De eerste drie stappen worden eenmalig gezet voor deze periode en jaarlijks geëvalueerd. Stap 4-7 worden ieder jaar opnieuw uitgevoerd. </a:t>
            </a:r>
            <a:endParaRPr lang="en-US" sz="1400" baseline="30000" dirty="0">
              <a:solidFill>
                <a:schemeClr val="bg2">
                  <a:lumMod val="50000"/>
                </a:schemeClr>
              </a:solidFill>
            </a:endParaRPr>
          </a:p>
        </p:txBody>
      </p:sp>
      <p:sp>
        <p:nvSpPr>
          <p:cNvPr id="2" name="Slide Number Placeholder 1">
            <a:extLst>
              <a:ext uri="{FF2B5EF4-FFF2-40B4-BE49-F238E27FC236}">
                <a16:creationId xmlns:a16="http://schemas.microsoft.com/office/drawing/2014/main" id="{B283B350-C150-422E-87D8-1E8EBD06C4C0}"/>
              </a:ext>
            </a:extLst>
          </p:cNvPr>
          <p:cNvSpPr>
            <a:spLocks noGrp="1"/>
          </p:cNvSpPr>
          <p:nvPr>
            <p:ph type="sldNum" sz="quarter" idx="12"/>
          </p:nvPr>
        </p:nvSpPr>
        <p:spPr/>
        <p:txBody>
          <a:bodyPr/>
          <a:lstStyle/>
          <a:p>
            <a:fld id="{2DF6C55A-8218-F348-BEC3-CD9C475A1F3C}" type="slidenum">
              <a:rPr lang="nl-NL" smtClean="0"/>
              <a:t>2</a:t>
            </a:fld>
            <a:endParaRPr lang="nl-NL"/>
          </a:p>
        </p:txBody>
      </p:sp>
      <p:sp>
        <p:nvSpPr>
          <p:cNvPr id="63" name="Rechthoek 62">
            <a:extLst>
              <a:ext uri="{FF2B5EF4-FFF2-40B4-BE49-F238E27FC236}">
                <a16:creationId xmlns:a16="http://schemas.microsoft.com/office/drawing/2014/main" id="{3AC24C1D-16FE-A248-86B0-56B042CC5CE3}"/>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
        <p:nvSpPr>
          <p:cNvPr id="65" name="Titel 1">
            <a:extLst>
              <a:ext uri="{FF2B5EF4-FFF2-40B4-BE49-F238E27FC236}">
                <a16:creationId xmlns:a16="http://schemas.microsoft.com/office/drawing/2014/main" id="{1F711428-3284-43E2-8092-AAB9F7B86047}"/>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0070C0"/>
                </a:solidFill>
              </a:rPr>
              <a:t>Inhoudsopgave</a:t>
            </a:r>
            <a:endParaRPr lang="en-US" sz="3600" b="1">
              <a:solidFill>
                <a:srgbClr val="0070C0"/>
              </a:solidFill>
            </a:endParaRPr>
          </a:p>
        </p:txBody>
      </p:sp>
      <p:sp>
        <p:nvSpPr>
          <p:cNvPr id="51" name="Tekstvak 5">
            <a:extLst>
              <a:ext uri="{FF2B5EF4-FFF2-40B4-BE49-F238E27FC236}">
                <a16:creationId xmlns:a16="http://schemas.microsoft.com/office/drawing/2014/main" id="{17E91B0E-5C76-4699-84DB-5B008859C711}"/>
              </a:ext>
            </a:extLst>
          </p:cNvPr>
          <p:cNvSpPr txBox="1"/>
          <p:nvPr/>
        </p:nvSpPr>
        <p:spPr>
          <a:xfrm>
            <a:off x="261823" y="5306715"/>
            <a:ext cx="3847213" cy="542584"/>
          </a:xfrm>
          <a:prstGeom prst="rect">
            <a:avLst/>
          </a:prstGeom>
          <a:noFill/>
        </p:spPr>
        <p:txBody>
          <a:bodyPr wrap="square" rtlCol="0">
            <a:spAutoFit/>
          </a:bodyPr>
          <a:lstStyle/>
          <a:p>
            <a:pPr algn="ctr"/>
            <a:r>
              <a:rPr lang="nl-NL" sz="1463" b="1" dirty="0">
                <a:solidFill>
                  <a:schemeClr val="bg2">
                    <a:lumMod val="50000"/>
                  </a:schemeClr>
                </a:solidFill>
              </a:rPr>
              <a:t>Stap 1 - 3 worden één keer uitgevoerd en jaarlijks geëvalueerd</a:t>
            </a:r>
          </a:p>
        </p:txBody>
      </p:sp>
      <p:grpSp>
        <p:nvGrpSpPr>
          <p:cNvPr id="71" name="Group 70">
            <a:extLst>
              <a:ext uri="{FF2B5EF4-FFF2-40B4-BE49-F238E27FC236}">
                <a16:creationId xmlns:a16="http://schemas.microsoft.com/office/drawing/2014/main" id="{705A95F6-5143-44DF-A16C-994CFA3174F9}"/>
              </a:ext>
            </a:extLst>
          </p:cNvPr>
          <p:cNvGrpSpPr/>
          <p:nvPr/>
        </p:nvGrpSpPr>
        <p:grpSpPr>
          <a:xfrm>
            <a:off x="299387" y="2323609"/>
            <a:ext cx="9435851" cy="2905791"/>
            <a:chOff x="299387" y="1893732"/>
            <a:chExt cx="9435851" cy="2905791"/>
          </a:xfrm>
        </p:grpSpPr>
        <p:sp>
          <p:nvSpPr>
            <p:cNvPr id="72" name="Right Brace 71">
              <a:extLst>
                <a:ext uri="{FF2B5EF4-FFF2-40B4-BE49-F238E27FC236}">
                  <a16:creationId xmlns:a16="http://schemas.microsoft.com/office/drawing/2014/main" id="{8A4CDF78-8135-4B0D-AF01-51A918E7449A}"/>
                </a:ext>
              </a:extLst>
            </p:cNvPr>
            <p:cNvSpPr/>
            <p:nvPr/>
          </p:nvSpPr>
          <p:spPr>
            <a:xfrm rot="5400000">
              <a:off x="2007727" y="2660649"/>
              <a:ext cx="430534" cy="3847213"/>
            </a:xfrm>
            <a:prstGeom prst="rightBrace">
              <a:avLst>
                <a:gd name="adj1" fmla="val 8333"/>
                <a:gd name="adj2" fmla="val 49835"/>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63"/>
            </a:p>
          </p:txBody>
        </p:sp>
        <p:sp>
          <p:nvSpPr>
            <p:cNvPr id="73" name="TextBox 72">
              <a:extLst>
                <a:ext uri="{FF2B5EF4-FFF2-40B4-BE49-F238E27FC236}">
                  <a16:creationId xmlns:a16="http://schemas.microsoft.com/office/drawing/2014/main" id="{B264B419-0F87-43C0-B2A7-53FDC3AC3C6F}"/>
                </a:ext>
              </a:extLst>
            </p:cNvPr>
            <p:cNvSpPr txBox="1"/>
            <p:nvPr/>
          </p:nvSpPr>
          <p:spPr>
            <a:xfrm>
              <a:off x="4570459" y="1893732"/>
              <a:ext cx="4406321" cy="317459"/>
            </a:xfrm>
            <a:prstGeom prst="rect">
              <a:avLst/>
            </a:prstGeom>
            <a:noFill/>
          </p:spPr>
          <p:txBody>
            <a:bodyPr wrap="square" rtlCol="0">
              <a:spAutoFit/>
            </a:bodyPr>
            <a:lstStyle/>
            <a:p>
              <a:pPr algn="ctr"/>
              <a:r>
                <a:rPr lang="nl-NL" sz="1463" b="1">
                  <a:solidFill>
                    <a:schemeClr val="bg1">
                      <a:lumMod val="50000"/>
                    </a:schemeClr>
                  </a:solidFill>
                </a:rPr>
                <a:t>Stap 4 - 7 worden elk jaar opnieuw uitgevoerd</a:t>
              </a:r>
              <a:endParaRPr lang="en-US" sz="1950" b="1">
                <a:solidFill>
                  <a:schemeClr val="bg1">
                    <a:lumMod val="50000"/>
                  </a:schemeClr>
                </a:solidFill>
              </a:endParaRPr>
            </a:p>
          </p:txBody>
        </p:sp>
        <p:sp>
          <p:nvSpPr>
            <p:cNvPr id="74" name="Right Brace 73">
              <a:extLst>
                <a:ext uri="{FF2B5EF4-FFF2-40B4-BE49-F238E27FC236}">
                  <a16:creationId xmlns:a16="http://schemas.microsoft.com/office/drawing/2014/main" id="{AEC561A8-AAD6-4F00-B6D9-94A512FD10A6}"/>
                </a:ext>
              </a:extLst>
            </p:cNvPr>
            <p:cNvSpPr/>
            <p:nvPr/>
          </p:nvSpPr>
          <p:spPr>
            <a:xfrm rot="16200000">
              <a:off x="6624169" y="-108389"/>
              <a:ext cx="383858" cy="5153112"/>
            </a:xfrm>
            <a:prstGeom prst="rightBrace">
              <a:avLst>
                <a:gd name="adj1" fmla="val 8333"/>
                <a:gd name="adj2" fmla="val 49835"/>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63"/>
            </a:p>
          </p:txBody>
        </p:sp>
        <p:sp>
          <p:nvSpPr>
            <p:cNvPr id="75" name="Arrow: Chevron 74">
              <a:extLst>
                <a:ext uri="{FF2B5EF4-FFF2-40B4-BE49-F238E27FC236}">
                  <a16:creationId xmlns:a16="http://schemas.microsoft.com/office/drawing/2014/main" id="{553A3B38-73B1-4B5F-8C63-C49DC35E03C2}"/>
                </a:ext>
              </a:extLst>
            </p:cNvPr>
            <p:cNvSpPr/>
            <p:nvPr/>
          </p:nvSpPr>
          <p:spPr>
            <a:xfrm>
              <a:off x="6890877" y="2811827"/>
              <a:ext cx="1516465" cy="1397887"/>
            </a:xfrm>
            <a:prstGeom prst="chevron">
              <a:avLst>
                <a:gd name="adj" fmla="val 20328"/>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schemeClr val="tx1"/>
                </a:solidFill>
              </a:endParaRPr>
            </a:p>
          </p:txBody>
        </p:sp>
        <p:sp>
          <p:nvSpPr>
            <p:cNvPr id="76" name="TextBox 75">
              <a:extLst>
                <a:ext uri="{FF2B5EF4-FFF2-40B4-BE49-F238E27FC236}">
                  <a16:creationId xmlns:a16="http://schemas.microsoft.com/office/drawing/2014/main" id="{868A74F8-6080-4181-A2AA-CEA3D64CFE78}"/>
                </a:ext>
              </a:extLst>
            </p:cNvPr>
            <p:cNvSpPr txBox="1"/>
            <p:nvPr/>
          </p:nvSpPr>
          <p:spPr>
            <a:xfrm>
              <a:off x="7086584" y="2820293"/>
              <a:ext cx="1259677" cy="1030218"/>
            </a:xfrm>
            <a:prstGeom prst="rect">
              <a:avLst/>
            </a:prstGeom>
            <a:noFill/>
          </p:spPr>
          <p:txBody>
            <a:bodyPr wrap="square" rtlCol="0">
              <a:spAutoFit/>
            </a:bodyPr>
            <a:lstStyle/>
            <a:p>
              <a:r>
                <a:rPr lang="nl-NL" sz="1138" b="1" dirty="0">
                  <a:solidFill>
                    <a:schemeClr val="bg1"/>
                  </a:solidFill>
                </a:rPr>
                <a:t>Stap 6. </a:t>
              </a:r>
            </a:p>
            <a:p>
              <a:r>
                <a:rPr lang="nl-NL" sz="1138" b="1" dirty="0">
                  <a:solidFill>
                    <a:schemeClr val="bg1"/>
                  </a:solidFill>
                </a:rPr>
                <a:t>Jaarplanning</a:t>
              </a:r>
              <a:endParaRPr lang="nl-NL" sz="1300" dirty="0">
                <a:solidFill>
                  <a:schemeClr val="bg1"/>
                </a:solidFill>
              </a:endParaRPr>
            </a:p>
            <a:p>
              <a:pPr algn="ctr"/>
              <a:endParaRPr lang="nl-NL" sz="975" i="1" dirty="0">
                <a:solidFill>
                  <a:schemeClr val="bg1"/>
                </a:solidFill>
              </a:endParaRPr>
            </a:p>
            <a:p>
              <a:pPr algn="ctr"/>
              <a:r>
                <a:rPr lang="nl-NL" sz="813" i="1" dirty="0">
                  <a:solidFill>
                    <a:schemeClr val="bg1"/>
                  </a:solidFill>
                </a:rPr>
                <a:t>  </a:t>
              </a:r>
              <a:r>
                <a:rPr lang="nl-NL" sz="731" i="1" dirty="0">
                  <a:solidFill>
                    <a:schemeClr val="bg1"/>
                  </a:solidFill>
                </a:rPr>
                <a:t>Wat zijn de acties voor dit jaar?</a:t>
              </a:r>
            </a:p>
            <a:p>
              <a:endParaRPr lang="en-US" sz="1300" dirty="0">
                <a:solidFill>
                  <a:schemeClr val="bg1"/>
                </a:solidFill>
              </a:endParaRPr>
            </a:p>
          </p:txBody>
        </p:sp>
        <p:pic>
          <p:nvPicPr>
            <p:cNvPr id="77" name="Graphic 76" descr="Gantt Chart with solid fill">
              <a:extLst>
                <a:ext uri="{FF2B5EF4-FFF2-40B4-BE49-F238E27FC236}">
                  <a16:creationId xmlns:a16="http://schemas.microsoft.com/office/drawing/2014/main" id="{6FD6861C-4369-4F3B-9BA5-46DC1998B09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383611" y="3757444"/>
              <a:ext cx="359471" cy="391360"/>
            </a:xfrm>
            <a:prstGeom prst="rect">
              <a:avLst/>
            </a:prstGeom>
          </p:spPr>
        </p:pic>
        <p:sp>
          <p:nvSpPr>
            <p:cNvPr id="78" name="TextBox 77">
              <a:extLst>
                <a:ext uri="{FF2B5EF4-FFF2-40B4-BE49-F238E27FC236}">
                  <a16:creationId xmlns:a16="http://schemas.microsoft.com/office/drawing/2014/main" id="{2C47F70F-C533-4D26-ABA1-FD7F67BC2955}"/>
                </a:ext>
              </a:extLst>
            </p:cNvPr>
            <p:cNvSpPr txBox="1"/>
            <p:nvPr/>
          </p:nvSpPr>
          <p:spPr>
            <a:xfrm>
              <a:off x="8417685" y="2815745"/>
              <a:ext cx="1306416" cy="817531"/>
            </a:xfrm>
            <a:prstGeom prst="rect">
              <a:avLst/>
            </a:prstGeom>
            <a:noFill/>
          </p:spPr>
          <p:txBody>
            <a:bodyPr wrap="square" rtlCol="0">
              <a:spAutoFit/>
            </a:bodyPr>
            <a:lstStyle/>
            <a:p>
              <a:r>
                <a:rPr lang="nl-NL" sz="1138" b="1">
                  <a:solidFill>
                    <a:schemeClr val="bg1"/>
                  </a:solidFill>
                </a:rPr>
                <a:t>Stap 7. </a:t>
              </a:r>
            </a:p>
            <a:p>
              <a:r>
                <a:rPr lang="nl-NL" sz="1138" b="1">
                  <a:solidFill>
                    <a:schemeClr val="bg1"/>
                  </a:solidFill>
                </a:rPr>
                <a:t>Checklist</a:t>
              </a:r>
              <a:endParaRPr lang="nl-NL" sz="894" i="1">
                <a:solidFill>
                  <a:schemeClr val="bg1"/>
                </a:solidFill>
              </a:endParaRPr>
            </a:p>
            <a:p>
              <a:pPr algn="ctr"/>
              <a:endParaRPr lang="nl-NL" sz="975" i="1">
                <a:solidFill>
                  <a:schemeClr val="bg1"/>
                </a:solidFill>
              </a:endParaRPr>
            </a:p>
            <a:p>
              <a:pPr algn="ctr"/>
              <a:r>
                <a:rPr lang="nl-NL" sz="731" i="1">
                  <a:solidFill>
                    <a:schemeClr val="bg1"/>
                  </a:solidFill>
                </a:rPr>
                <a:t>Welke stappen en </a:t>
              </a:r>
            </a:p>
            <a:p>
              <a:pPr algn="ctr"/>
              <a:r>
                <a:rPr lang="nl-NL" sz="731" i="1">
                  <a:solidFill>
                    <a:schemeClr val="bg1"/>
                  </a:solidFill>
                </a:rPr>
                <a:t>checks ga ik doorlopen?</a:t>
              </a:r>
              <a:endParaRPr lang="en-US" sz="731">
                <a:solidFill>
                  <a:schemeClr val="bg1"/>
                </a:solidFill>
              </a:endParaRPr>
            </a:p>
          </p:txBody>
        </p:sp>
        <p:pic>
          <p:nvPicPr>
            <p:cNvPr id="79" name="Graphic 78" descr="Clipboard Checked with solid fill">
              <a:extLst>
                <a:ext uri="{FF2B5EF4-FFF2-40B4-BE49-F238E27FC236}">
                  <a16:creationId xmlns:a16="http://schemas.microsoft.com/office/drawing/2014/main" id="{4724C6E4-4744-4A85-B3F5-A98C228C406C}"/>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843019" y="3811660"/>
              <a:ext cx="299383" cy="317964"/>
            </a:xfrm>
            <a:prstGeom prst="rect">
              <a:avLst/>
            </a:prstGeom>
          </p:spPr>
        </p:pic>
        <p:sp>
          <p:nvSpPr>
            <p:cNvPr id="80" name="Arrow: Chevron 79">
              <a:extLst>
                <a:ext uri="{FF2B5EF4-FFF2-40B4-BE49-F238E27FC236}">
                  <a16:creationId xmlns:a16="http://schemas.microsoft.com/office/drawing/2014/main" id="{C1628BE6-6F5A-4907-8D60-D706892B6876}"/>
                </a:ext>
              </a:extLst>
            </p:cNvPr>
            <p:cNvSpPr/>
            <p:nvPr/>
          </p:nvSpPr>
          <p:spPr>
            <a:xfrm>
              <a:off x="8218773" y="2820170"/>
              <a:ext cx="1516465" cy="1397887"/>
            </a:xfrm>
            <a:prstGeom prst="chevron">
              <a:avLst>
                <a:gd name="adj" fmla="val 20328"/>
              </a:avLst>
            </a:prstGeom>
            <a:solidFill>
              <a:srgbClr val="76D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chemeClr val="tx1"/>
                </a:solidFill>
              </a:endParaRPr>
            </a:p>
          </p:txBody>
        </p:sp>
        <p:sp>
          <p:nvSpPr>
            <p:cNvPr id="81" name="TextBox 80">
              <a:extLst>
                <a:ext uri="{FF2B5EF4-FFF2-40B4-BE49-F238E27FC236}">
                  <a16:creationId xmlns:a16="http://schemas.microsoft.com/office/drawing/2014/main" id="{156ECC29-9E9D-460D-A87C-D242451B32B0}"/>
                </a:ext>
              </a:extLst>
            </p:cNvPr>
            <p:cNvSpPr txBox="1"/>
            <p:nvPr/>
          </p:nvSpPr>
          <p:spPr>
            <a:xfrm>
              <a:off x="8445458" y="2802907"/>
              <a:ext cx="1275310" cy="817531"/>
            </a:xfrm>
            <a:prstGeom prst="rect">
              <a:avLst/>
            </a:prstGeom>
            <a:noFill/>
          </p:spPr>
          <p:txBody>
            <a:bodyPr wrap="square" rtlCol="0">
              <a:spAutoFit/>
            </a:bodyPr>
            <a:lstStyle/>
            <a:p>
              <a:r>
                <a:rPr lang="nl-NL" sz="1138" b="1" dirty="0">
                  <a:solidFill>
                    <a:schemeClr val="bg1"/>
                  </a:solidFill>
                </a:rPr>
                <a:t>Stap 7. </a:t>
              </a:r>
            </a:p>
            <a:p>
              <a:r>
                <a:rPr lang="nl-NL" sz="1138" b="1" dirty="0">
                  <a:solidFill>
                    <a:schemeClr val="bg1"/>
                  </a:solidFill>
                </a:rPr>
                <a:t>Evalueren</a:t>
              </a:r>
              <a:endParaRPr lang="nl-NL" sz="894" i="1" dirty="0">
                <a:solidFill>
                  <a:schemeClr val="bg1"/>
                </a:solidFill>
              </a:endParaRPr>
            </a:p>
            <a:p>
              <a:pPr algn="ctr"/>
              <a:endParaRPr lang="nl-NL" sz="975" i="1" dirty="0">
                <a:solidFill>
                  <a:schemeClr val="bg1"/>
                </a:solidFill>
              </a:endParaRPr>
            </a:p>
            <a:p>
              <a:pPr algn="ctr"/>
              <a:r>
                <a:rPr lang="nl-NL" sz="731" i="1" dirty="0">
                  <a:solidFill>
                    <a:schemeClr val="bg1"/>
                  </a:solidFill>
                </a:rPr>
                <a:t>Zijn de gestelde doelen behaald?</a:t>
              </a:r>
              <a:endParaRPr lang="en-US" sz="731" dirty="0">
                <a:solidFill>
                  <a:schemeClr val="bg1"/>
                </a:solidFill>
              </a:endParaRPr>
            </a:p>
          </p:txBody>
        </p:sp>
        <p:pic>
          <p:nvPicPr>
            <p:cNvPr id="82" name="Graphic 81" descr="Thumbs up sign with solid fill">
              <a:extLst>
                <a:ext uri="{FF2B5EF4-FFF2-40B4-BE49-F238E27FC236}">
                  <a16:creationId xmlns:a16="http://schemas.microsoft.com/office/drawing/2014/main" id="{2D11B64A-9DC4-49C2-8B0F-D8CB9A578125}"/>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812974" y="3699416"/>
              <a:ext cx="359471" cy="391360"/>
            </a:xfrm>
            <a:prstGeom prst="rect">
              <a:avLst/>
            </a:prstGeom>
          </p:spPr>
        </p:pic>
        <p:grpSp>
          <p:nvGrpSpPr>
            <p:cNvPr id="83" name="Group 82">
              <a:extLst>
                <a:ext uri="{FF2B5EF4-FFF2-40B4-BE49-F238E27FC236}">
                  <a16:creationId xmlns:a16="http://schemas.microsoft.com/office/drawing/2014/main" id="{A56DFE7E-66E4-4C13-8C5C-401078E86D5F}"/>
                </a:ext>
              </a:extLst>
            </p:cNvPr>
            <p:cNvGrpSpPr/>
            <p:nvPr/>
          </p:nvGrpSpPr>
          <p:grpSpPr>
            <a:xfrm>
              <a:off x="5565209" y="2819171"/>
              <a:ext cx="1698513" cy="1400665"/>
              <a:chOff x="4154586" y="2809049"/>
              <a:chExt cx="1698513" cy="1400665"/>
            </a:xfrm>
          </p:grpSpPr>
          <p:sp>
            <p:nvSpPr>
              <p:cNvPr id="107" name="Oval 106">
                <a:extLst>
                  <a:ext uri="{FF2B5EF4-FFF2-40B4-BE49-F238E27FC236}">
                    <a16:creationId xmlns:a16="http://schemas.microsoft.com/office/drawing/2014/main" id="{DFA5B3F2-849B-4E11-B14E-8B304249EF33}"/>
                  </a:ext>
                </a:extLst>
              </p:cNvPr>
              <p:cNvSpPr/>
              <p:nvPr/>
            </p:nvSpPr>
            <p:spPr>
              <a:xfrm>
                <a:off x="5531606" y="3354023"/>
                <a:ext cx="313103" cy="340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8" name="Arrow: Chevron 107">
                <a:extLst>
                  <a:ext uri="{FF2B5EF4-FFF2-40B4-BE49-F238E27FC236}">
                    <a16:creationId xmlns:a16="http://schemas.microsoft.com/office/drawing/2014/main" id="{7767CF7D-8BB1-4DA7-ADB2-CFBE4402480C}"/>
                  </a:ext>
                </a:extLst>
              </p:cNvPr>
              <p:cNvSpPr/>
              <p:nvPr/>
            </p:nvSpPr>
            <p:spPr>
              <a:xfrm>
                <a:off x="4154586" y="2811827"/>
                <a:ext cx="1516465" cy="1397887"/>
              </a:xfrm>
              <a:prstGeom prst="chevron">
                <a:avLst>
                  <a:gd name="adj" fmla="val 20328"/>
                </a:avLst>
              </a:prstGeom>
              <a:solidFill>
                <a:srgbClr val="421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schemeClr val="tx1"/>
                  </a:solidFill>
                </a:endParaRPr>
              </a:p>
            </p:txBody>
          </p:sp>
          <p:sp>
            <p:nvSpPr>
              <p:cNvPr id="109" name="Oval 108">
                <a:extLst>
                  <a:ext uri="{FF2B5EF4-FFF2-40B4-BE49-F238E27FC236}">
                    <a16:creationId xmlns:a16="http://schemas.microsoft.com/office/drawing/2014/main" id="{93C3FBE5-2422-4829-BC7A-B114ADD64428}"/>
                  </a:ext>
                </a:extLst>
              </p:cNvPr>
              <p:cNvSpPr/>
              <p:nvPr/>
            </p:nvSpPr>
            <p:spPr>
              <a:xfrm>
                <a:off x="5517006" y="3350511"/>
                <a:ext cx="313103" cy="340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10" name="Graphic 109" descr="Caret Up with solid fill">
                <a:extLst>
                  <a:ext uri="{FF2B5EF4-FFF2-40B4-BE49-F238E27FC236}">
                    <a16:creationId xmlns:a16="http://schemas.microsoft.com/office/drawing/2014/main" id="{FA5142AA-7BDA-46F5-925C-74163ABA23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400000">
                <a:off x="5538050" y="3355604"/>
                <a:ext cx="294004" cy="336094"/>
              </a:xfrm>
              <a:prstGeom prst="rect">
                <a:avLst/>
              </a:prstGeom>
            </p:spPr>
          </p:pic>
          <p:sp>
            <p:nvSpPr>
              <p:cNvPr id="111" name="TextBox 110">
                <a:extLst>
                  <a:ext uri="{FF2B5EF4-FFF2-40B4-BE49-F238E27FC236}">
                    <a16:creationId xmlns:a16="http://schemas.microsoft.com/office/drawing/2014/main" id="{6EE45B35-EDF4-4429-A292-27981C603590}"/>
                  </a:ext>
                </a:extLst>
              </p:cNvPr>
              <p:cNvSpPr txBox="1"/>
              <p:nvPr/>
            </p:nvSpPr>
            <p:spPr>
              <a:xfrm>
                <a:off x="4302402" y="2809049"/>
                <a:ext cx="1396422" cy="1067600"/>
              </a:xfrm>
              <a:prstGeom prst="rect">
                <a:avLst/>
              </a:prstGeom>
              <a:noFill/>
            </p:spPr>
            <p:txBody>
              <a:bodyPr wrap="square" rtlCol="0">
                <a:spAutoFit/>
              </a:bodyPr>
              <a:lstStyle/>
              <a:p>
                <a:r>
                  <a:rPr lang="nl-NL" sz="1138" b="1" dirty="0">
                    <a:solidFill>
                      <a:schemeClr val="bg1"/>
                    </a:solidFill>
                  </a:rPr>
                  <a:t>Stap 5. </a:t>
                </a:r>
              </a:p>
              <a:p>
                <a:r>
                  <a:rPr lang="nl-NL" sz="1138" b="1" dirty="0">
                    <a:solidFill>
                      <a:schemeClr val="bg1"/>
                    </a:solidFill>
                  </a:rPr>
                  <a:t>MVOI borging</a:t>
                </a:r>
              </a:p>
              <a:p>
                <a:pPr algn="ctr"/>
                <a:endParaRPr lang="nl-NL" sz="1300" i="1" dirty="0">
                  <a:solidFill>
                    <a:schemeClr val="bg1"/>
                  </a:solidFill>
                </a:endParaRPr>
              </a:p>
              <a:p>
                <a:pPr algn="ctr"/>
                <a:r>
                  <a:rPr lang="nl-NL" sz="731" i="1" dirty="0">
                    <a:solidFill>
                      <a:schemeClr val="bg1"/>
                    </a:solidFill>
                  </a:rPr>
                  <a:t> Hoe wordt MVOI geborgd </a:t>
                </a:r>
              </a:p>
              <a:p>
                <a:pPr algn="ctr"/>
                <a:r>
                  <a:rPr lang="nl-NL" sz="731" i="1" dirty="0">
                    <a:solidFill>
                      <a:schemeClr val="bg1"/>
                    </a:solidFill>
                  </a:rPr>
                  <a:t>in de organisatie?</a:t>
                </a:r>
              </a:p>
              <a:p>
                <a:endParaRPr lang="en-US" sz="1300" dirty="0">
                  <a:solidFill>
                    <a:schemeClr val="bg1"/>
                  </a:solidFill>
                </a:endParaRPr>
              </a:p>
            </p:txBody>
          </p:sp>
          <p:pic>
            <p:nvPicPr>
              <p:cNvPr id="112" name="Graphic 111" descr="Anchor with solid fill">
                <a:extLst>
                  <a:ext uri="{FF2B5EF4-FFF2-40B4-BE49-F238E27FC236}">
                    <a16:creationId xmlns:a16="http://schemas.microsoft.com/office/drawing/2014/main" id="{6890A10F-E3BC-4482-8F40-E62BE8E4E61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731428" y="3734022"/>
                <a:ext cx="359471" cy="391360"/>
              </a:xfrm>
              <a:prstGeom prst="rect">
                <a:avLst/>
              </a:prstGeom>
            </p:spPr>
          </p:pic>
        </p:grpSp>
        <p:sp>
          <p:nvSpPr>
            <p:cNvPr id="84" name="Oval 83">
              <a:extLst>
                <a:ext uri="{FF2B5EF4-FFF2-40B4-BE49-F238E27FC236}">
                  <a16:creationId xmlns:a16="http://schemas.microsoft.com/office/drawing/2014/main" id="{33ED0481-CD7A-4BE9-A050-48B512C139D5}"/>
                </a:ext>
              </a:extLst>
            </p:cNvPr>
            <p:cNvSpPr/>
            <p:nvPr/>
          </p:nvSpPr>
          <p:spPr>
            <a:xfrm>
              <a:off x="8251653" y="3348674"/>
              <a:ext cx="313103" cy="340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5" name="Graphic 84" descr="Caret Up with solid fill">
              <a:extLst>
                <a:ext uri="{FF2B5EF4-FFF2-40B4-BE49-F238E27FC236}">
                  <a16:creationId xmlns:a16="http://schemas.microsoft.com/office/drawing/2014/main" id="{FEEF645A-1720-4D60-A3EF-649117C712C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5400000">
              <a:off x="8286632" y="3342723"/>
              <a:ext cx="294004" cy="336094"/>
            </a:xfrm>
            <a:prstGeom prst="rect">
              <a:avLst/>
            </a:prstGeom>
          </p:spPr>
        </p:pic>
        <p:grpSp>
          <p:nvGrpSpPr>
            <p:cNvPr id="86" name="Group 85">
              <a:extLst>
                <a:ext uri="{FF2B5EF4-FFF2-40B4-BE49-F238E27FC236}">
                  <a16:creationId xmlns:a16="http://schemas.microsoft.com/office/drawing/2014/main" id="{74ECF2ED-C853-4FFC-A3B8-510229D8CE49}"/>
                </a:ext>
              </a:extLst>
            </p:cNvPr>
            <p:cNvGrpSpPr/>
            <p:nvPr/>
          </p:nvGrpSpPr>
          <p:grpSpPr>
            <a:xfrm>
              <a:off x="4239540" y="2810046"/>
              <a:ext cx="1698514" cy="1402129"/>
              <a:chOff x="5526097" y="2811827"/>
              <a:chExt cx="1698514" cy="1402129"/>
            </a:xfrm>
          </p:grpSpPr>
          <p:sp>
            <p:nvSpPr>
              <p:cNvPr id="102" name="Arrow: Chevron 101">
                <a:extLst>
                  <a:ext uri="{FF2B5EF4-FFF2-40B4-BE49-F238E27FC236}">
                    <a16:creationId xmlns:a16="http://schemas.microsoft.com/office/drawing/2014/main" id="{E2B64C2F-4C33-4DCA-8E42-31017B8C6727}"/>
                  </a:ext>
                </a:extLst>
              </p:cNvPr>
              <p:cNvSpPr/>
              <p:nvPr/>
            </p:nvSpPr>
            <p:spPr>
              <a:xfrm>
                <a:off x="5526097" y="2816069"/>
                <a:ext cx="1516465" cy="1397887"/>
              </a:xfrm>
              <a:prstGeom prst="chevron">
                <a:avLst>
                  <a:gd name="adj" fmla="val 20328"/>
                </a:avLst>
              </a:prstGeom>
              <a:solidFill>
                <a:srgbClr val="275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chemeClr val="tx1"/>
                  </a:solidFill>
                </a:endParaRPr>
              </a:p>
            </p:txBody>
          </p:sp>
          <p:sp>
            <p:nvSpPr>
              <p:cNvPr id="103" name="Oval 102">
                <a:extLst>
                  <a:ext uri="{FF2B5EF4-FFF2-40B4-BE49-F238E27FC236}">
                    <a16:creationId xmlns:a16="http://schemas.microsoft.com/office/drawing/2014/main" id="{0298EB8D-86D5-49D0-AAF7-7803D635C2E5}"/>
                  </a:ext>
                </a:extLst>
              </p:cNvPr>
              <p:cNvSpPr/>
              <p:nvPr/>
            </p:nvSpPr>
            <p:spPr>
              <a:xfrm>
                <a:off x="6888517" y="3354752"/>
                <a:ext cx="313103" cy="340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4" name="Graphic 103" descr="Caret Up with solid fill">
                <a:extLst>
                  <a:ext uri="{FF2B5EF4-FFF2-40B4-BE49-F238E27FC236}">
                    <a16:creationId xmlns:a16="http://schemas.microsoft.com/office/drawing/2014/main" id="{E4668C53-DDBD-4132-A568-78B294E3C9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5400000">
                <a:off x="6909562" y="3359845"/>
                <a:ext cx="294004" cy="336094"/>
              </a:xfrm>
              <a:prstGeom prst="rect">
                <a:avLst/>
              </a:prstGeom>
            </p:spPr>
          </p:pic>
          <p:sp>
            <p:nvSpPr>
              <p:cNvPr id="105" name="TextBox 104">
                <a:extLst>
                  <a:ext uri="{FF2B5EF4-FFF2-40B4-BE49-F238E27FC236}">
                    <a16:creationId xmlns:a16="http://schemas.microsoft.com/office/drawing/2014/main" id="{A015B870-0273-48C8-A466-5DF564464F8C}"/>
                  </a:ext>
                </a:extLst>
              </p:cNvPr>
              <p:cNvSpPr txBox="1"/>
              <p:nvPr/>
            </p:nvSpPr>
            <p:spPr>
              <a:xfrm>
                <a:off x="5589305" y="2811827"/>
                <a:ext cx="1428731" cy="861390"/>
              </a:xfrm>
              <a:prstGeom prst="rect">
                <a:avLst/>
              </a:prstGeom>
              <a:noFill/>
            </p:spPr>
            <p:txBody>
              <a:bodyPr wrap="square" rtlCol="0">
                <a:spAutoFit/>
              </a:bodyPr>
              <a:lstStyle/>
              <a:p>
                <a:r>
                  <a:rPr lang="nl-NL" sz="1138" b="1" dirty="0">
                    <a:solidFill>
                      <a:schemeClr val="bg1"/>
                    </a:solidFill>
                  </a:rPr>
                  <a:t>Stap 4. </a:t>
                </a:r>
              </a:p>
              <a:p>
                <a:r>
                  <a:rPr lang="nl-NL" sz="853" b="1" dirty="0">
                    <a:solidFill>
                      <a:schemeClr val="bg1"/>
                    </a:solidFill>
                  </a:rPr>
                  <a:t>  Aanbestedingskalender</a:t>
                </a:r>
              </a:p>
              <a:p>
                <a:endParaRPr lang="nl-NL" sz="1138" b="1" i="1" dirty="0">
                  <a:solidFill>
                    <a:schemeClr val="bg1"/>
                  </a:solidFill>
                </a:endParaRPr>
              </a:p>
              <a:p>
                <a:r>
                  <a:rPr lang="nl-NL" sz="1138" b="1" i="1" dirty="0">
                    <a:solidFill>
                      <a:schemeClr val="bg1"/>
                    </a:solidFill>
                  </a:rPr>
                  <a:t>   </a:t>
                </a:r>
                <a:r>
                  <a:rPr lang="nl-NL" sz="853" i="1" dirty="0">
                    <a:solidFill>
                      <a:schemeClr val="bg1"/>
                    </a:solidFill>
                  </a:rPr>
                  <a:t>       </a:t>
                </a:r>
                <a:r>
                  <a:rPr lang="nl-NL" sz="731" i="1" dirty="0">
                    <a:solidFill>
                      <a:schemeClr val="bg1"/>
                    </a:solidFill>
                  </a:rPr>
                  <a:t>Welke aanbestedingen</a:t>
                </a:r>
              </a:p>
              <a:p>
                <a:r>
                  <a:rPr lang="nl-NL" sz="731" i="1" dirty="0">
                    <a:solidFill>
                      <a:schemeClr val="bg1"/>
                    </a:solidFill>
                  </a:rPr>
                  <a:t>                   komen eraan?</a:t>
                </a:r>
                <a:endParaRPr lang="en-US" sz="1300" dirty="0">
                  <a:solidFill>
                    <a:schemeClr val="bg1"/>
                  </a:solidFill>
                </a:endParaRPr>
              </a:p>
            </p:txBody>
          </p:sp>
          <p:pic>
            <p:nvPicPr>
              <p:cNvPr id="106" name="Graphic 105" descr="Daily calendar with solid fill">
                <a:extLst>
                  <a:ext uri="{FF2B5EF4-FFF2-40B4-BE49-F238E27FC236}">
                    <a16:creationId xmlns:a16="http://schemas.microsoft.com/office/drawing/2014/main" id="{B664F275-278E-4C03-8884-5B68896A0908}"/>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6049102" y="3738263"/>
                <a:ext cx="359471" cy="391360"/>
              </a:xfrm>
              <a:prstGeom prst="rect">
                <a:avLst/>
              </a:prstGeom>
            </p:spPr>
          </p:pic>
        </p:grpSp>
        <p:sp>
          <p:nvSpPr>
            <p:cNvPr id="87" name="Arrow: Pentagon 86">
              <a:extLst>
                <a:ext uri="{FF2B5EF4-FFF2-40B4-BE49-F238E27FC236}">
                  <a16:creationId xmlns:a16="http://schemas.microsoft.com/office/drawing/2014/main" id="{534EFF20-9B0A-432D-A09C-F03DF83B42B8}"/>
                </a:ext>
              </a:extLst>
            </p:cNvPr>
            <p:cNvSpPr/>
            <p:nvPr/>
          </p:nvSpPr>
          <p:spPr>
            <a:xfrm>
              <a:off x="398702" y="2912743"/>
              <a:ext cx="1353885" cy="1222761"/>
            </a:xfrm>
            <a:prstGeom prst="homePlate">
              <a:avLst>
                <a:gd name="adj" fmla="val 21911"/>
              </a:avLst>
            </a:prstGeom>
            <a:solidFill>
              <a:srgbClr val="8FC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8" name="Arrow: Chevron 87">
              <a:extLst>
                <a:ext uri="{FF2B5EF4-FFF2-40B4-BE49-F238E27FC236}">
                  <a16:creationId xmlns:a16="http://schemas.microsoft.com/office/drawing/2014/main" id="{9CCF32CB-AF64-4C2D-B25E-E24F6760384C}"/>
                </a:ext>
              </a:extLst>
            </p:cNvPr>
            <p:cNvSpPr/>
            <p:nvPr/>
          </p:nvSpPr>
          <p:spPr>
            <a:xfrm>
              <a:off x="1565529" y="2912743"/>
              <a:ext cx="1516465" cy="1222761"/>
            </a:xfrm>
            <a:prstGeom prst="chevron">
              <a:avLst>
                <a:gd name="adj" fmla="val 20328"/>
              </a:avLst>
            </a:prstGeom>
            <a:solidFill>
              <a:srgbClr val="007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chemeClr val="tx1"/>
                </a:solidFill>
              </a:endParaRPr>
            </a:p>
          </p:txBody>
        </p:sp>
        <p:sp>
          <p:nvSpPr>
            <p:cNvPr id="89" name="Oval 88">
              <a:extLst>
                <a:ext uri="{FF2B5EF4-FFF2-40B4-BE49-F238E27FC236}">
                  <a16:creationId xmlns:a16="http://schemas.microsoft.com/office/drawing/2014/main" id="{8C217E25-7FBC-4722-BB4E-5A26CC2AEAF4}"/>
                </a:ext>
              </a:extLst>
            </p:cNvPr>
            <p:cNvSpPr/>
            <p:nvPr/>
          </p:nvSpPr>
          <p:spPr>
            <a:xfrm>
              <a:off x="1558366" y="3342909"/>
              <a:ext cx="313103" cy="340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0" name="Graphic 89" descr="Caret Up with solid fill">
              <a:extLst>
                <a:ext uri="{FF2B5EF4-FFF2-40B4-BE49-F238E27FC236}">
                  <a16:creationId xmlns:a16="http://schemas.microsoft.com/office/drawing/2014/main" id="{740D9F7D-FFC1-4E43-BCA2-76E294AAAE5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a:off x="1579411" y="3348002"/>
              <a:ext cx="294003" cy="336093"/>
            </a:xfrm>
            <a:prstGeom prst="rect">
              <a:avLst/>
            </a:prstGeom>
          </p:spPr>
        </p:pic>
        <p:sp>
          <p:nvSpPr>
            <p:cNvPr id="91" name="Arrow: Chevron 90">
              <a:extLst>
                <a:ext uri="{FF2B5EF4-FFF2-40B4-BE49-F238E27FC236}">
                  <a16:creationId xmlns:a16="http://schemas.microsoft.com/office/drawing/2014/main" id="{65B81121-BCB9-4591-B9B0-33B9FAA5BA05}"/>
                </a:ext>
              </a:extLst>
            </p:cNvPr>
            <p:cNvSpPr/>
            <p:nvPr/>
          </p:nvSpPr>
          <p:spPr>
            <a:xfrm>
              <a:off x="2919414" y="2910557"/>
              <a:ext cx="1516465" cy="1222761"/>
            </a:xfrm>
            <a:prstGeom prst="chevron">
              <a:avLst>
                <a:gd name="adj" fmla="val 203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chemeClr val="accent2"/>
                </a:solidFill>
              </a:endParaRPr>
            </a:p>
          </p:txBody>
        </p:sp>
        <p:sp>
          <p:nvSpPr>
            <p:cNvPr id="92" name="Oval 91">
              <a:extLst>
                <a:ext uri="{FF2B5EF4-FFF2-40B4-BE49-F238E27FC236}">
                  <a16:creationId xmlns:a16="http://schemas.microsoft.com/office/drawing/2014/main" id="{DFFEE2B5-26AC-48F7-91FC-F3425B9EFB28}"/>
                </a:ext>
              </a:extLst>
            </p:cNvPr>
            <p:cNvSpPr/>
            <p:nvPr/>
          </p:nvSpPr>
          <p:spPr>
            <a:xfrm>
              <a:off x="2891434" y="3345693"/>
              <a:ext cx="313103" cy="340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3" name="Graphic 92" descr="Caret Up with solid fill">
              <a:extLst>
                <a:ext uri="{FF2B5EF4-FFF2-40B4-BE49-F238E27FC236}">
                  <a16:creationId xmlns:a16="http://schemas.microsoft.com/office/drawing/2014/main" id="{82ADD37B-AEFE-4734-9A72-6FB8E6DD683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5400000">
              <a:off x="2912478" y="3350787"/>
              <a:ext cx="294004" cy="336094"/>
            </a:xfrm>
            <a:prstGeom prst="rect">
              <a:avLst/>
            </a:prstGeom>
          </p:spPr>
        </p:pic>
        <p:sp>
          <p:nvSpPr>
            <p:cNvPr id="94" name="TextBox 93">
              <a:extLst>
                <a:ext uri="{FF2B5EF4-FFF2-40B4-BE49-F238E27FC236}">
                  <a16:creationId xmlns:a16="http://schemas.microsoft.com/office/drawing/2014/main" id="{07D14866-4AA6-40EA-A6EF-E023D0777871}"/>
                </a:ext>
              </a:extLst>
            </p:cNvPr>
            <p:cNvSpPr txBox="1"/>
            <p:nvPr/>
          </p:nvSpPr>
          <p:spPr>
            <a:xfrm>
              <a:off x="1706037" y="2916681"/>
              <a:ext cx="1246830" cy="1117614"/>
            </a:xfrm>
            <a:prstGeom prst="rect">
              <a:avLst/>
            </a:prstGeom>
            <a:noFill/>
          </p:spPr>
          <p:txBody>
            <a:bodyPr wrap="square" rtlCol="0">
              <a:spAutoFit/>
            </a:bodyPr>
            <a:lstStyle/>
            <a:p>
              <a:r>
                <a:rPr lang="nl-NL" sz="1138" b="1">
                  <a:solidFill>
                    <a:schemeClr val="bg1"/>
                  </a:solidFill>
                </a:rPr>
                <a:t>Stap 2. </a:t>
              </a:r>
            </a:p>
            <a:p>
              <a:r>
                <a:rPr lang="nl-NL" sz="1138" b="1">
                  <a:solidFill>
                    <a:schemeClr val="bg1"/>
                  </a:solidFill>
                </a:rPr>
                <a:t>Thema’s kiezen</a:t>
              </a:r>
              <a:endParaRPr lang="nl-NL" sz="1300" i="1">
                <a:solidFill>
                  <a:schemeClr val="bg1"/>
                </a:solidFill>
              </a:endParaRPr>
            </a:p>
            <a:p>
              <a:pPr algn="ctr"/>
              <a:endParaRPr lang="nl-NL" sz="731" i="1">
                <a:solidFill>
                  <a:schemeClr val="bg1"/>
                </a:solidFill>
              </a:endParaRPr>
            </a:p>
            <a:p>
              <a:pPr algn="ctr"/>
              <a:r>
                <a:rPr lang="nl-NL" sz="731" i="1">
                  <a:solidFill>
                    <a:schemeClr val="bg1"/>
                  </a:solidFill>
                </a:rPr>
                <a:t>    Welke focus    </a:t>
              </a:r>
            </a:p>
            <a:p>
              <a:pPr algn="ctr"/>
              <a:r>
                <a:rPr lang="nl-NL" sz="731" i="1">
                  <a:solidFill>
                    <a:schemeClr val="bg1"/>
                  </a:solidFill>
                </a:rPr>
                <a:t>     brengen we aan?</a:t>
              </a:r>
            </a:p>
            <a:p>
              <a:endParaRPr lang="nl-NL" sz="894" b="1">
                <a:solidFill>
                  <a:schemeClr val="bg1"/>
                </a:solidFill>
              </a:endParaRPr>
            </a:p>
            <a:p>
              <a:endParaRPr lang="en-US" sz="1300">
                <a:solidFill>
                  <a:schemeClr val="bg1"/>
                </a:solidFill>
              </a:endParaRPr>
            </a:p>
          </p:txBody>
        </p:sp>
        <p:sp>
          <p:nvSpPr>
            <p:cNvPr id="95" name="TextBox 94">
              <a:extLst>
                <a:ext uri="{FF2B5EF4-FFF2-40B4-BE49-F238E27FC236}">
                  <a16:creationId xmlns:a16="http://schemas.microsoft.com/office/drawing/2014/main" id="{2C47C740-37A3-46D4-86BB-BEE88C82D81B}"/>
                </a:ext>
              </a:extLst>
            </p:cNvPr>
            <p:cNvSpPr txBox="1"/>
            <p:nvPr/>
          </p:nvSpPr>
          <p:spPr>
            <a:xfrm>
              <a:off x="416808" y="2916681"/>
              <a:ext cx="1123083" cy="1117614"/>
            </a:xfrm>
            <a:prstGeom prst="rect">
              <a:avLst/>
            </a:prstGeom>
            <a:noFill/>
          </p:spPr>
          <p:txBody>
            <a:bodyPr wrap="square" rtlCol="0">
              <a:spAutoFit/>
            </a:bodyPr>
            <a:lstStyle/>
            <a:p>
              <a:r>
                <a:rPr lang="nl-NL" sz="1138" b="1" dirty="0">
                  <a:solidFill>
                    <a:schemeClr val="bg1"/>
                  </a:solidFill>
                </a:rPr>
                <a:t>Stap 1. </a:t>
              </a:r>
            </a:p>
            <a:p>
              <a:r>
                <a:rPr lang="nl-NL" sz="1138" b="1" dirty="0">
                  <a:solidFill>
                    <a:schemeClr val="bg1"/>
                  </a:solidFill>
                </a:rPr>
                <a:t>Nulmeting</a:t>
              </a:r>
              <a:endParaRPr lang="nl-NL" sz="1300" b="1" dirty="0">
                <a:solidFill>
                  <a:schemeClr val="bg1"/>
                </a:solidFill>
              </a:endParaRPr>
            </a:p>
            <a:p>
              <a:pPr algn="ctr"/>
              <a:endParaRPr lang="nl-NL" sz="731" i="1" dirty="0">
                <a:solidFill>
                  <a:schemeClr val="bg1"/>
                </a:solidFill>
              </a:endParaRPr>
            </a:p>
            <a:p>
              <a:pPr algn="ctr"/>
              <a:r>
                <a:rPr lang="nl-NL" sz="731" i="1" dirty="0">
                  <a:solidFill>
                    <a:schemeClr val="bg1"/>
                  </a:solidFill>
                </a:rPr>
                <a:t>Waar staan we en wat doen we al? </a:t>
              </a:r>
            </a:p>
            <a:p>
              <a:pPr algn="ctr"/>
              <a:endParaRPr lang="nl-NL" sz="894" b="1" dirty="0">
                <a:solidFill>
                  <a:schemeClr val="bg1"/>
                </a:solidFill>
              </a:endParaRPr>
            </a:p>
            <a:p>
              <a:pPr algn="ctr"/>
              <a:endParaRPr lang="en-US" sz="1300" dirty="0">
                <a:solidFill>
                  <a:schemeClr val="bg1"/>
                </a:solidFill>
              </a:endParaRPr>
            </a:p>
          </p:txBody>
        </p:sp>
        <p:sp>
          <p:nvSpPr>
            <p:cNvPr id="96" name="TextBox 95">
              <a:extLst>
                <a:ext uri="{FF2B5EF4-FFF2-40B4-BE49-F238E27FC236}">
                  <a16:creationId xmlns:a16="http://schemas.microsoft.com/office/drawing/2014/main" id="{FC443E01-0298-40ED-AA41-B1C545977D83}"/>
                </a:ext>
              </a:extLst>
            </p:cNvPr>
            <p:cNvSpPr txBox="1"/>
            <p:nvPr/>
          </p:nvSpPr>
          <p:spPr>
            <a:xfrm>
              <a:off x="3049697" y="2904535"/>
              <a:ext cx="1381238" cy="992516"/>
            </a:xfrm>
            <a:prstGeom prst="rect">
              <a:avLst/>
            </a:prstGeom>
            <a:noFill/>
          </p:spPr>
          <p:txBody>
            <a:bodyPr wrap="square" rtlCol="0">
              <a:spAutoFit/>
            </a:bodyPr>
            <a:lstStyle/>
            <a:p>
              <a:r>
                <a:rPr lang="nl-NL" sz="1138" b="1" dirty="0">
                  <a:solidFill>
                    <a:schemeClr val="bg1"/>
                  </a:solidFill>
                </a:rPr>
                <a:t>Stap 3. </a:t>
              </a:r>
            </a:p>
            <a:p>
              <a:r>
                <a:rPr lang="nl-NL" sz="975" b="1" dirty="0">
                  <a:solidFill>
                    <a:schemeClr val="bg1"/>
                  </a:solidFill>
                </a:rPr>
                <a:t>Ambities &amp; Doelen</a:t>
              </a:r>
              <a:endParaRPr lang="nl-NL" sz="975" b="1" i="1" dirty="0">
                <a:solidFill>
                  <a:schemeClr val="bg1"/>
                </a:solidFill>
              </a:endParaRPr>
            </a:p>
            <a:p>
              <a:pPr algn="ctr"/>
              <a:endParaRPr lang="nl-NL" sz="975" dirty="0"/>
            </a:p>
            <a:p>
              <a:pPr algn="ctr"/>
              <a:r>
                <a:rPr lang="nl-NL" sz="731" i="1" dirty="0">
                  <a:solidFill>
                    <a:schemeClr val="bg1"/>
                  </a:solidFill>
                </a:rPr>
                <a:t>Waar gaan we heen </a:t>
              </a:r>
            </a:p>
            <a:p>
              <a:pPr algn="ctr"/>
              <a:r>
                <a:rPr lang="nl-NL" sz="731" i="1" dirty="0">
                  <a:solidFill>
                    <a:schemeClr val="bg1"/>
                  </a:solidFill>
                </a:rPr>
                <a:t>en binnen welke kaders?</a:t>
              </a:r>
            </a:p>
            <a:p>
              <a:endParaRPr lang="en-US" sz="1300" dirty="0">
                <a:solidFill>
                  <a:schemeClr val="bg1"/>
                </a:solidFill>
              </a:endParaRPr>
            </a:p>
          </p:txBody>
        </p:sp>
        <p:pic>
          <p:nvPicPr>
            <p:cNvPr id="97" name="Graphic 96" descr="Magnifying glass with solid fill">
              <a:extLst>
                <a:ext uri="{FF2B5EF4-FFF2-40B4-BE49-F238E27FC236}">
                  <a16:creationId xmlns:a16="http://schemas.microsoft.com/office/drawing/2014/main" id="{E8B262AF-F440-4DA8-8BC1-70ADFBB2F0F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61666" y="3741462"/>
              <a:ext cx="290646" cy="316430"/>
            </a:xfrm>
            <a:prstGeom prst="rect">
              <a:avLst/>
            </a:prstGeom>
          </p:spPr>
        </p:pic>
        <p:pic>
          <p:nvPicPr>
            <p:cNvPr id="98" name="Graphic 97" descr="Filter with solid fill">
              <a:extLst>
                <a:ext uri="{FF2B5EF4-FFF2-40B4-BE49-F238E27FC236}">
                  <a16:creationId xmlns:a16="http://schemas.microsoft.com/office/drawing/2014/main" id="{6C6234B2-5888-4BF4-BB80-593A55F8DF8E}"/>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2218520" y="3741462"/>
              <a:ext cx="290646" cy="316430"/>
            </a:xfrm>
            <a:prstGeom prst="rect">
              <a:avLst/>
            </a:prstGeom>
          </p:spPr>
        </p:pic>
        <p:pic>
          <p:nvPicPr>
            <p:cNvPr id="99" name="Graphic 98" descr="Target with solid fill">
              <a:extLst>
                <a:ext uri="{FF2B5EF4-FFF2-40B4-BE49-F238E27FC236}">
                  <a16:creationId xmlns:a16="http://schemas.microsoft.com/office/drawing/2014/main" id="{11826C31-0936-45A7-B652-08058E28A210}"/>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3562848" y="3741462"/>
              <a:ext cx="290646" cy="316430"/>
            </a:xfrm>
            <a:prstGeom prst="rect">
              <a:avLst/>
            </a:prstGeom>
          </p:spPr>
        </p:pic>
        <p:sp>
          <p:nvSpPr>
            <p:cNvPr id="100" name="Oval 99">
              <a:extLst>
                <a:ext uri="{FF2B5EF4-FFF2-40B4-BE49-F238E27FC236}">
                  <a16:creationId xmlns:a16="http://schemas.microsoft.com/office/drawing/2014/main" id="{03A0D497-41A4-4AA8-9E8F-1CD5DAB49170}"/>
                </a:ext>
              </a:extLst>
            </p:cNvPr>
            <p:cNvSpPr/>
            <p:nvPr/>
          </p:nvSpPr>
          <p:spPr>
            <a:xfrm>
              <a:off x="4259409" y="3325073"/>
              <a:ext cx="313103" cy="3408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1" name="Graphic 100" descr="Caret Up with solid fill">
              <a:extLst>
                <a:ext uri="{FF2B5EF4-FFF2-40B4-BE49-F238E27FC236}">
                  <a16:creationId xmlns:a16="http://schemas.microsoft.com/office/drawing/2014/main" id="{DF0CD7CF-EA34-4A36-AAE0-F58744120F0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5400000">
              <a:off x="4276964" y="3334933"/>
              <a:ext cx="320142" cy="336094"/>
            </a:xfrm>
            <a:prstGeom prst="rect">
              <a:avLst/>
            </a:prstGeom>
          </p:spPr>
        </p:pic>
      </p:grpSp>
    </p:spTree>
    <p:extLst>
      <p:ext uri="{BB962C8B-B14F-4D97-AF65-F5344CB8AC3E}">
        <p14:creationId xmlns:p14="http://schemas.microsoft.com/office/powerpoint/2010/main" val="410976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7324ED7D-B9FF-45D3-9EFB-E9070D756B6E}"/>
              </a:ext>
            </a:extLst>
          </p:cNvPr>
          <p:cNvSpPr txBox="1">
            <a:spLocks/>
          </p:cNvSpPr>
          <p:nvPr/>
        </p:nvSpPr>
        <p:spPr>
          <a:xfrm>
            <a:off x="526165" y="0"/>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50" b="1">
              <a:solidFill>
                <a:srgbClr val="8FCAE7"/>
              </a:solidFill>
            </a:endParaRPr>
          </a:p>
        </p:txBody>
      </p:sp>
      <p:sp>
        <p:nvSpPr>
          <p:cNvPr id="3" name="Slide Number Placeholder 2">
            <a:extLst>
              <a:ext uri="{FF2B5EF4-FFF2-40B4-BE49-F238E27FC236}">
                <a16:creationId xmlns:a16="http://schemas.microsoft.com/office/drawing/2014/main" id="{0909207F-CCE1-4BC9-B20B-7A83C92B42BC}"/>
              </a:ext>
            </a:extLst>
          </p:cNvPr>
          <p:cNvSpPr>
            <a:spLocks noGrp="1"/>
          </p:cNvSpPr>
          <p:nvPr>
            <p:ph type="sldNum" sz="quarter" idx="12"/>
          </p:nvPr>
        </p:nvSpPr>
        <p:spPr/>
        <p:txBody>
          <a:bodyPr/>
          <a:lstStyle/>
          <a:p>
            <a:fld id="{2DF6C55A-8218-F348-BEC3-CD9C475A1F3C}" type="slidenum">
              <a:rPr lang="nl-NL" smtClean="0"/>
              <a:t>3</a:t>
            </a:fld>
            <a:endParaRPr lang="nl-NL"/>
          </a:p>
        </p:txBody>
      </p:sp>
      <p:sp>
        <p:nvSpPr>
          <p:cNvPr id="21" name="Rectangle 20">
            <a:extLst>
              <a:ext uri="{FF2B5EF4-FFF2-40B4-BE49-F238E27FC236}">
                <a16:creationId xmlns:a16="http://schemas.microsoft.com/office/drawing/2014/main" id="{9F356CD6-F2AD-4464-A156-0C722CC48308}"/>
              </a:ext>
            </a:extLst>
          </p:cNvPr>
          <p:cNvSpPr/>
          <p:nvPr/>
        </p:nvSpPr>
        <p:spPr>
          <a:xfrm>
            <a:off x="603410" y="2249212"/>
            <a:ext cx="4189074" cy="3980002"/>
          </a:xfrm>
          <a:prstGeom prst="rect">
            <a:avLst/>
          </a:prstGeom>
          <a:noFill/>
          <a:ln w="28575">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742987">
              <a:defRPr/>
            </a:pPr>
            <a:r>
              <a:rPr lang="nl-NL" sz="1400" b="1">
                <a:solidFill>
                  <a:srgbClr val="E7E6E6">
                    <a:lumMod val="10000"/>
                  </a:srgbClr>
                </a:solidFill>
                <a:latin typeface="Calibri" panose="020F0502020204030204"/>
              </a:rPr>
              <a:t>Wat </a:t>
            </a:r>
            <a:r>
              <a:rPr lang="nl-NL" sz="1400" b="1" dirty="0">
                <a:solidFill>
                  <a:srgbClr val="E7E6E6">
                    <a:lumMod val="10000"/>
                  </a:srgbClr>
                </a:solidFill>
                <a:latin typeface="Calibri" panose="020F0502020204030204"/>
              </a:rPr>
              <a:t>doen we al op het gebied van MVOI?</a:t>
            </a:r>
          </a:p>
          <a:p>
            <a:pPr algn="just" defTabSz="742987">
              <a:defRPr/>
            </a:pPr>
            <a:endParaRPr lang="nl-NL" sz="1400" b="1" dirty="0">
              <a:solidFill>
                <a:srgbClr val="E7E6E6">
                  <a:lumMod val="10000"/>
                </a:srgbClr>
              </a:solidFill>
              <a:latin typeface="Calibri" panose="020F0502020204030204"/>
            </a:endParaRPr>
          </a:p>
          <a:p>
            <a:pPr defTabSz="742987">
              <a:defRPr/>
            </a:pPr>
            <a:endParaRPr lang="nl-NL" sz="1200" b="1" dirty="0">
              <a:solidFill>
                <a:srgbClr val="C5E9FE"/>
              </a:solidFill>
              <a:latin typeface="Calibri" panose="020F0502020204030204"/>
            </a:endParaRPr>
          </a:p>
          <a:p>
            <a:endParaRPr lang="en-US" sz="1200" b="1" dirty="0">
              <a:solidFill>
                <a:schemeClr val="bg2">
                  <a:lumMod val="10000"/>
                </a:schemeClr>
              </a:solidFill>
            </a:endParaRPr>
          </a:p>
          <a:p>
            <a:pPr marL="139310" indent="-139310">
              <a:buFont typeface="Arial" panose="020B0604020202020204" pitchFamily="34" charset="0"/>
              <a:buChar char="•"/>
            </a:pPr>
            <a:endParaRPr lang="nl-NL" sz="975" dirty="0">
              <a:solidFill>
                <a:schemeClr val="bg2">
                  <a:lumMod val="10000"/>
                </a:schemeClr>
              </a:solidFill>
            </a:endParaRPr>
          </a:p>
        </p:txBody>
      </p:sp>
      <p:sp>
        <p:nvSpPr>
          <p:cNvPr id="22" name="Rectangle 21">
            <a:extLst>
              <a:ext uri="{FF2B5EF4-FFF2-40B4-BE49-F238E27FC236}">
                <a16:creationId xmlns:a16="http://schemas.microsoft.com/office/drawing/2014/main" id="{66358A4D-727C-4CD2-8F3B-2F4869D10219}"/>
              </a:ext>
            </a:extLst>
          </p:cNvPr>
          <p:cNvSpPr/>
          <p:nvPr/>
        </p:nvSpPr>
        <p:spPr>
          <a:xfrm>
            <a:off x="5113517" y="2249211"/>
            <a:ext cx="4189073" cy="3980003"/>
          </a:xfrm>
          <a:prstGeom prst="rect">
            <a:avLst/>
          </a:prstGeom>
          <a:noFill/>
          <a:ln w="28575">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742969">
              <a:defRPr/>
            </a:pPr>
            <a:r>
              <a:rPr lang="nl-NL" sz="1400" b="1" dirty="0">
                <a:solidFill>
                  <a:srgbClr val="E7E6E6">
                    <a:lumMod val="10000"/>
                  </a:srgbClr>
                </a:solidFill>
                <a:latin typeface="Calibri" panose="020F0502020204030204"/>
              </a:rPr>
              <a:t>Wat hebben we geleerd vanuit vorige MVOI activiteiten?</a:t>
            </a:r>
          </a:p>
          <a:p>
            <a:pPr defTabSz="914423">
              <a:defRPr/>
            </a:pPr>
            <a:endParaRPr lang="nl-NL" sz="1200" b="1" dirty="0">
              <a:solidFill>
                <a:srgbClr val="E7E6E6">
                  <a:lumMod val="10000"/>
                </a:srgbClr>
              </a:solidFill>
            </a:endParaRPr>
          </a:p>
          <a:p>
            <a:pPr defTabSz="742987">
              <a:defRPr/>
            </a:pPr>
            <a:endParaRPr lang="nl-NL" sz="1200" b="1" dirty="0">
              <a:solidFill>
                <a:srgbClr val="E7E6E6">
                  <a:lumMod val="10000"/>
                </a:srgbClr>
              </a:solidFill>
              <a:latin typeface="Calibri" panose="020F0502020204030204"/>
            </a:endParaRPr>
          </a:p>
          <a:p>
            <a:pPr defTabSz="742987">
              <a:defRPr/>
            </a:pPr>
            <a:endParaRPr lang="en-US" sz="1200" dirty="0">
              <a:solidFill>
                <a:schemeClr val="bg2">
                  <a:lumMod val="10000"/>
                </a:schemeClr>
              </a:solidFill>
            </a:endParaRPr>
          </a:p>
          <a:p>
            <a:pPr marL="232184" indent="-232184" defTabSz="742987">
              <a:buFont typeface="Arial" panose="020B0604020202020204" pitchFamily="34" charset="0"/>
              <a:buChar char="•"/>
              <a:defRPr/>
            </a:pPr>
            <a:endParaRPr lang="en-US" sz="1200" dirty="0">
              <a:solidFill>
                <a:schemeClr val="bg2">
                  <a:lumMod val="10000"/>
                </a:schemeClr>
              </a:solidFill>
            </a:endParaRPr>
          </a:p>
          <a:p>
            <a:pPr marL="232184" indent="-232184" defTabSz="742987">
              <a:buFont typeface="Arial" panose="020B0604020202020204" pitchFamily="34" charset="0"/>
              <a:buChar char="•"/>
              <a:defRPr/>
            </a:pPr>
            <a:endParaRPr lang="en-US" sz="1200" dirty="0">
              <a:solidFill>
                <a:schemeClr val="bg2">
                  <a:lumMod val="10000"/>
                </a:schemeClr>
              </a:solidFill>
            </a:endParaRPr>
          </a:p>
          <a:p>
            <a:pPr marL="232184" indent="-232184" defTabSz="742987">
              <a:buFont typeface="Arial" panose="020B0604020202020204" pitchFamily="34" charset="0"/>
              <a:buChar char="•"/>
              <a:defRPr/>
            </a:pPr>
            <a:endParaRPr lang="en-US" sz="1200" dirty="0">
              <a:solidFill>
                <a:schemeClr val="bg2">
                  <a:lumMod val="10000"/>
                </a:schemeClr>
              </a:solidFill>
            </a:endParaRPr>
          </a:p>
          <a:p>
            <a:pPr marL="232184" indent="-232184" defTabSz="742987">
              <a:buFont typeface="Arial" panose="020B0604020202020204" pitchFamily="34" charset="0"/>
              <a:buChar char="•"/>
              <a:defRPr/>
            </a:pPr>
            <a:endParaRPr lang="en-US" sz="1200" dirty="0">
              <a:solidFill>
                <a:schemeClr val="bg2">
                  <a:lumMod val="10000"/>
                </a:schemeClr>
              </a:solidFill>
            </a:endParaRPr>
          </a:p>
          <a:p>
            <a:pPr marL="232184" indent="-232184">
              <a:buFont typeface="Arial" panose="020B0604020202020204" pitchFamily="34" charset="0"/>
              <a:buChar char="•"/>
            </a:pPr>
            <a:endParaRPr lang="en-US" sz="1200" dirty="0">
              <a:solidFill>
                <a:schemeClr val="bg2">
                  <a:lumMod val="10000"/>
                </a:schemeClr>
              </a:solidFill>
            </a:endParaRPr>
          </a:p>
          <a:p>
            <a:pPr marL="139310" indent="-139310">
              <a:buFont typeface="Arial" panose="020B0604020202020204" pitchFamily="34" charset="0"/>
              <a:buChar char="•"/>
            </a:pPr>
            <a:endParaRPr lang="nl-NL" sz="975" dirty="0">
              <a:solidFill>
                <a:schemeClr val="bg2">
                  <a:lumMod val="10000"/>
                </a:schemeClr>
              </a:solidFill>
            </a:endParaRPr>
          </a:p>
        </p:txBody>
      </p:sp>
      <p:sp>
        <p:nvSpPr>
          <p:cNvPr id="20" name="Rechthoek 19">
            <a:extLst>
              <a:ext uri="{FF2B5EF4-FFF2-40B4-BE49-F238E27FC236}">
                <a16:creationId xmlns:a16="http://schemas.microsoft.com/office/drawing/2014/main" id="{DF5FB6B1-3F54-7B48-AC4D-D19951C407C5}"/>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p>
          <a:p>
            <a:pPr algn="ctr"/>
            <a:endParaRPr lang="nl-NL" sz="2400" dirty="0"/>
          </a:p>
        </p:txBody>
      </p:sp>
      <p:sp>
        <p:nvSpPr>
          <p:cNvPr id="12" name="Titel 1">
            <a:extLst>
              <a:ext uri="{FF2B5EF4-FFF2-40B4-BE49-F238E27FC236}">
                <a16:creationId xmlns:a16="http://schemas.microsoft.com/office/drawing/2014/main" id="{A7F4C18A-79BA-425E-9958-A4218F60B1EE}"/>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8FCAE7"/>
                </a:solidFill>
              </a:rPr>
              <a:t>Stap 1. Nulmeting</a:t>
            </a:r>
            <a:endParaRPr lang="en-US" sz="3600" b="1" dirty="0">
              <a:solidFill>
                <a:srgbClr val="8FCAE7"/>
              </a:solidFill>
            </a:endParaRPr>
          </a:p>
        </p:txBody>
      </p:sp>
      <p:sp>
        <p:nvSpPr>
          <p:cNvPr id="10" name="Rechthoek 62">
            <a:extLst>
              <a:ext uri="{FF2B5EF4-FFF2-40B4-BE49-F238E27FC236}">
                <a16:creationId xmlns:a16="http://schemas.microsoft.com/office/drawing/2014/main" id="{5326DD72-0F14-48D6-852B-0A253FE73FA8}"/>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Tree>
    <p:extLst>
      <p:ext uri="{BB962C8B-B14F-4D97-AF65-F5344CB8AC3E}">
        <p14:creationId xmlns:p14="http://schemas.microsoft.com/office/powerpoint/2010/main" val="355739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el 1">
            <a:extLst>
              <a:ext uri="{FF2B5EF4-FFF2-40B4-BE49-F238E27FC236}">
                <a16:creationId xmlns:a16="http://schemas.microsoft.com/office/drawing/2014/main" id="{800638A3-34E3-49BC-A0EA-7300D7F7E979}"/>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007BC7"/>
                </a:solidFill>
              </a:rPr>
              <a:t>Stap 2. MVOI-thema’s kiezen</a:t>
            </a:r>
            <a:endParaRPr lang="en-US" sz="3600" b="1" dirty="0">
              <a:solidFill>
                <a:srgbClr val="007BC7"/>
              </a:solidFill>
            </a:endParaRPr>
          </a:p>
        </p:txBody>
      </p:sp>
      <p:sp>
        <p:nvSpPr>
          <p:cNvPr id="4" name="Slide Number Placeholder 3">
            <a:extLst>
              <a:ext uri="{FF2B5EF4-FFF2-40B4-BE49-F238E27FC236}">
                <a16:creationId xmlns:a16="http://schemas.microsoft.com/office/drawing/2014/main" id="{B97F0125-A96D-47C7-9203-4E1CA8E34696}"/>
              </a:ext>
            </a:extLst>
          </p:cNvPr>
          <p:cNvSpPr>
            <a:spLocks noGrp="1"/>
          </p:cNvSpPr>
          <p:nvPr>
            <p:ph type="sldNum" sz="quarter" idx="12"/>
          </p:nvPr>
        </p:nvSpPr>
        <p:spPr/>
        <p:txBody>
          <a:bodyPr/>
          <a:lstStyle/>
          <a:p>
            <a:fld id="{2DF6C55A-8218-F348-BEC3-CD9C475A1F3C}" type="slidenum">
              <a:rPr lang="nl-NL" smtClean="0"/>
              <a:t>4</a:t>
            </a:fld>
            <a:endParaRPr lang="nl-NL"/>
          </a:p>
        </p:txBody>
      </p:sp>
      <p:sp>
        <p:nvSpPr>
          <p:cNvPr id="68" name="Rectangle 21">
            <a:extLst>
              <a:ext uri="{FF2B5EF4-FFF2-40B4-BE49-F238E27FC236}">
                <a16:creationId xmlns:a16="http://schemas.microsoft.com/office/drawing/2014/main" id="{F21E2EC1-BC78-ED4F-8B1D-9241503045AF}"/>
              </a:ext>
            </a:extLst>
          </p:cNvPr>
          <p:cNvSpPr/>
          <p:nvPr/>
        </p:nvSpPr>
        <p:spPr>
          <a:xfrm>
            <a:off x="2647083" y="2249211"/>
            <a:ext cx="6655507" cy="3980003"/>
          </a:xfrm>
          <a:prstGeom prst="rect">
            <a:avLst/>
          </a:prstGeom>
          <a:noFill/>
          <a:ln w="285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87">
              <a:defRPr/>
            </a:pPr>
            <a:r>
              <a:rPr lang="nl-NL" sz="1400" b="1" dirty="0">
                <a:solidFill>
                  <a:srgbClr val="E7E6E6">
                    <a:lumMod val="10000"/>
                  </a:srgbClr>
                </a:solidFill>
                <a:latin typeface="Calibri" panose="020F0502020204030204"/>
              </a:rPr>
              <a:t>Toelichting keuze:</a:t>
            </a:r>
          </a:p>
          <a:p>
            <a:pPr defTabSz="742987">
              <a:defRPr/>
            </a:pPr>
            <a:endParaRPr lang="nl-NL" sz="1400" b="1" dirty="0">
              <a:solidFill>
                <a:srgbClr val="E7E6E6">
                  <a:lumMod val="10000"/>
                </a:srgbClr>
              </a:solidFill>
              <a:latin typeface="Calibri" panose="020F0502020204030204"/>
            </a:endParaRPr>
          </a:p>
          <a:p>
            <a:pPr marL="285750" indent="-285750" defTabSz="742987">
              <a:buFont typeface="Arial" panose="020B0604020202020204" pitchFamily="34" charset="0"/>
              <a:buChar char="•"/>
              <a:defRPr/>
            </a:pPr>
            <a:endParaRPr lang="nl-NL" sz="1400" b="1" dirty="0">
              <a:solidFill>
                <a:srgbClr val="E7E6E6">
                  <a:lumMod val="10000"/>
                </a:srgbClr>
              </a:solidFill>
              <a:latin typeface="Calibri" panose="020F0502020204030204"/>
            </a:endParaRPr>
          </a:p>
          <a:p>
            <a:pPr defTabSz="742987">
              <a:defRPr/>
            </a:pPr>
            <a:endParaRPr lang="en-US" sz="1400" dirty="0">
              <a:solidFill>
                <a:schemeClr val="bg2">
                  <a:lumMod val="10000"/>
                </a:schemeClr>
              </a:solidFill>
            </a:endParaRPr>
          </a:p>
          <a:p>
            <a:pPr marL="232184" indent="-232184" defTabSz="742987">
              <a:buFont typeface="Arial" panose="020B0604020202020204" pitchFamily="34" charset="0"/>
              <a:buChar char="•"/>
              <a:defRPr/>
            </a:pPr>
            <a:endParaRPr lang="en-US" sz="1400" dirty="0">
              <a:solidFill>
                <a:schemeClr val="bg2">
                  <a:lumMod val="10000"/>
                </a:schemeClr>
              </a:solidFill>
            </a:endParaRPr>
          </a:p>
          <a:p>
            <a:pPr defTabSz="742987">
              <a:defRPr/>
            </a:pPr>
            <a:endParaRPr lang="en-US" sz="1400" dirty="0">
              <a:solidFill>
                <a:schemeClr val="bg2">
                  <a:lumMod val="10000"/>
                </a:schemeClr>
              </a:solidFill>
            </a:endParaRPr>
          </a:p>
          <a:p>
            <a:pPr marL="232184" indent="-232184" defTabSz="742987">
              <a:buFont typeface="Arial" panose="020B0604020202020204" pitchFamily="34" charset="0"/>
              <a:buChar char="•"/>
              <a:defRPr/>
            </a:pPr>
            <a:endParaRPr lang="en-US" sz="1400" dirty="0">
              <a:solidFill>
                <a:schemeClr val="bg2">
                  <a:lumMod val="10000"/>
                </a:schemeClr>
              </a:solidFill>
            </a:endParaRPr>
          </a:p>
          <a:p>
            <a:pPr marL="232184" indent="-232184" defTabSz="742987">
              <a:buFont typeface="Arial" panose="020B0604020202020204" pitchFamily="34" charset="0"/>
              <a:buChar char="•"/>
              <a:defRPr/>
            </a:pPr>
            <a:endParaRPr lang="en-US" sz="1400" dirty="0">
              <a:solidFill>
                <a:schemeClr val="bg2">
                  <a:lumMod val="10000"/>
                </a:schemeClr>
              </a:solidFill>
            </a:endParaRPr>
          </a:p>
          <a:p>
            <a:pPr marL="232184" indent="-232184">
              <a:buFont typeface="Arial" panose="020B0604020202020204" pitchFamily="34" charset="0"/>
              <a:buChar char="•"/>
            </a:pPr>
            <a:endParaRPr lang="en-US" sz="1400" dirty="0">
              <a:solidFill>
                <a:schemeClr val="bg2">
                  <a:lumMod val="10000"/>
                </a:schemeClr>
              </a:solidFill>
            </a:endParaRPr>
          </a:p>
          <a:p>
            <a:pPr marL="139310" indent="-139310">
              <a:buFont typeface="Arial" panose="020B0604020202020204" pitchFamily="34" charset="0"/>
              <a:buChar char="•"/>
            </a:pPr>
            <a:endParaRPr lang="nl-NL" sz="1400" dirty="0">
              <a:solidFill>
                <a:schemeClr val="bg2">
                  <a:lumMod val="10000"/>
                </a:schemeClr>
              </a:solidFill>
            </a:endParaRPr>
          </a:p>
        </p:txBody>
      </p:sp>
      <p:sp>
        <p:nvSpPr>
          <p:cNvPr id="13" name="Rechthoek 12">
            <a:extLst>
              <a:ext uri="{FF2B5EF4-FFF2-40B4-BE49-F238E27FC236}">
                <a16:creationId xmlns:a16="http://schemas.microsoft.com/office/drawing/2014/main" id="{E3AF3F23-F1A0-4842-B618-A78958349132}"/>
              </a:ext>
            </a:extLst>
          </p:cNvPr>
          <p:cNvSpPr/>
          <p:nvPr/>
        </p:nvSpPr>
        <p:spPr>
          <a:xfrm>
            <a:off x="584487" y="2249211"/>
            <a:ext cx="1822381" cy="3980002"/>
          </a:xfrm>
          <a:prstGeom prst="rect">
            <a:avLst/>
          </a:prstGeom>
          <a:solidFill>
            <a:schemeClr val="bg1"/>
          </a:solidFill>
          <a:ln w="285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a:solidFill>
                  <a:schemeClr val="tx1"/>
                </a:solidFill>
              </a:rPr>
              <a:t>Gekozen thema’s:</a:t>
            </a:r>
          </a:p>
        </p:txBody>
      </p:sp>
      <p:grpSp>
        <p:nvGrpSpPr>
          <p:cNvPr id="45" name="Group 44">
            <a:extLst>
              <a:ext uri="{FF2B5EF4-FFF2-40B4-BE49-F238E27FC236}">
                <a16:creationId xmlns:a16="http://schemas.microsoft.com/office/drawing/2014/main" id="{3F5AE863-05B6-4BCE-94C3-958EECE0AC54}"/>
              </a:ext>
            </a:extLst>
          </p:cNvPr>
          <p:cNvGrpSpPr/>
          <p:nvPr/>
        </p:nvGrpSpPr>
        <p:grpSpPr>
          <a:xfrm>
            <a:off x="1548454" y="2581283"/>
            <a:ext cx="569361" cy="569359"/>
            <a:chOff x="2499065" y="4914924"/>
            <a:chExt cx="1089971" cy="1089970"/>
          </a:xfrm>
        </p:grpSpPr>
        <p:sp>
          <p:nvSpPr>
            <p:cNvPr id="47" name="Oval 46">
              <a:extLst>
                <a:ext uri="{FF2B5EF4-FFF2-40B4-BE49-F238E27FC236}">
                  <a16:creationId xmlns:a16="http://schemas.microsoft.com/office/drawing/2014/main" id="{C5EDCD35-90F7-4987-8383-2EC65A06FA2D}"/>
                </a:ext>
              </a:extLst>
            </p:cNvPr>
            <p:cNvSpPr/>
            <p:nvPr/>
          </p:nvSpPr>
          <p:spPr>
            <a:xfrm>
              <a:off x="2499065" y="4914924"/>
              <a:ext cx="1089971" cy="1089970"/>
            </a:xfrm>
            <a:prstGeom prst="ellipse">
              <a:avLst/>
            </a:prstGeom>
            <a:solidFill>
              <a:srgbClr val="E1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8" name="TextBox 47">
              <a:extLst>
                <a:ext uri="{FF2B5EF4-FFF2-40B4-BE49-F238E27FC236}">
                  <a16:creationId xmlns:a16="http://schemas.microsoft.com/office/drawing/2014/main" id="{1CE2FCD0-193B-493A-9D6F-CF31C77FCCEA}"/>
                </a:ext>
              </a:extLst>
            </p:cNvPr>
            <p:cNvSpPr txBox="1"/>
            <p:nvPr/>
          </p:nvSpPr>
          <p:spPr>
            <a:xfrm>
              <a:off x="2532388" y="4971271"/>
              <a:ext cx="1027117" cy="397499"/>
            </a:xfrm>
            <a:prstGeom prst="rect">
              <a:avLst/>
            </a:prstGeom>
            <a:noFill/>
          </p:spPr>
          <p:txBody>
            <a:bodyPr wrap="square" rtlCol="0">
              <a:spAutoFit/>
            </a:bodyPr>
            <a:lstStyle/>
            <a:p>
              <a:pPr algn="ctr"/>
              <a:r>
                <a:rPr lang="nl-NL" sz="800" b="1">
                  <a:solidFill>
                    <a:srgbClr val="39870C"/>
                  </a:solidFill>
                  <a:latin typeface="+mj-lt"/>
                </a:rPr>
                <a:t>Klimaat</a:t>
              </a:r>
              <a:endParaRPr lang="en-US" sz="760" b="1">
                <a:solidFill>
                  <a:srgbClr val="39870C"/>
                </a:solidFill>
                <a:latin typeface="+mj-lt"/>
              </a:endParaRPr>
            </a:p>
          </p:txBody>
        </p:sp>
        <p:pic>
          <p:nvPicPr>
            <p:cNvPr id="49" name="Picture 48">
              <a:extLst>
                <a:ext uri="{FF2B5EF4-FFF2-40B4-BE49-F238E27FC236}">
                  <a16:creationId xmlns:a16="http://schemas.microsoft.com/office/drawing/2014/main" id="{9E214973-BFEA-4DB1-AF6E-3627D1E24EA3}"/>
                </a:ext>
              </a:extLst>
            </p:cNvPr>
            <p:cNvPicPr>
              <a:picLocks noChangeAspect="1"/>
            </p:cNvPicPr>
            <p:nvPr/>
          </p:nvPicPr>
          <p:blipFill rotWithShape="1">
            <a:blip r:embed="rId3"/>
            <a:srcRect l="39726" t="12817" r="46579" b="69033"/>
            <a:stretch/>
          </p:blipFill>
          <p:spPr>
            <a:xfrm>
              <a:off x="2775922" y="5309124"/>
              <a:ext cx="518876" cy="572926"/>
            </a:xfrm>
            <a:prstGeom prst="rect">
              <a:avLst/>
            </a:prstGeom>
          </p:spPr>
        </p:pic>
      </p:grpSp>
      <p:grpSp>
        <p:nvGrpSpPr>
          <p:cNvPr id="50" name="Group 49">
            <a:extLst>
              <a:ext uri="{FF2B5EF4-FFF2-40B4-BE49-F238E27FC236}">
                <a16:creationId xmlns:a16="http://schemas.microsoft.com/office/drawing/2014/main" id="{603156FA-47AD-4530-AC94-6B4AC7E9F28D}"/>
              </a:ext>
            </a:extLst>
          </p:cNvPr>
          <p:cNvGrpSpPr/>
          <p:nvPr/>
        </p:nvGrpSpPr>
        <p:grpSpPr>
          <a:xfrm>
            <a:off x="1542182" y="3169919"/>
            <a:ext cx="569361" cy="569359"/>
            <a:chOff x="2570721" y="4431773"/>
            <a:chExt cx="1089971" cy="1089970"/>
          </a:xfrm>
        </p:grpSpPr>
        <p:sp>
          <p:nvSpPr>
            <p:cNvPr id="51" name="Oval 50">
              <a:extLst>
                <a:ext uri="{FF2B5EF4-FFF2-40B4-BE49-F238E27FC236}">
                  <a16:creationId xmlns:a16="http://schemas.microsoft.com/office/drawing/2014/main" id="{ADE656AD-468A-4356-AD2D-B0E617958394}"/>
                </a:ext>
              </a:extLst>
            </p:cNvPr>
            <p:cNvSpPr/>
            <p:nvPr/>
          </p:nvSpPr>
          <p:spPr>
            <a:xfrm>
              <a:off x="2570721" y="4431773"/>
              <a:ext cx="1089971" cy="1089970"/>
            </a:xfrm>
            <a:prstGeom prst="ellipse">
              <a:avLst/>
            </a:prstGeom>
            <a:solidFill>
              <a:srgbClr val="DF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2" name="Picture 51">
              <a:extLst>
                <a:ext uri="{FF2B5EF4-FFF2-40B4-BE49-F238E27FC236}">
                  <a16:creationId xmlns:a16="http://schemas.microsoft.com/office/drawing/2014/main" id="{4C32791E-7C7E-401A-AB0B-B8573A39DB75}"/>
                </a:ext>
              </a:extLst>
            </p:cNvPr>
            <p:cNvPicPr>
              <a:picLocks noChangeAspect="1"/>
            </p:cNvPicPr>
            <p:nvPr/>
          </p:nvPicPr>
          <p:blipFill rotWithShape="1">
            <a:blip r:embed="rId3"/>
            <a:srcRect l="19301" t="27654" r="67004" b="54196"/>
            <a:stretch/>
          </p:blipFill>
          <p:spPr>
            <a:xfrm>
              <a:off x="2847576" y="4825973"/>
              <a:ext cx="518876" cy="572926"/>
            </a:xfrm>
            <a:prstGeom prst="rect">
              <a:avLst/>
            </a:prstGeom>
          </p:spPr>
        </p:pic>
        <p:sp>
          <p:nvSpPr>
            <p:cNvPr id="53" name="TextBox 52">
              <a:extLst>
                <a:ext uri="{FF2B5EF4-FFF2-40B4-BE49-F238E27FC236}">
                  <a16:creationId xmlns:a16="http://schemas.microsoft.com/office/drawing/2014/main" id="{27B55069-42A3-468C-AD42-C0C6B2C3E5BF}"/>
                </a:ext>
              </a:extLst>
            </p:cNvPr>
            <p:cNvSpPr txBox="1"/>
            <p:nvPr/>
          </p:nvSpPr>
          <p:spPr>
            <a:xfrm>
              <a:off x="2586706" y="4561949"/>
              <a:ext cx="1058002" cy="401167"/>
            </a:xfrm>
            <a:prstGeom prst="rect">
              <a:avLst/>
            </a:prstGeom>
            <a:noFill/>
          </p:spPr>
          <p:txBody>
            <a:bodyPr wrap="square" rtlCol="0">
              <a:spAutoFit/>
            </a:bodyPr>
            <a:lstStyle/>
            <a:p>
              <a:pPr algn="ctr"/>
              <a:r>
                <a:rPr lang="nl-NL" sz="813" b="1">
                  <a:solidFill>
                    <a:srgbClr val="336242"/>
                  </a:solidFill>
                  <a:latin typeface="+mj-lt"/>
                </a:rPr>
                <a:t>Milieu</a:t>
              </a:r>
              <a:endParaRPr lang="nl-NL" sz="1138" b="1">
                <a:solidFill>
                  <a:srgbClr val="336242"/>
                </a:solidFill>
                <a:latin typeface="+mj-lt"/>
              </a:endParaRPr>
            </a:p>
          </p:txBody>
        </p:sp>
      </p:grpSp>
      <p:grpSp>
        <p:nvGrpSpPr>
          <p:cNvPr id="54" name="Group 53">
            <a:extLst>
              <a:ext uri="{FF2B5EF4-FFF2-40B4-BE49-F238E27FC236}">
                <a16:creationId xmlns:a16="http://schemas.microsoft.com/office/drawing/2014/main" id="{190BA2B3-681B-4774-8868-D40E8DBFA912}"/>
              </a:ext>
            </a:extLst>
          </p:cNvPr>
          <p:cNvGrpSpPr/>
          <p:nvPr/>
        </p:nvGrpSpPr>
        <p:grpSpPr>
          <a:xfrm>
            <a:off x="1542183" y="3769854"/>
            <a:ext cx="569360" cy="566493"/>
            <a:chOff x="3347790" y="5088108"/>
            <a:chExt cx="1095488" cy="1089970"/>
          </a:xfrm>
        </p:grpSpPr>
        <p:sp>
          <p:nvSpPr>
            <p:cNvPr id="55" name="Oval 54">
              <a:extLst>
                <a:ext uri="{FF2B5EF4-FFF2-40B4-BE49-F238E27FC236}">
                  <a16:creationId xmlns:a16="http://schemas.microsoft.com/office/drawing/2014/main" id="{E94681B0-A784-44EC-B8DE-FE93D432EB84}"/>
                </a:ext>
              </a:extLst>
            </p:cNvPr>
            <p:cNvSpPr/>
            <p:nvPr/>
          </p:nvSpPr>
          <p:spPr>
            <a:xfrm>
              <a:off x="3347790" y="5088108"/>
              <a:ext cx="1089970" cy="1089970"/>
            </a:xfrm>
            <a:prstGeom prst="ellipse">
              <a:avLst/>
            </a:prstGeom>
            <a:solidFill>
              <a:srgbClr val="D9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7" name="Picture 56">
              <a:extLst>
                <a:ext uri="{FF2B5EF4-FFF2-40B4-BE49-F238E27FC236}">
                  <a16:creationId xmlns:a16="http://schemas.microsoft.com/office/drawing/2014/main" id="{CC6D7C17-EA45-4F38-9C20-3013D3D117FC}"/>
                </a:ext>
              </a:extLst>
            </p:cNvPr>
            <p:cNvPicPr>
              <a:picLocks noChangeAspect="1"/>
            </p:cNvPicPr>
            <p:nvPr/>
          </p:nvPicPr>
          <p:blipFill rotWithShape="1">
            <a:blip r:embed="rId3"/>
            <a:srcRect l="60912" t="27654" r="25393" b="54196"/>
            <a:stretch/>
          </p:blipFill>
          <p:spPr>
            <a:xfrm>
              <a:off x="3652549" y="5480808"/>
              <a:ext cx="518876" cy="572926"/>
            </a:xfrm>
            <a:prstGeom prst="rect">
              <a:avLst/>
            </a:prstGeom>
          </p:spPr>
        </p:pic>
        <p:sp>
          <p:nvSpPr>
            <p:cNvPr id="59" name="TextBox 58">
              <a:extLst>
                <a:ext uri="{FF2B5EF4-FFF2-40B4-BE49-F238E27FC236}">
                  <a16:creationId xmlns:a16="http://schemas.microsoft.com/office/drawing/2014/main" id="{43699F39-8293-4165-9238-8A72ACDFBD5B}"/>
                </a:ext>
              </a:extLst>
            </p:cNvPr>
            <p:cNvSpPr txBox="1"/>
            <p:nvPr/>
          </p:nvSpPr>
          <p:spPr>
            <a:xfrm>
              <a:off x="3362282" y="5222477"/>
              <a:ext cx="1080996" cy="403197"/>
            </a:xfrm>
            <a:prstGeom prst="rect">
              <a:avLst/>
            </a:prstGeom>
            <a:noFill/>
          </p:spPr>
          <p:txBody>
            <a:bodyPr wrap="square" rtlCol="0">
              <a:spAutoFit/>
            </a:bodyPr>
            <a:lstStyle/>
            <a:p>
              <a:pPr algn="ctr"/>
              <a:r>
                <a:rPr lang="nl-NL" sz="813" b="1">
                  <a:solidFill>
                    <a:srgbClr val="0078C6"/>
                  </a:solidFill>
                  <a:latin typeface="+mj-lt"/>
                </a:rPr>
                <a:t>Circulair</a:t>
              </a:r>
            </a:p>
          </p:txBody>
        </p:sp>
      </p:grpSp>
      <p:grpSp>
        <p:nvGrpSpPr>
          <p:cNvPr id="8" name="Group 7">
            <a:extLst>
              <a:ext uri="{FF2B5EF4-FFF2-40B4-BE49-F238E27FC236}">
                <a16:creationId xmlns:a16="http://schemas.microsoft.com/office/drawing/2014/main" id="{0005F525-5E05-4010-9249-4451291B8EF8}"/>
              </a:ext>
            </a:extLst>
          </p:cNvPr>
          <p:cNvGrpSpPr/>
          <p:nvPr/>
        </p:nvGrpSpPr>
        <p:grpSpPr>
          <a:xfrm>
            <a:off x="1448211" y="4377809"/>
            <a:ext cx="771827" cy="566493"/>
            <a:chOff x="3684987" y="2966321"/>
            <a:chExt cx="1133737" cy="832121"/>
          </a:xfrm>
        </p:grpSpPr>
        <p:sp>
          <p:nvSpPr>
            <p:cNvPr id="60" name="Oval 59">
              <a:extLst>
                <a:ext uri="{FF2B5EF4-FFF2-40B4-BE49-F238E27FC236}">
                  <a16:creationId xmlns:a16="http://schemas.microsoft.com/office/drawing/2014/main" id="{1D4C0FD1-2937-414F-A151-8F5DAF810F2B}"/>
                </a:ext>
              </a:extLst>
            </p:cNvPr>
            <p:cNvSpPr/>
            <p:nvPr/>
          </p:nvSpPr>
          <p:spPr>
            <a:xfrm>
              <a:off x="3831375" y="2966321"/>
              <a:ext cx="832121" cy="832121"/>
            </a:xfrm>
            <a:prstGeom prst="ellipse">
              <a:avLst/>
            </a:prstGeom>
            <a:solidFill>
              <a:srgbClr val="F2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1" name="Picture 60">
              <a:extLst>
                <a:ext uri="{FF2B5EF4-FFF2-40B4-BE49-F238E27FC236}">
                  <a16:creationId xmlns:a16="http://schemas.microsoft.com/office/drawing/2014/main" id="{356127C9-BE37-429B-A2B8-3E15C850D66E}"/>
                </a:ext>
              </a:extLst>
            </p:cNvPr>
            <p:cNvPicPr>
              <a:picLocks noChangeAspect="1"/>
            </p:cNvPicPr>
            <p:nvPr/>
          </p:nvPicPr>
          <p:blipFill rotWithShape="1">
            <a:blip r:embed="rId3"/>
            <a:srcRect l="61250" t="54422" r="25055" b="27428"/>
            <a:stretch/>
          </p:blipFill>
          <p:spPr>
            <a:xfrm>
              <a:off x="4154896" y="3394697"/>
              <a:ext cx="324742" cy="358567"/>
            </a:xfrm>
            <a:prstGeom prst="rect">
              <a:avLst/>
            </a:prstGeom>
          </p:spPr>
        </p:pic>
        <p:sp>
          <p:nvSpPr>
            <p:cNvPr id="62" name="TextBox 61">
              <a:extLst>
                <a:ext uri="{FF2B5EF4-FFF2-40B4-BE49-F238E27FC236}">
                  <a16:creationId xmlns:a16="http://schemas.microsoft.com/office/drawing/2014/main" id="{74B72DD4-FBB5-4A6A-8C8F-BFF843581E20}"/>
                </a:ext>
              </a:extLst>
            </p:cNvPr>
            <p:cNvSpPr txBox="1"/>
            <p:nvPr/>
          </p:nvSpPr>
          <p:spPr>
            <a:xfrm>
              <a:off x="3684987" y="3073159"/>
              <a:ext cx="1133737" cy="457499"/>
            </a:xfrm>
            <a:prstGeom prst="rect">
              <a:avLst/>
            </a:prstGeom>
            <a:noFill/>
          </p:spPr>
          <p:txBody>
            <a:bodyPr wrap="square" rtlCol="0">
              <a:spAutoFit/>
            </a:bodyPr>
            <a:lstStyle/>
            <a:p>
              <a:pPr algn="ctr"/>
              <a:r>
                <a:rPr lang="nl-NL" sz="750" b="1">
                  <a:solidFill>
                    <a:srgbClr val="CA005D"/>
                  </a:solidFill>
                  <a:latin typeface="+mj-lt"/>
                </a:rPr>
                <a:t>Ketenverant-woordelijkheid</a:t>
              </a:r>
              <a:endParaRPr lang="en-US" sz="750" b="1">
                <a:solidFill>
                  <a:srgbClr val="CA005D"/>
                </a:solidFill>
                <a:latin typeface="+mj-lt"/>
              </a:endParaRPr>
            </a:p>
          </p:txBody>
        </p:sp>
      </p:grpSp>
      <p:grpSp>
        <p:nvGrpSpPr>
          <p:cNvPr id="7" name="Group 6">
            <a:extLst>
              <a:ext uri="{FF2B5EF4-FFF2-40B4-BE49-F238E27FC236}">
                <a16:creationId xmlns:a16="http://schemas.microsoft.com/office/drawing/2014/main" id="{34E06B46-3C5F-4EB2-8812-1B1BBB04DF4A}"/>
              </a:ext>
            </a:extLst>
          </p:cNvPr>
          <p:cNvGrpSpPr/>
          <p:nvPr/>
        </p:nvGrpSpPr>
        <p:grpSpPr>
          <a:xfrm>
            <a:off x="1506601" y="4989620"/>
            <a:ext cx="648056" cy="566491"/>
            <a:chOff x="4687060" y="2966321"/>
            <a:chExt cx="951932" cy="832121"/>
          </a:xfrm>
        </p:grpSpPr>
        <p:sp>
          <p:nvSpPr>
            <p:cNvPr id="63" name="Oval 62">
              <a:extLst>
                <a:ext uri="{FF2B5EF4-FFF2-40B4-BE49-F238E27FC236}">
                  <a16:creationId xmlns:a16="http://schemas.microsoft.com/office/drawing/2014/main" id="{64FD965B-5CB7-426A-AF45-C988D90C0CA4}"/>
                </a:ext>
              </a:extLst>
            </p:cNvPr>
            <p:cNvSpPr/>
            <p:nvPr/>
          </p:nvSpPr>
          <p:spPr>
            <a:xfrm>
              <a:off x="4731473" y="2966321"/>
              <a:ext cx="832122" cy="832121"/>
            </a:xfrm>
            <a:prstGeom prst="ellipse">
              <a:avLst/>
            </a:prstGeom>
            <a:solidFill>
              <a:srgbClr val="FBE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4" name="Picture 63">
              <a:extLst>
                <a:ext uri="{FF2B5EF4-FFF2-40B4-BE49-F238E27FC236}">
                  <a16:creationId xmlns:a16="http://schemas.microsoft.com/office/drawing/2014/main" id="{4618B020-803F-4B27-881D-53A57A19E111}"/>
                </a:ext>
              </a:extLst>
            </p:cNvPr>
            <p:cNvPicPr>
              <a:picLocks noChangeAspect="1"/>
            </p:cNvPicPr>
            <p:nvPr/>
          </p:nvPicPr>
          <p:blipFill rotWithShape="1">
            <a:blip r:embed="rId3"/>
            <a:srcRect l="39840" t="70336" r="46465" b="13501"/>
            <a:stretch/>
          </p:blipFill>
          <p:spPr>
            <a:xfrm>
              <a:off x="4999870" y="3451293"/>
              <a:ext cx="296432" cy="291476"/>
            </a:xfrm>
            <a:prstGeom prst="rect">
              <a:avLst/>
            </a:prstGeom>
            <a:solidFill>
              <a:srgbClr val="FBEAD9"/>
            </a:solidFill>
          </p:spPr>
        </p:pic>
        <p:sp>
          <p:nvSpPr>
            <p:cNvPr id="65" name="TextBox 64">
              <a:extLst>
                <a:ext uri="{FF2B5EF4-FFF2-40B4-BE49-F238E27FC236}">
                  <a16:creationId xmlns:a16="http://schemas.microsoft.com/office/drawing/2014/main" id="{E158C774-CCC2-4AE8-97C9-4F9E780753E3}"/>
                </a:ext>
              </a:extLst>
            </p:cNvPr>
            <p:cNvSpPr txBox="1"/>
            <p:nvPr/>
          </p:nvSpPr>
          <p:spPr>
            <a:xfrm>
              <a:off x="4687060" y="3027225"/>
              <a:ext cx="951932" cy="479286"/>
            </a:xfrm>
            <a:prstGeom prst="rect">
              <a:avLst/>
            </a:prstGeom>
            <a:noFill/>
          </p:spPr>
          <p:txBody>
            <a:bodyPr wrap="square" rtlCol="0">
              <a:spAutoFit/>
            </a:bodyPr>
            <a:lstStyle/>
            <a:p>
              <a:pPr algn="ctr"/>
              <a:r>
                <a:rPr lang="nl-NL" sz="800" b="1">
                  <a:solidFill>
                    <a:srgbClr val="E17000"/>
                  </a:solidFill>
                  <a:latin typeface="+mj-lt"/>
                </a:rPr>
                <a:t>Diversiteit  &amp; inclusie</a:t>
              </a:r>
              <a:endParaRPr lang="en-US" sz="800" b="1">
                <a:solidFill>
                  <a:srgbClr val="E17000"/>
                </a:solidFill>
                <a:latin typeface="+mj-lt"/>
              </a:endParaRPr>
            </a:p>
          </p:txBody>
        </p:sp>
      </p:grpSp>
      <p:grpSp>
        <p:nvGrpSpPr>
          <p:cNvPr id="6" name="Group 5">
            <a:extLst>
              <a:ext uri="{FF2B5EF4-FFF2-40B4-BE49-F238E27FC236}">
                <a16:creationId xmlns:a16="http://schemas.microsoft.com/office/drawing/2014/main" id="{53CFADB9-E402-4A8D-B68D-B78FFA43B8E9}"/>
              </a:ext>
            </a:extLst>
          </p:cNvPr>
          <p:cNvGrpSpPr/>
          <p:nvPr/>
        </p:nvGrpSpPr>
        <p:grpSpPr>
          <a:xfrm>
            <a:off x="1536836" y="5596842"/>
            <a:ext cx="566492" cy="566492"/>
            <a:chOff x="5643771" y="2966321"/>
            <a:chExt cx="832121" cy="832121"/>
          </a:xfrm>
        </p:grpSpPr>
        <p:sp>
          <p:nvSpPr>
            <p:cNvPr id="66" name="Oval 65">
              <a:extLst>
                <a:ext uri="{FF2B5EF4-FFF2-40B4-BE49-F238E27FC236}">
                  <a16:creationId xmlns:a16="http://schemas.microsoft.com/office/drawing/2014/main" id="{854D09E8-ADBB-4D75-8980-0B2B4E7ABED5}"/>
                </a:ext>
              </a:extLst>
            </p:cNvPr>
            <p:cNvSpPr/>
            <p:nvPr/>
          </p:nvSpPr>
          <p:spPr>
            <a:xfrm>
              <a:off x="5643771" y="2966321"/>
              <a:ext cx="832121" cy="832121"/>
            </a:xfrm>
            <a:prstGeom prst="ellipse">
              <a:avLst/>
            </a:prstGeom>
            <a:solidFill>
              <a:srgbClr val="FF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7" name="Picture 66">
              <a:extLst>
                <a:ext uri="{FF2B5EF4-FFF2-40B4-BE49-F238E27FC236}">
                  <a16:creationId xmlns:a16="http://schemas.microsoft.com/office/drawing/2014/main" id="{7AAAB6D2-071D-492A-AD55-C159B05AF8D3}"/>
                </a:ext>
              </a:extLst>
            </p:cNvPr>
            <p:cNvPicPr>
              <a:picLocks noChangeAspect="1"/>
            </p:cNvPicPr>
            <p:nvPr/>
          </p:nvPicPr>
          <p:blipFill rotWithShape="1">
            <a:blip r:embed="rId3"/>
            <a:srcRect l="19350" t="55444" r="66955" b="26406"/>
            <a:stretch/>
          </p:blipFill>
          <p:spPr>
            <a:xfrm>
              <a:off x="5937060" y="3438279"/>
              <a:ext cx="267172" cy="295003"/>
            </a:xfrm>
            <a:prstGeom prst="rect">
              <a:avLst/>
            </a:prstGeom>
            <a:solidFill>
              <a:srgbClr val="FFF4DC"/>
            </a:solidFill>
          </p:spPr>
        </p:pic>
        <p:sp>
          <p:nvSpPr>
            <p:cNvPr id="69" name="TextBox 68">
              <a:extLst>
                <a:ext uri="{FF2B5EF4-FFF2-40B4-BE49-F238E27FC236}">
                  <a16:creationId xmlns:a16="http://schemas.microsoft.com/office/drawing/2014/main" id="{A6FEAA1C-F754-49F6-89B9-4128C0E0B37D}"/>
                </a:ext>
              </a:extLst>
            </p:cNvPr>
            <p:cNvSpPr txBox="1"/>
            <p:nvPr/>
          </p:nvSpPr>
          <p:spPr>
            <a:xfrm>
              <a:off x="5674524" y="3028453"/>
              <a:ext cx="761589" cy="497303"/>
            </a:xfrm>
            <a:prstGeom prst="rect">
              <a:avLst/>
            </a:prstGeom>
            <a:noFill/>
          </p:spPr>
          <p:txBody>
            <a:bodyPr wrap="square" rtlCol="0">
              <a:spAutoFit/>
            </a:bodyPr>
            <a:lstStyle/>
            <a:p>
              <a:pPr algn="ctr"/>
              <a:r>
                <a:rPr lang="nl-NL" sz="800" b="1">
                  <a:solidFill>
                    <a:srgbClr val="FFB612"/>
                  </a:solidFill>
                  <a:latin typeface="+mj-lt"/>
                </a:rPr>
                <a:t>Social Return</a:t>
              </a:r>
              <a:endParaRPr lang="en-US" sz="200" b="1">
                <a:solidFill>
                  <a:srgbClr val="FFB612"/>
                </a:solidFill>
                <a:latin typeface="+mj-lt"/>
              </a:endParaRPr>
            </a:p>
          </p:txBody>
        </p:sp>
      </p:grpSp>
      <p:sp>
        <p:nvSpPr>
          <p:cNvPr id="2" name="Rectangle 1">
            <a:extLst>
              <a:ext uri="{FF2B5EF4-FFF2-40B4-BE49-F238E27FC236}">
                <a16:creationId xmlns:a16="http://schemas.microsoft.com/office/drawing/2014/main" id="{22D975D2-BE83-4E39-A8D5-55CABB4DEA9A}"/>
              </a:ext>
            </a:extLst>
          </p:cNvPr>
          <p:cNvSpPr/>
          <p:nvPr/>
        </p:nvSpPr>
        <p:spPr>
          <a:xfrm>
            <a:off x="908789" y="2660673"/>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90B0E0C7-891E-4BD5-90C2-440FA72AB87A}"/>
              </a:ext>
            </a:extLst>
          </p:cNvPr>
          <p:cNvSpPr/>
          <p:nvPr/>
        </p:nvSpPr>
        <p:spPr>
          <a:xfrm>
            <a:off x="908789" y="3271318"/>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Rectangle 33">
            <a:extLst>
              <a:ext uri="{FF2B5EF4-FFF2-40B4-BE49-F238E27FC236}">
                <a16:creationId xmlns:a16="http://schemas.microsoft.com/office/drawing/2014/main" id="{48D15B5E-EA68-4D82-8A0D-0E30A224FE4E}"/>
              </a:ext>
            </a:extLst>
          </p:cNvPr>
          <p:cNvSpPr/>
          <p:nvPr/>
        </p:nvSpPr>
        <p:spPr>
          <a:xfrm>
            <a:off x="903511" y="3889355"/>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31019BE4-0BCF-425D-B8BF-C540233DB47F}"/>
              </a:ext>
            </a:extLst>
          </p:cNvPr>
          <p:cNvSpPr/>
          <p:nvPr/>
        </p:nvSpPr>
        <p:spPr>
          <a:xfrm>
            <a:off x="903512" y="4511758"/>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0FF08536-EC55-4F65-8419-6609024252CF}"/>
              </a:ext>
            </a:extLst>
          </p:cNvPr>
          <p:cNvSpPr/>
          <p:nvPr/>
        </p:nvSpPr>
        <p:spPr>
          <a:xfrm>
            <a:off x="913449" y="5129795"/>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a:extLst>
              <a:ext uri="{FF2B5EF4-FFF2-40B4-BE49-F238E27FC236}">
                <a16:creationId xmlns:a16="http://schemas.microsoft.com/office/drawing/2014/main" id="{BC8B9897-1244-448C-9ADC-7941705FF13B}"/>
              </a:ext>
            </a:extLst>
          </p:cNvPr>
          <p:cNvSpPr/>
          <p:nvPr/>
        </p:nvSpPr>
        <p:spPr>
          <a:xfrm>
            <a:off x="913448" y="5722406"/>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3F3922C-6E46-4CD4-8804-C7735F2AA5D9}"/>
              </a:ext>
            </a:extLst>
          </p:cNvPr>
          <p:cNvSpPr txBox="1"/>
          <p:nvPr/>
        </p:nvSpPr>
        <p:spPr>
          <a:xfrm>
            <a:off x="584487" y="6285764"/>
            <a:ext cx="6787863" cy="261610"/>
          </a:xfrm>
          <a:prstGeom prst="rect">
            <a:avLst/>
          </a:prstGeom>
          <a:noFill/>
        </p:spPr>
        <p:txBody>
          <a:bodyPr wrap="square" rtlCol="0">
            <a:spAutoFit/>
          </a:bodyPr>
          <a:lstStyle/>
          <a:p>
            <a:r>
              <a:rPr lang="nl-NL" sz="1100" dirty="0"/>
              <a:t>* Zet een X in het vakje voor de gekozen thema’s</a:t>
            </a:r>
            <a:endParaRPr lang="en-US" sz="1100" dirty="0"/>
          </a:p>
        </p:txBody>
      </p:sp>
      <p:sp>
        <p:nvSpPr>
          <p:cNvPr id="39" name="Rechthoek 62">
            <a:extLst>
              <a:ext uri="{FF2B5EF4-FFF2-40B4-BE49-F238E27FC236}">
                <a16:creationId xmlns:a16="http://schemas.microsoft.com/office/drawing/2014/main" id="{6EBB2166-32BE-4C7E-BC08-ACFA1EDF15B2}"/>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
        <p:nvSpPr>
          <p:cNvPr id="40" name="Rechthoek 19">
            <a:extLst>
              <a:ext uri="{FF2B5EF4-FFF2-40B4-BE49-F238E27FC236}">
                <a16:creationId xmlns:a16="http://schemas.microsoft.com/office/drawing/2014/main" id="{30046936-0D9A-4E4E-B46F-ADE3D32E7C00}"/>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p>
          <a:p>
            <a:pPr algn="ctr"/>
            <a:endParaRPr lang="nl-NL" sz="2400" dirty="0"/>
          </a:p>
        </p:txBody>
      </p:sp>
    </p:spTree>
    <p:extLst>
      <p:ext uri="{BB962C8B-B14F-4D97-AF65-F5344CB8AC3E}">
        <p14:creationId xmlns:p14="http://schemas.microsoft.com/office/powerpoint/2010/main" val="33173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CD39BBE-8ECD-EACB-8C5F-8C0CCC96A55A}"/>
              </a:ext>
            </a:extLst>
          </p:cNvPr>
          <p:cNvPicPr>
            <a:picLocks noChangeAspect="1"/>
          </p:cNvPicPr>
          <p:nvPr/>
        </p:nvPicPr>
        <p:blipFill>
          <a:blip r:embed="rId3"/>
          <a:stretch>
            <a:fillRect/>
          </a:stretch>
        </p:blipFill>
        <p:spPr>
          <a:xfrm>
            <a:off x="2004010" y="1959994"/>
            <a:ext cx="5897979" cy="4382214"/>
          </a:xfrm>
          <a:prstGeom prst="rect">
            <a:avLst/>
          </a:prstGeom>
        </p:spPr>
      </p:pic>
      <p:sp>
        <p:nvSpPr>
          <p:cNvPr id="71" name="Titel 1">
            <a:extLst>
              <a:ext uri="{FF2B5EF4-FFF2-40B4-BE49-F238E27FC236}">
                <a16:creationId xmlns:a16="http://schemas.microsoft.com/office/drawing/2014/main" id="{800638A3-34E3-49BC-A0EA-7300D7F7E979}"/>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007BC7"/>
                </a:solidFill>
              </a:rPr>
              <a:t>Stap 2b. Ambities bij MVOI-thema’s</a:t>
            </a:r>
            <a:endParaRPr lang="en-US" sz="3600" b="1" dirty="0">
              <a:solidFill>
                <a:srgbClr val="007BC7"/>
              </a:solidFill>
            </a:endParaRPr>
          </a:p>
        </p:txBody>
      </p:sp>
      <p:sp>
        <p:nvSpPr>
          <p:cNvPr id="4" name="Slide Number Placeholder 3">
            <a:extLst>
              <a:ext uri="{FF2B5EF4-FFF2-40B4-BE49-F238E27FC236}">
                <a16:creationId xmlns:a16="http://schemas.microsoft.com/office/drawing/2014/main" id="{B97F0125-A96D-47C7-9203-4E1CA8E34696}"/>
              </a:ext>
            </a:extLst>
          </p:cNvPr>
          <p:cNvSpPr>
            <a:spLocks noGrp="1"/>
          </p:cNvSpPr>
          <p:nvPr>
            <p:ph type="sldNum" sz="quarter" idx="12"/>
          </p:nvPr>
        </p:nvSpPr>
        <p:spPr/>
        <p:txBody>
          <a:bodyPr/>
          <a:lstStyle/>
          <a:p>
            <a:fld id="{2DF6C55A-8218-F348-BEC3-CD9C475A1F3C}" type="slidenum">
              <a:rPr lang="nl-NL" smtClean="0"/>
              <a:t>5</a:t>
            </a:fld>
            <a:endParaRPr lang="nl-NL"/>
          </a:p>
        </p:txBody>
      </p:sp>
      <p:sp>
        <p:nvSpPr>
          <p:cNvPr id="40" name="Rechthoek 19">
            <a:extLst>
              <a:ext uri="{FF2B5EF4-FFF2-40B4-BE49-F238E27FC236}">
                <a16:creationId xmlns:a16="http://schemas.microsoft.com/office/drawing/2014/main" id="{DE1BAD67-30B5-4A89-B6A6-5628217DB5B5}"/>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endParaRPr lang="nl-NL" sz="2400" dirty="0"/>
          </a:p>
        </p:txBody>
      </p:sp>
      <p:sp>
        <p:nvSpPr>
          <p:cNvPr id="41" name="Rechthoek 62">
            <a:extLst>
              <a:ext uri="{FF2B5EF4-FFF2-40B4-BE49-F238E27FC236}">
                <a16:creationId xmlns:a16="http://schemas.microsoft.com/office/drawing/2014/main" id="{8CF4D0E0-CD2F-FEC6-56DD-8F8C7F990BB3}"/>
              </a:ext>
            </a:extLst>
          </p:cNvPr>
          <p:cNvSpPr/>
          <p:nvPr/>
        </p:nvSpPr>
        <p:spPr>
          <a:xfrm>
            <a:off x="7477678" y="153530"/>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3" name="Rectangle 1">
            <a:extLst>
              <a:ext uri="{FF2B5EF4-FFF2-40B4-BE49-F238E27FC236}">
                <a16:creationId xmlns:a16="http://schemas.microsoft.com/office/drawing/2014/main" id="{479DA76C-2BFF-7283-BABC-C8CD0DE3B208}"/>
              </a:ext>
            </a:extLst>
          </p:cNvPr>
          <p:cNvSpPr/>
          <p:nvPr/>
        </p:nvSpPr>
        <p:spPr>
          <a:xfrm>
            <a:off x="1531425" y="1956344"/>
            <a:ext cx="6687896" cy="440000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4">
            <a:extLst>
              <a:ext uri="{FF2B5EF4-FFF2-40B4-BE49-F238E27FC236}">
                <a16:creationId xmlns:a16="http://schemas.microsoft.com/office/drawing/2014/main" id="{E4F20EFF-6A7D-4BCC-1AB9-32280F9F722B}"/>
              </a:ext>
            </a:extLst>
          </p:cNvPr>
          <p:cNvSpPr txBox="1"/>
          <p:nvPr/>
        </p:nvSpPr>
        <p:spPr>
          <a:xfrm>
            <a:off x="-77627" y="3801986"/>
            <a:ext cx="9906000" cy="307777"/>
          </a:xfrm>
          <a:prstGeom prst="rect">
            <a:avLst/>
          </a:prstGeom>
          <a:noFill/>
        </p:spPr>
        <p:txBody>
          <a:bodyPr wrap="square" rtlCol="0">
            <a:spAutoFit/>
          </a:bodyPr>
          <a:lstStyle/>
          <a:p>
            <a:pPr algn="ctr"/>
            <a:r>
              <a:rPr lang="nl-NL" sz="1400" b="1" dirty="0"/>
              <a:t>* Plak hier een foto van de ingevulde thema matrix</a:t>
            </a:r>
            <a:endParaRPr lang="en-US" sz="1400" b="1" dirty="0"/>
          </a:p>
        </p:txBody>
      </p:sp>
      <p:sp>
        <p:nvSpPr>
          <p:cNvPr id="2" name="Tekstvak 1">
            <a:extLst>
              <a:ext uri="{FF2B5EF4-FFF2-40B4-BE49-F238E27FC236}">
                <a16:creationId xmlns:a16="http://schemas.microsoft.com/office/drawing/2014/main" id="{E6375E47-DF07-0B3F-B196-05B87CFEF36D}"/>
              </a:ext>
            </a:extLst>
          </p:cNvPr>
          <p:cNvSpPr txBox="1"/>
          <p:nvPr/>
        </p:nvSpPr>
        <p:spPr>
          <a:xfrm>
            <a:off x="1497136" y="6307070"/>
            <a:ext cx="6829729" cy="523220"/>
          </a:xfrm>
          <a:prstGeom prst="rect">
            <a:avLst/>
          </a:prstGeom>
          <a:noFill/>
        </p:spPr>
        <p:txBody>
          <a:bodyPr wrap="square">
            <a:spAutoFit/>
          </a:bodyPr>
          <a:lstStyle/>
          <a:p>
            <a:r>
              <a:rPr lang="nl-NL" sz="1400" dirty="0">
                <a:solidFill>
                  <a:schemeClr val="tx1"/>
                </a:solidFill>
              </a:rPr>
              <a:t>De thema matrix is te vinden in de </a:t>
            </a:r>
            <a:r>
              <a:rPr lang="nl-NL" sz="1400" b="1" dirty="0">
                <a:solidFill>
                  <a:schemeClr val="tx1"/>
                </a:solidFill>
              </a:rPr>
              <a:t>Ondersteunende Excel Actieplan MVOI</a:t>
            </a:r>
            <a:r>
              <a:rPr lang="nl-NL" sz="1400" b="1" i="1" dirty="0">
                <a:solidFill>
                  <a:schemeClr val="tx1"/>
                </a:solidFill>
              </a:rPr>
              <a:t> </a:t>
            </a:r>
            <a:r>
              <a:rPr lang="nl-NL" sz="1400" dirty="0">
                <a:solidFill>
                  <a:schemeClr val="tx1"/>
                </a:solidFill>
              </a:rPr>
              <a:t>op het 2</a:t>
            </a:r>
            <a:r>
              <a:rPr lang="nl-NL" sz="1400" baseline="30000" dirty="0">
                <a:solidFill>
                  <a:schemeClr val="tx1"/>
                </a:solidFill>
              </a:rPr>
              <a:t>e</a:t>
            </a:r>
            <a:r>
              <a:rPr lang="nl-NL" sz="1400" dirty="0">
                <a:solidFill>
                  <a:schemeClr val="tx1"/>
                </a:solidFill>
              </a:rPr>
              <a:t> tabblad. Er kunnen extra rijen worden toegevoegd waar nodig</a:t>
            </a:r>
            <a:endParaRPr lang="nl-NL" sz="1400" dirty="0"/>
          </a:p>
        </p:txBody>
      </p:sp>
    </p:spTree>
    <p:extLst>
      <p:ext uri="{BB962C8B-B14F-4D97-AF65-F5344CB8AC3E}">
        <p14:creationId xmlns:p14="http://schemas.microsoft.com/office/powerpoint/2010/main" val="37692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a:extLst>
              <a:ext uri="{FF2B5EF4-FFF2-40B4-BE49-F238E27FC236}">
                <a16:creationId xmlns:a16="http://schemas.microsoft.com/office/drawing/2014/main" id="{72B40696-2EA2-4640-9515-38DFC1D59887}"/>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accent2"/>
                </a:solidFill>
              </a:rPr>
              <a:t>Stap 3. MVOI Doelen stellen</a:t>
            </a:r>
            <a:endParaRPr lang="en-US" sz="3600" b="1" dirty="0">
              <a:solidFill>
                <a:schemeClr val="accent2"/>
              </a:solidFill>
            </a:endParaRPr>
          </a:p>
        </p:txBody>
      </p:sp>
      <p:sp>
        <p:nvSpPr>
          <p:cNvPr id="2" name="Slide Number Placeholder 1">
            <a:extLst>
              <a:ext uri="{FF2B5EF4-FFF2-40B4-BE49-F238E27FC236}">
                <a16:creationId xmlns:a16="http://schemas.microsoft.com/office/drawing/2014/main" id="{63145530-BF82-4363-B581-75F183028BF6}"/>
              </a:ext>
            </a:extLst>
          </p:cNvPr>
          <p:cNvSpPr>
            <a:spLocks noGrp="1"/>
          </p:cNvSpPr>
          <p:nvPr>
            <p:ph type="sldNum" sz="quarter" idx="12"/>
          </p:nvPr>
        </p:nvSpPr>
        <p:spPr/>
        <p:txBody>
          <a:bodyPr/>
          <a:lstStyle/>
          <a:p>
            <a:fld id="{2DF6C55A-8218-F348-BEC3-CD9C475A1F3C}" type="slidenum">
              <a:rPr lang="nl-NL" smtClean="0"/>
              <a:t>6</a:t>
            </a:fld>
            <a:endParaRPr lang="nl-NL"/>
          </a:p>
        </p:txBody>
      </p:sp>
      <p:cxnSp>
        <p:nvCxnSpPr>
          <p:cNvPr id="194" name="Straight Connector 193">
            <a:extLst>
              <a:ext uri="{FF2B5EF4-FFF2-40B4-BE49-F238E27FC236}">
                <a16:creationId xmlns:a16="http://schemas.microsoft.com/office/drawing/2014/main" id="{55BE7920-D8A4-4009-9F3C-A82F5B269735}"/>
              </a:ext>
            </a:extLst>
          </p:cNvPr>
          <p:cNvCxnSpPr>
            <a:cxnSpLocks/>
          </p:cNvCxnSpPr>
          <p:nvPr/>
        </p:nvCxnSpPr>
        <p:spPr>
          <a:xfrm>
            <a:off x="1822120" y="3386127"/>
            <a:ext cx="6162085" cy="13591"/>
          </a:xfrm>
          <a:prstGeom prst="line">
            <a:avLst/>
          </a:prstGeom>
          <a:ln w="28575">
            <a:solidFill>
              <a:srgbClr val="D0CECE"/>
            </a:solidFill>
            <a:prstDash val="sysDash"/>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68349894-EBCB-4056-9C0C-AD06228ADB7C}"/>
              </a:ext>
            </a:extLst>
          </p:cNvPr>
          <p:cNvGrpSpPr/>
          <p:nvPr/>
        </p:nvGrpSpPr>
        <p:grpSpPr>
          <a:xfrm>
            <a:off x="1781695" y="3793794"/>
            <a:ext cx="1828060" cy="524955"/>
            <a:chOff x="5126183" y="2068947"/>
            <a:chExt cx="1939636" cy="773642"/>
          </a:xfrm>
          <a:solidFill>
            <a:schemeClr val="accent3"/>
          </a:solidFill>
        </p:grpSpPr>
        <p:sp>
          <p:nvSpPr>
            <p:cNvPr id="185" name="Rectangle 184">
              <a:extLst>
                <a:ext uri="{FF2B5EF4-FFF2-40B4-BE49-F238E27FC236}">
                  <a16:creationId xmlns:a16="http://schemas.microsoft.com/office/drawing/2014/main" id="{0675008E-893D-4095-950A-03E546A76D3A}"/>
                </a:ext>
              </a:extLst>
            </p:cNvPr>
            <p:cNvSpPr/>
            <p:nvPr/>
          </p:nvSpPr>
          <p:spPr>
            <a:xfrm>
              <a:off x="5126183" y="2355274"/>
              <a:ext cx="1939636" cy="4873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a:t>JAARDOEL</a:t>
              </a:r>
              <a:endParaRPr lang="en-US" sz="1097"/>
            </a:p>
          </p:txBody>
        </p:sp>
        <p:sp>
          <p:nvSpPr>
            <p:cNvPr id="186" name="Isosceles Triangle 185">
              <a:extLst>
                <a:ext uri="{FF2B5EF4-FFF2-40B4-BE49-F238E27FC236}">
                  <a16:creationId xmlns:a16="http://schemas.microsoft.com/office/drawing/2014/main" id="{12AE62B2-CF23-4F7F-9FE2-D756F7013D52}"/>
                </a:ext>
              </a:extLst>
            </p:cNvPr>
            <p:cNvSpPr/>
            <p:nvPr/>
          </p:nvSpPr>
          <p:spPr>
            <a:xfrm>
              <a:off x="5828146" y="2068947"/>
              <a:ext cx="535709" cy="286326"/>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83" name="Rectangle 182">
            <a:extLst>
              <a:ext uri="{FF2B5EF4-FFF2-40B4-BE49-F238E27FC236}">
                <a16:creationId xmlns:a16="http://schemas.microsoft.com/office/drawing/2014/main" id="{917F9B3E-D4F7-4F24-9B1C-762555A54E61}"/>
              </a:ext>
            </a:extLst>
          </p:cNvPr>
          <p:cNvSpPr/>
          <p:nvPr/>
        </p:nvSpPr>
        <p:spPr>
          <a:xfrm>
            <a:off x="1792440" y="4318753"/>
            <a:ext cx="1814913" cy="187273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defTabSz="742987">
              <a:spcAft>
                <a:spcPts val="731"/>
              </a:spcAft>
              <a:defRPr/>
            </a:pPr>
            <a:endParaRPr lang="en-US" sz="813" noProof="1">
              <a:solidFill>
                <a:srgbClr val="E7E6E6">
                  <a:lumMod val="10000"/>
                </a:srgbClr>
              </a:solidFill>
              <a:latin typeface="Calibri" panose="020F0502020204030204"/>
            </a:endParaRPr>
          </a:p>
        </p:txBody>
      </p:sp>
      <p:sp>
        <p:nvSpPr>
          <p:cNvPr id="184" name="Rectangle 183">
            <a:extLst>
              <a:ext uri="{FF2B5EF4-FFF2-40B4-BE49-F238E27FC236}">
                <a16:creationId xmlns:a16="http://schemas.microsoft.com/office/drawing/2014/main" id="{D8A24DA7-E60B-458F-AB5D-64039427AF15}"/>
              </a:ext>
            </a:extLst>
          </p:cNvPr>
          <p:cNvSpPr/>
          <p:nvPr/>
        </p:nvSpPr>
        <p:spPr>
          <a:xfrm>
            <a:off x="1779866" y="5482062"/>
            <a:ext cx="1828060" cy="949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nvGrpSpPr>
          <p:cNvPr id="177" name="Group 176">
            <a:extLst>
              <a:ext uri="{FF2B5EF4-FFF2-40B4-BE49-F238E27FC236}">
                <a16:creationId xmlns:a16="http://schemas.microsoft.com/office/drawing/2014/main" id="{266A41E1-1D24-43C9-AB45-F190EFA4FA8A}"/>
              </a:ext>
            </a:extLst>
          </p:cNvPr>
          <p:cNvGrpSpPr/>
          <p:nvPr/>
        </p:nvGrpSpPr>
        <p:grpSpPr>
          <a:xfrm>
            <a:off x="3969195" y="3783515"/>
            <a:ext cx="1828072" cy="524957"/>
            <a:chOff x="7449129" y="2068947"/>
            <a:chExt cx="1939636" cy="773642"/>
          </a:xfrm>
          <a:solidFill>
            <a:schemeClr val="accent5"/>
          </a:solidFill>
        </p:grpSpPr>
        <p:sp>
          <p:nvSpPr>
            <p:cNvPr id="180" name="Rectangle 179">
              <a:extLst>
                <a:ext uri="{FF2B5EF4-FFF2-40B4-BE49-F238E27FC236}">
                  <a16:creationId xmlns:a16="http://schemas.microsoft.com/office/drawing/2014/main" id="{838F04E4-3EFA-4093-96BD-CC03A5AF1F5F}"/>
                </a:ext>
              </a:extLst>
            </p:cNvPr>
            <p:cNvSpPr/>
            <p:nvPr/>
          </p:nvSpPr>
          <p:spPr>
            <a:xfrm>
              <a:off x="7449129" y="2355274"/>
              <a:ext cx="1939636" cy="4873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a:t>JAARDOEL</a:t>
              </a:r>
              <a:endParaRPr lang="en-US" sz="1097"/>
            </a:p>
          </p:txBody>
        </p:sp>
        <p:sp>
          <p:nvSpPr>
            <p:cNvPr id="181" name="Isosceles Triangle 180">
              <a:extLst>
                <a:ext uri="{FF2B5EF4-FFF2-40B4-BE49-F238E27FC236}">
                  <a16:creationId xmlns:a16="http://schemas.microsoft.com/office/drawing/2014/main" id="{0D1304DE-755B-4415-B6AB-DC03DE351B34}"/>
                </a:ext>
              </a:extLst>
            </p:cNvPr>
            <p:cNvSpPr/>
            <p:nvPr/>
          </p:nvSpPr>
          <p:spPr>
            <a:xfrm>
              <a:off x="8151092" y="2068947"/>
              <a:ext cx="535709" cy="28632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78" name="Rectangle 177">
            <a:extLst>
              <a:ext uri="{FF2B5EF4-FFF2-40B4-BE49-F238E27FC236}">
                <a16:creationId xmlns:a16="http://schemas.microsoft.com/office/drawing/2014/main" id="{BDE254C3-BCAC-4EF1-91D7-327CEC2552AA}"/>
              </a:ext>
            </a:extLst>
          </p:cNvPr>
          <p:cNvSpPr/>
          <p:nvPr/>
        </p:nvSpPr>
        <p:spPr>
          <a:xfrm>
            <a:off x="3971023" y="4308469"/>
            <a:ext cx="1814912" cy="187273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spcAft>
                <a:spcPts val="731"/>
              </a:spcAft>
            </a:pPr>
            <a:endParaRPr lang="en-US" sz="650" noProof="1">
              <a:solidFill>
                <a:prstClr val="black">
                  <a:lumMod val="65000"/>
                  <a:lumOff val="35000"/>
                </a:prstClr>
              </a:solidFill>
            </a:endParaRPr>
          </a:p>
        </p:txBody>
      </p:sp>
      <p:sp>
        <p:nvSpPr>
          <p:cNvPr id="179" name="Rectangle 178">
            <a:extLst>
              <a:ext uri="{FF2B5EF4-FFF2-40B4-BE49-F238E27FC236}">
                <a16:creationId xmlns:a16="http://schemas.microsoft.com/office/drawing/2014/main" id="{34C0CDD7-BE2D-4075-989E-B9A3D23AB54B}"/>
              </a:ext>
            </a:extLst>
          </p:cNvPr>
          <p:cNvSpPr/>
          <p:nvPr/>
        </p:nvSpPr>
        <p:spPr>
          <a:xfrm>
            <a:off x="3969193" y="5471654"/>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nvGrpSpPr>
          <p:cNvPr id="172" name="Group 171">
            <a:extLst>
              <a:ext uri="{FF2B5EF4-FFF2-40B4-BE49-F238E27FC236}">
                <a16:creationId xmlns:a16="http://schemas.microsoft.com/office/drawing/2014/main" id="{7AE8507F-79DF-4CB1-A8CA-B9723E6A5E0E}"/>
              </a:ext>
            </a:extLst>
          </p:cNvPr>
          <p:cNvGrpSpPr/>
          <p:nvPr/>
        </p:nvGrpSpPr>
        <p:grpSpPr>
          <a:xfrm>
            <a:off x="6156707" y="3783514"/>
            <a:ext cx="1828072" cy="524955"/>
            <a:chOff x="9772073" y="2068947"/>
            <a:chExt cx="1939636" cy="773640"/>
          </a:xfrm>
          <a:solidFill>
            <a:schemeClr val="accent6"/>
          </a:solidFill>
        </p:grpSpPr>
        <p:sp>
          <p:nvSpPr>
            <p:cNvPr id="175" name="Rectangle 174">
              <a:extLst>
                <a:ext uri="{FF2B5EF4-FFF2-40B4-BE49-F238E27FC236}">
                  <a16:creationId xmlns:a16="http://schemas.microsoft.com/office/drawing/2014/main" id="{AD318D97-AA32-4328-A174-F595BDCCEAAE}"/>
                </a:ext>
              </a:extLst>
            </p:cNvPr>
            <p:cNvSpPr/>
            <p:nvPr/>
          </p:nvSpPr>
          <p:spPr>
            <a:xfrm>
              <a:off x="9772073" y="2355274"/>
              <a:ext cx="1939636" cy="48731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a:t>JAARDOEL</a:t>
              </a:r>
              <a:endParaRPr lang="en-US" sz="1097"/>
            </a:p>
          </p:txBody>
        </p:sp>
        <p:sp>
          <p:nvSpPr>
            <p:cNvPr id="176" name="Isosceles Triangle 175">
              <a:extLst>
                <a:ext uri="{FF2B5EF4-FFF2-40B4-BE49-F238E27FC236}">
                  <a16:creationId xmlns:a16="http://schemas.microsoft.com/office/drawing/2014/main" id="{4B5134D6-6547-4223-BC61-1A2EF465286C}"/>
                </a:ext>
              </a:extLst>
            </p:cNvPr>
            <p:cNvSpPr/>
            <p:nvPr/>
          </p:nvSpPr>
          <p:spPr>
            <a:xfrm>
              <a:off x="10474036" y="2068947"/>
              <a:ext cx="535709" cy="286326"/>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73" name="Rectangle 172">
            <a:extLst>
              <a:ext uri="{FF2B5EF4-FFF2-40B4-BE49-F238E27FC236}">
                <a16:creationId xmlns:a16="http://schemas.microsoft.com/office/drawing/2014/main" id="{7ABDA43D-DBF4-4948-8F8B-08DCD8602897}"/>
              </a:ext>
            </a:extLst>
          </p:cNvPr>
          <p:cNvSpPr/>
          <p:nvPr/>
        </p:nvSpPr>
        <p:spPr>
          <a:xfrm>
            <a:off x="6156705" y="4308470"/>
            <a:ext cx="1828072" cy="187253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spcAft>
                <a:spcPts val="1463"/>
              </a:spcAft>
            </a:pPr>
            <a:endParaRPr lang="en-US" sz="650" noProof="1">
              <a:solidFill>
                <a:prstClr val="black">
                  <a:lumMod val="65000"/>
                  <a:lumOff val="35000"/>
                </a:prstClr>
              </a:solidFill>
            </a:endParaRPr>
          </a:p>
        </p:txBody>
      </p:sp>
      <p:sp>
        <p:nvSpPr>
          <p:cNvPr id="174" name="Rectangle 173">
            <a:extLst>
              <a:ext uri="{FF2B5EF4-FFF2-40B4-BE49-F238E27FC236}">
                <a16:creationId xmlns:a16="http://schemas.microsoft.com/office/drawing/2014/main" id="{DCD9A0EB-A9B7-4372-AB8D-A09811BC8A02}"/>
              </a:ext>
            </a:extLst>
          </p:cNvPr>
          <p:cNvSpPr/>
          <p:nvPr/>
        </p:nvSpPr>
        <p:spPr>
          <a:xfrm>
            <a:off x="6156705" y="5471649"/>
            <a:ext cx="1828072" cy="9499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165" name="Oval 164">
            <a:extLst>
              <a:ext uri="{FF2B5EF4-FFF2-40B4-BE49-F238E27FC236}">
                <a16:creationId xmlns:a16="http://schemas.microsoft.com/office/drawing/2014/main" id="{B54F2F09-985E-4F80-A4AE-0302228D86B8}"/>
              </a:ext>
            </a:extLst>
          </p:cNvPr>
          <p:cNvSpPr/>
          <p:nvPr/>
        </p:nvSpPr>
        <p:spPr>
          <a:xfrm>
            <a:off x="2336219" y="3013834"/>
            <a:ext cx="742405" cy="73315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solidFill>
                <a:schemeClr val="accent5">
                  <a:lumMod val="75000"/>
                </a:schemeClr>
              </a:solidFill>
            </a:endParaRPr>
          </a:p>
        </p:txBody>
      </p:sp>
      <p:sp>
        <p:nvSpPr>
          <p:cNvPr id="166" name="Oval 165">
            <a:extLst>
              <a:ext uri="{FF2B5EF4-FFF2-40B4-BE49-F238E27FC236}">
                <a16:creationId xmlns:a16="http://schemas.microsoft.com/office/drawing/2014/main" id="{CDC95EF2-C307-4F46-858F-A910CDBA579C}"/>
              </a:ext>
            </a:extLst>
          </p:cNvPr>
          <p:cNvSpPr/>
          <p:nvPr/>
        </p:nvSpPr>
        <p:spPr>
          <a:xfrm>
            <a:off x="4525550" y="3013834"/>
            <a:ext cx="742405" cy="73315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p>
        </p:txBody>
      </p:sp>
      <p:sp>
        <p:nvSpPr>
          <p:cNvPr id="167" name="Oval 166">
            <a:extLst>
              <a:ext uri="{FF2B5EF4-FFF2-40B4-BE49-F238E27FC236}">
                <a16:creationId xmlns:a16="http://schemas.microsoft.com/office/drawing/2014/main" id="{FF042A96-1B67-401A-96A2-1FEE2B4CA896}"/>
              </a:ext>
            </a:extLst>
          </p:cNvPr>
          <p:cNvSpPr/>
          <p:nvPr/>
        </p:nvSpPr>
        <p:spPr>
          <a:xfrm>
            <a:off x="6713067" y="3013834"/>
            <a:ext cx="742405" cy="7331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p>
        </p:txBody>
      </p:sp>
      <p:sp>
        <p:nvSpPr>
          <p:cNvPr id="169" name="Rectangle 168">
            <a:extLst>
              <a:ext uri="{FF2B5EF4-FFF2-40B4-BE49-F238E27FC236}">
                <a16:creationId xmlns:a16="http://schemas.microsoft.com/office/drawing/2014/main" id="{EA374762-CF5E-41A6-8633-275C178E1B95}"/>
              </a:ext>
            </a:extLst>
          </p:cNvPr>
          <p:cNvSpPr/>
          <p:nvPr/>
        </p:nvSpPr>
        <p:spPr>
          <a:xfrm>
            <a:off x="2311524" y="3143594"/>
            <a:ext cx="791130" cy="415669"/>
          </a:xfrm>
          <a:prstGeom prst="rect">
            <a:avLst/>
          </a:prstGeom>
          <a:ln>
            <a:noFill/>
          </a:ln>
        </p:spPr>
        <p:txBody>
          <a:bodyPr wrap="none">
            <a:spAutoFit/>
          </a:bodyPr>
          <a:lstStyle/>
          <a:p>
            <a:pPr algn="ctr"/>
            <a:r>
              <a:rPr lang="en-US" sz="2400" b="1">
                <a:solidFill>
                  <a:schemeClr val="bg1"/>
                </a:solidFill>
              </a:rPr>
              <a:t>2023</a:t>
            </a:r>
            <a:endParaRPr lang="en-US" sz="3200">
              <a:solidFill>
                <a:schemeClr val="bg1"/>
              </a:solidFill>
            </a:endParaRPr>
          </a:p>
        </p:txBody>
      </p:sp>
      <p:sp>
        <p:nvSpPr>
          <p:cNvPr id="170" name="Rectangle 169">
            <a:extLst>
              <a:ext uri="{FF2B5EF4-FFF2-40B4-BE49-F238E27FC236}">
                <a16:creationId xmlns:a16="http://schemas.microsoft.com/office/drawing/2014/main" id="{C9EB61F5-CF8D-40BD-A306-77A1C6E0FD8C}"/>
              </a:ext>
            </a:extLst>
          </p:cNvPr>
          <p:cNvSpPr/>
          <p:nvPr/>
        </p:nvSpPr>
        <p:spPr>
          <a:xfrm>
            <a:off x="4506112" y="3143594"/>
            <a:ext cx="791130" cy="415669"/>
          </a:xfrm>
          <a:prstGeom prst="rect">
            <a:avLst/>
          </a:prstGeom>
          <a:ln>
            <a:noFill/>
          </a:ln>
        </p:spPr>
        <p:txBody>
          <a:bodyPr wrap="none">
            <a:spAutoFit/>
          </a:bodyPr>
          <a:lstStyle/>
          <a:p>
            <a:pPr algn="ctr"/>
            <a:r>
              <a:rPr lang="en-US" sz="2400" b="1">
                <a:solidFill>
                  <a:schemeClr val="bg1"/>
                </a:solidFill>
              </a:rPr>
              <a:t>2024</a:t>
            </a:r>
            <a:endParaRPr lang="en-US" sz="3200">
              <a:solidFill>
                <a:schemeClr val="bg1"/>
              </a:solidFill>
            </a:endParaRPr>
          </a:p>
        </p:txBody>
      </p:sp>
      <p:sp>
        <p:nvSpPr>
          <p:cNvPr id="171" name="Rectangle 170">
            <a:extLst>
              <a:ext uri="{FF2B5EF4-FFF2-40B4-BE49-F238E27FC236}">
                <a16:creationId xmlns:a16="http://schemas.microsoft.com/office/drawing/2014/main" id="{92C69E24-2E23-4586-9F18-8B3FF0CE6469}"/>
              </a:ext>
            </a:extLst>
          </p:cNvPr>
          <p:cNvSpPr/>
          <p:nvPr/>
        </p:nvSpPr>
        <p:spPr>
          <a:xfrm>
            <a:off x="6686548" y="3145886"/>
            <a:ext cx="791130" cy="415669"/>
          </a:xfrm>
          <a:prstGeom prst="rect">
            <a:avLst/>
          </a:prstGeom>
          <a:ln>
            <a:noFill/>
          </a:ln>
        </p:spPr>
        <p:txBody>
          <a:bodyPr wrap="none">
            <a:spAutoFit/>
          </a:bodyPr>
          <a:lstStyle/>
          <a:p>
            <a:pPr algn="ctr"/>
            <a:r>
              <a:rPr lang="en-US" sz="2400" b="1">
                <a:solidFill>
                  <a:schemeClr val="bg1"/>
                </a:solidFill>
              </a:rPr>
              <a:t>2025</a:t>
            </a:r>
            <a:endParaRPr lang="en-US" sz="3200">
              <a:solidFill>
                <a:schemeClr val="bg1"/>
              </a:solidFill>
            </a:endParaRPr>
          </a:p>
        </p:txBody>
      </p:sp>
      <p:sp>
        <p:nvSpPr>
          <p:cNvPr id="29" name="Rectangle 28">
            <a:extLst>
              <a:ext uri="{FF2B5EF4-FFF2-40B4-BE49-F238E27FC236}">
                <a16:creationId xmlns:a16="http://schemas.microsoft.com/office/drawing/2014/main" id="{E4FED3C8-1C11-4248-B16A-DC3C10AFB5D0}"/>
              </a:ext>
            </a:extLst>
          </p:cNvPr>
          <p:cNvSpPr/>
          <p:nvPr/>
        </p:nvSpPr>
        <p:spPr>
          <a:xfrm>
            <a:off x="904118" y="2124785"/>
            <a:ext cx="8397898" cy="747197"/>
          </a:xfrm>
          <a:prstGeom prst="rect">
            <a:avLst/>
          </a:prstGeom>
          <a:noFill/>
          <a:ln w="28575">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b="1" dirty="0">
                <a:solidFill>
                  <a:schemeClr val="accent2"/>
                </a:solidFill>
              </a:rPr>
              <a:t>[AMBITIE 2025]</a:t>
            </a:r>
            <a:endParaRPr lang="en-US" b="1" dirty="0">
              <a:solidFill>
                <a:schemeClr val="accent2"/>
              </a:solidFill>
            </a:endParaRPr>
          </a:p>
        </p:txBody>
      </p:sp>
      <p:pic>
        <p:nvPicPr>
          <p:cNvPr id="28" name="Graphic 27" descr="Target with solid fill">
            <a:extLst>
              <a:ext uri="{FF2B5EF4-FFF2-40B4-BE49-F238E27FC236}">
                <a16:creationId xmlns:a16="http://schemas.microsoft.com/office/drawing/2014/main" id="{97DC0E5F-2F07-42D5-817C-FCEC8CD1E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807" y="2164880"/>
            <a:ext cx="731716" cy="701442"/>
          </a:xfrm>
          <a:prstGeom prst="rect">
            <a:avLst/>
          </a:prstGeom>
        </p:spPr>
      </p:pic>
      <p:sp>
        <p:nvSpPr>
          <p:cNvPr id="60" name="Rectangle 59">
            <a:extLst>
              <a:ext uri="{FF2B5EF4-FFF2-40B4-BE49-F238E27FC236}">
                <a16:creationId xmlns:a16="http://schemas.microsoft.com/office/drawing/2014/main" id="{EFD1D4FA-2153-43C4-953D-94FDAE08EC77}"/>
              </a:ext>
            </a:extLst>
          </p:cNvPr>
          <p:cNvSpPr/>
          <p:nvPr/>
        </p:nvSpPr>
        <p:spPr>
          <a:xfrm>
            <a:off x="1779293" y="4848146"/>
            <a:ext cx="1828060" cy="949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61" name="Rectangle 60">
            <a:extLst>
              <a:ext uri="{FF2B5EF4-FFF2-40B4-BE49-F238E27FC236}">
                <a16:creationId xmlns:a16="http://schemas.microsoft.com/office/drawing/2014/main" id="{095BFC16-7B64-486A-B058-F6B9415B7FE9}"/>
              </a:ext>
            </a:extLst>
          </p:cNvPr>
          <p:cNvSpPr/>
          <p:nvPr/>
        </p:nvSpPr>
        <p:spPr>
          <a:xfrm>
            <a:off x="3968622" y="4837738"/>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62" name="Rectangle 61">
            <a:extLst>
              <a:ext uri="{FF2B5EF4-FFF2-40B4-BE49-F238E27FC236}">
                <a16:creationId xmlns:a16="http://schemas.microsoft.com/office/drawing/2014/main" id="{50CABE76-C112-49FA-9F60-F2AB9BE545CB}"/>
              </a:ext>
            </a:extLst>
          </p:cNvPr>
          <p:cNvSpPr/>
          <p:nvPr/>
        </p:nvSpPr>
        <p:spPr>
          <a:xfrm>
            <a:off x="6156133" y="4837733"/>
            <a:ext cx="1828072" cy="9499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64" name="Rectangle 63">
            <a:extLst>
              <a:ext uri="{FF2B5EF4-FFF2-40B4-BE49-F238E27FC236}">
                <a16:creationId xmlns:a16="http://schemas.microsoft.com/office/drawing/2014/main" id="{6EF6931E-B6C7-4D31-8C11-4F6EEC591DE8}"/>
              </a:ext>
            </a:extLst>
          </p:cNvPr>
          <p:cNvSpPr/>
          <p:nvPr/>
        </p:nvSpPr>
        <p:spPr>
          <a:xfrm>
            <a:off x="1779293" y="6119505"/>
            <a:ext cx="1828060" cy="949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65" name="Rectangle 64">
            <a:extLst>
              <a:ext uri="{FF2B5EF4-FFF2-40B4-BE49-F238E27FC236}">
                <a16:creationId xmlns:a16="http://schemas.microsoft.com/office/drawing/2014/main" id="{BA4BAE43-D65A-4B84-A5C8-0D1E64AE869F}"/>
              </a:ext>
            </a:extLst>
          </p:cNvPr>
          <p:cNvSpPr/>
          <p:nvPr/>
        </p:nvSpPr>
        <p:spPr>
          <a:xfrm>
            <a:off x="3968622" y="6109097"/>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66" name="Rectangle 65">
            <a:extLst>
              <a:ext uri="{FF2B5EF4-FFF2-40B4-BE49-F238E27FC236}">
                <a16:creationId xmlns:a16="http://schemas.microsoft.com/office/drawing/2014/main" id="{99E52C2B-F683-4D02-AF91-5873B1B2A2ED}"/>
              </a:ext>
            </a:extLst>
          </p:cNvPr>
          <p:cNvSpPr/>
          <p:nvPr/>
        </p:nvSpPr>
        <p:spPr>
          <a:xfrm>
            <a:off x="6156133" y="6109092"/>
            <a:ext cx="1828072" cy="9499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84" name="Rechthoek 83">
            <a:extLst>
              <a:ext uri="{FF2B5EF4-FFF2-40B4-BE49-F238E27FC236}">
                <a16:creationId xmlns:a16="http://schemas.microsoft.com/office/drawing/2014/main" id="{88B9CA21-C137-9941-B665-CBCA1F841A6E}"/>
              </a:ext>
            </a:extLst>
          </p:cNvPr>
          <p:cNvSpPr/>
          <p:nvPr/>
        </p:nvSpPr>
        <p:spPr>
          <a:xfrm>
            <a:off x="1812618" y="4315604"/>
            <a:ext cx="1785234"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86" name="Rechthoek 85">
            <a:extLst>
              <a:ext uri="{FF2B5EF4-FFF2-40B4-BE49-F238E27FC236}">
                <a16:creationId xmlns:a16="http://schemas.microsoft.com/office/drawing/2014/main" id="{F00591D6-C369-D845-926B-A21B58D3D271}"/>
              </a:ext>
            </a:extLst>
          </p:cNvPr>
          <p:cNvSpPr/>
          <p:nvPr/>
        </p:nvSpPr>
        <p:spPr>
          <a:xfrm>
            <a:off x="1822120" y="5561660"/>
            <a:ext cx="1775732"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88" name="Rechthoek 87">
            <a:extLst>
              <a:ext uri="{FF2B5EF4-FFF2-40B4-BE49-F238E27FC236}">
                <a16:creationId xmlns:a16="http://schemas.microsoft.com/office/drawing/2014/main" id="{6971055B-72A2-7747-B915-12FA6BB23575}"/>
              </a:ext>
            </a:extLst>
          </p:cNvPr>
          <p:cNvSpPr/>
          <p:nvPr/>
        </p:nvSpPr>
        <p:spPr>
          <a:xfrm>
            <a:off x="3997346" y="4919927"/>
            <a:ext cx="1788588"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0" name="Rechthoek 89">
            <a:extLst>
              <a:ext uri="{FF2B5EF4-FFF2-40B4-BE49-F238E27FC236}">
                <a16:creationId xmlns:a16="http://schemas.microsoft.com/office/drawing/2014/main" id="{71D0841D-F7ED-D74E-824B-8CCC57DC9FA6}"/>
              </a:ext>
            </a:extLst>
          </p:cNvPr>
          <p:cNvSpPr/>
          <p:nvPr/>
        </p:nvSpPr>
        <p:spPr>
          <a:xfrm>
            <a:off x="6178324" y="4318670"/>
            <a:ext cx="1792620"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1" name="Rechthoek 90">
            <a:extLst>
              <a:ext uri="{FF2B5EF4-FFF2-40B4-BE49-F238E27FC236}">
                <a16:creationId xmlns:a16="http://schemas.microsoft.com/office/drawing/2014/main" id="{4DC53A97-2135-DC4F-B345-2FE5FBC3958C}"/>
              </a:ext>
            </a:extLst>
          </p:cNvPr>
          <p:cNvSpPr/>
          <p:nvPr/>
        </p:nvSpPr>
        <p:spPr>
          <a:xfrm>
            <a:off x="6178324" y="4933256"/>
            <a:ext cx="1805882"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2" name="Rechthoek 91">
            <a:extLst>
              <a:ext uri="{FF2B5EF4-FFF2-40B4-BE49-F238E27FC236}">
                <a16:creationId xmlns:a16="http://schemas.microsoft.com/office/drawing/2014/main" id="{BB9E78C4-AE44-3649-BD20-FD6C054F735E}"/>
              </a:ext>
            </a:extLst>
          </p:cNvPr>
          <p:cNvSpPr/>
          <p:nvPr/>
        </p:nvSpPr>
        <p:spPr>
          <a:xfrm>
            <a:off x="6178324" y="5566644"/>
            <a:ext cx="1792620"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8" name="Ovaal 7">
            <a:extLst>
              <a:ext uri="{FF2B5EF4-FFF2-40B4-BE49-F238E27FC236}">
                <a16:creationId xmlns:a16="http://schemas.microsoft.com/office/drawing/2014/main" id="{39CCE3AF-EC9A-8843-A5EA-1DA852BE34CB}"/>
              </a:ext>
            </a:extLst>
          </p:cNvPr>
          <p:cNvSpPr/>
          <p:nvPr/>
        </p:nvSpPr>
        <p:spPr>
          <a:xfrm>
            <a:off x="1127110" y="4297905"/>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solidFill>
                  <a:schemeClr val="tx1"/>
                </a:solidFill>
              </a:rPr>
              <a:t>Thema*</a:t>
            </a:r>
          </a:p>
        </p:txBody>
      </p:sp>
      <p:sp>
        <p:nvSpPr>
          <p:cNvPr id="94" name="Ovaal 93">
            <a:extLst>
              <a:ext uri="{FF2B5EF4-FFF2-40B4-BE49-F238E27FC236}">
                <a16:creationId xmlns:a16="http://schemas.microsoft.com/office/drawing/2014/main" id="{CB4880CE-81B5-F14A-9516-DC58E6B28DBA}"/>
              </a:ext>
            </a:extLst>
          </p:cNvPr>
          <p:cNvSpPr/>
          <p:nvPr/>
        </p:nvSpPr>
        <p:spPr>
          <a:xfrm>
            <a:off x="1131411" y="4911796"/>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solidFill>
                  <a:schemeClr val="tx1"/>
                </a:solidFill>
              </a:rPr>
              <a:t>Thema*</a:t>
            </a:r>
          </a:p>
        </p:txBody>
      </p:sp>
      <p:sp>
        <p:nvSpPr>
          <p:cNvPr id="95" name="Ovaal 94">
            <a:extLst>
              <a:ext uri="{FF2B5EF4-FFF2-40B4-BE49-F238E27FC236}">
                <a16:creationId xmlns:a16="http://schemas.microsoft.com/office/drawing/2014/main" id="{80FD0E27-739C-A142-A11C-1597E23703B9}"/>
              </a:ext>
            </a:extLst>
          </p:cNvPr>
          <p:cNvSpPr/>
          <p:nvPr/>
        </p:nvSpPr>
        <p:spPr>
          <a:xfrm>
            <a:off x="1127110" y="5522703"/>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solidFill>
                  <a:schemeClr val="tx1"/>
                </a:solidFill>
              </a:rPr>
              <a:t>Thema*</a:t>
            </a:r>
          </a:p>
        </p:txBody>
      </p:sp>
      <p:sp>
        <p:nvSpPr>
          <p:cNvPr id="97" name="Rechthoek 96">
            <a:extLst>
              <a:ext uri="{FF2B5EF4-FFF2-40B4-BE49-F238E27FC236}">
                <a16:creationId xmlns:a16="http://schemas.microsoft.com/office/drawing/2014/main" id="{5ED76EBD-86EE-374F-866B-E355BCE1B4B4}"/>
              </a:ext>
            </a:extLst>
          </p:cNvPr>
          <p:cNvSpPr/>
          <p:nvPr/>
        </p:nvSpPr>
        <p:spPr>
          <a:xfrm>
            <a:off x="3983586" y="5566644"/>
            <a:ext cx="1802348"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8" name="Rechthoek 97">
            <a:extLst>
              <a:ext uri="{FF2B5EF4-FFF2-40B4-BE49-F238E27FC236}">
                <a16:creationId xmlns:a16="http://schemas.microsoft.com/office/drawing/2014/main" id="{E325D004-5AC1-2B43-8F64-AF60FBC54859}"/>
              </a:ext>
            </a:extLst>
          </p:cNvPr>
          <p:cNvSpPr/>
          <p:nvPr/>
        </p:nvSpPr>
        <p:spPr>
          <a:xfrm>
            <a:off x="3987450" y="4307122"/>
            <a:ext cx="1788587"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9" name="Rechthoek 98">
            <a:extLst>
              <a:ext uri="{FF2B5EF4-FFF2-40B4-BE49-F238E27FC236}">
                <a16:creationId xmlns:a16="http://schemas.microsoft.com/office/drawing/2014/main" id="{9B31B015-0746-E641-A1AD-C7C119D4E74E}"/>
              </a:ext>
            </a:extLst>
          </p:cNvPr>
          <p:cNvSpPr/>
          <p:nvPr/>
        </p:nvSpPr>
        <p:spPr>
          <a:xfrm>
            <a:off x="1822120" y="4923635"/>
            <a:ext cx="1785234"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70" name="TextBox 69">
            <a:extLst>
              <a:ext uri="{FF2B5EF4-FFF2-40B4-BE49-F238E27FC236}">
                <a16:creationId xmlns:a16="http://schemas.microsoft.com/office/drawing/2014/main" id="{7EB64D4D-F1E7-4BC1-8BD4-D61F7386FBF6}"/>
              </a:ext>
            </a:extLst>
          </p:cNvPr>
          <p:cNvSpPr txBox="1"/>
          <p:nvPr/>
        </p:nvSpPr>
        <p:spPr>
          <a:xfrm>
            <a:off x="326642" y="6342706"/>
            <a:ext cx="6787863" cy="261610"/>
          </a:xfrm>
          <a:prstGeom prst="rect">
            <a:avLst/>
          </a:prstGeom>
          <a:noFill/>
        </p:spPr>
        <p:txBody>
          <a:bodyPr wrap="square" rtlCol="0">
            <a:spAutoFit/>
          </a:bodyPr>
          <a:lstStyle/>
          <a:p>
            <a:r>
              <a:rPr lang="nl-NL" sz="1100"/>
              <a:t>* Kopieer de gekozen thema iconen van de vorige slide</a:t>
            </a:r>
            <a:endParaRPr lang="en-US" sz="1100"/>
          </a:p>
        </p:txBody>
      </p:sp>
      <p:sp>
        <p:nvSpPr>
          <p:cNvPr id="71" name="Rechthoek 62">
            <a:extLst>
              <a:ext uri="{FF2B5EF4-FFF2-40B4-BE49-F238E27FC236}">
                <a16:creationId xmlns:a16="http://schemas.microsoft.com/office/drawing/2014/main" id="{0F750DBA-6230-4237-A0A1-5B68A8DD05BF}"/>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
        <p:nvSpPr>
          <p:cNvPr id="72" name="Rechthoek 19">
            <a:extLst>
              <a:ext uri="{FF2B5EF4-FFF2-40B4-BE49-F238E27FC236}">
                <a16:creationId xmlns:a16="http://schemas.microsoft.com/office/drawing/2014/main" id="{4D9314C1-3162-4877-8340-BCCB56B1A9C1}"/>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p>
        </p:txBody>
      </p:sp>
    </p:spTree>
    <p:extLst>
      <p:ext uri="{BB962C8B-B14F-4D97-AF65-F5344CB8AC3E}">
        <p14:creationId xmlns:p14="http://schemas.microsoft.com/office/powerpoint/2010/main" val="29394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1851505-428C-A3B4-BC41-402768526F53}"/>
              </a:ext>
            </a:extLst>
          </p:cNvPr>
          <p:cNvPicPr>
            <a:picLocks noChangeAspect="1"/>
          </p:cNvPicPr>
          <p:nvPr/>
        </p:nvPicPr>
        <p:blipFill>
          <a:blip r:embed="rId3"/>
          <a:stretch>
            <a:fillRect/>
          </a:stretch>
        </p:blipFill>
        <p:spPr>
          <a:xfrm>
            <a:off x="1759912" y="2067990"/>
            <a:ext cx="6215999" cy="2682297"/>
          </a:xfrm>
          <a:prstGeom prst="rect">
            <a:avLst/>
          </a:prstGeom>
        </p:spPr>
      </p:pic>
      <p:sp>
        <p:nvSpPr>
          <p:cNvPr id="3" name="Slide Number Placeholder 2">
            <a:extLst>
              <a:ext uri="{FF2B5EF4-FFF2-40B4-BE49-F238E27FC236}">
                <a16:creationId xmlns:a16="http://schemas.microsoft.com/office/drawing/2014/main" id="{FABA0B45-8882-42EE-8052-D17AE3C65B7F}"/>
              </a:ext>
            </a:extLst>
          </p:cNvPr>
          <p:cNvSpPr>
            <a:spLocks noGrp="1"/>
          </p:cNvSpPr>
          <p:nvPr>
            <p:ph type="sldNum" sz="quarter" idx="12"/>
          </p:nvPr>
        </p:nvSpPr>
        <p:spPr/>
        <p:txBody>
          <a:bodyPr/>
          <a:lstStyle/>
          <a:p>
            <a:fld id="{2DF6C55A-8218-F348-BEC3-CD9C475A1F3C}" type="slidenum">
              <a:rPr lang="nl-NL" smtClean="0"/>
              <a:t>7</a:t>
            </a:fld>
            <a:endParaRPr lang="nl-NL"/>
          </a:p>
        </p:txBody>
      </p:sp>
      <p:sp>
        <p:nvSpPr>
          <p:cNvPr id="12" name="Titel 1">
            <a:extLst>
              <a:ext uri="{FF2B5EF4-FFF2-40B4-BE49-F238E27FC236}">
                <a16:creationId xmlns:a16="http://schemas.microsoft.com/office/drawing/2014/main" id="{068865D0-E64E-5D48-91C2-99BE28110111}"/>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275937"/>
                </a:solidFill>
              </a:rPr>
              <a:t>Stap 4. Aanbestedingskalender</a:t>
            </a:r>
            <a:endParaRPr lang="en-US" sz="3600" b="1" dirty="0">
              <a:solidFill>
                <a:srgbClr val="275937"/>
              </a:solidFill>
            </a:endParaRPr>
          </a:p>
        </p:txBody>
      </p:sp>
      <p:sp>
        <p:nvSpPr>
          <p:cNvPr id="14" name="Rechthoek 62">
            <a:extLst>
              <a:ext uri="{FF2B5EF4-FFF2-40B4-BE49-F238E27FC236}">
                <a16:creationId xmlns:a16="http://schemas.microsoft.com/office/drawing/2014/main" id="{FF31CE2F-22BF-421B-BD66-7D16912500A4}"/>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
        <p:nvSpPr>
          <p:cNvPr id="10" name="Rechthoek 19">
            <a:extLst>
              <a:ext uri="{FF2B5EF4-FFF2-40B4-BE49-F238E27FC236}">
                <a16:creationId xmlns:a16="http://schemas.microsoft.com/office/drawing/2014/main" id="{CF652FE7-5579-46F6-B2A8-FAD38E116D62}"/>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p>
          <a:p>
            <a:pPr algn="ctr"/>
            <a:endParaRPr lang="nl-NL" sz="2400" dirty="0"/>
          </a:p>
        </p:txBody>
      </p:sp>
      <p:sp>
        <p:nvSpPr>
          <p:cNvPr id="18" name="Rectangle 17">
            <a:extLst>
              <a:ext uri="{FF2B5EF4-FFF2-40B4-BE49-F238E27FC236}">
                <a16:creationId xmlns:a16="http://schemas.microsoft.com/office/drawing/2014/main" id="{180EB168-1789-493B-A972-B57D9D4B3B7E}"/>
              </a:ext>
            </a:extLst>
          </p:cNvPr>
          <p:cNvSpPr/>
          <p:nvPr/>
        </p:nvSpPr>
        <p:spPr>
          <a:xfrm>
            <a:off x="1759912" y="2067990"/>
            <a:ext cx="6215999" cy="268229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1A7005D-996D-4AD6-86DC-67A0443204D1}"/>
              </a:ext>
            </a:extLst>
          </p:cNvPr>
          <p:cNvSpPr txBox="1"/>
          <p:nvPr/>
        </p:nvSpPr>
        <p:spPr>
          <a:xfrm>
            <a:off x="0" y="3275111"/>
            <a:ext cx="9906000" cy="307777"/>
          </a:xfrm>
          <a:prstGeom prst="rect">
            <a:avLst/>
          </a:prstGeom>
          <a:noFill/>
        </p:spPr>
        <p:txBody>
          <a:bodyPr wrap="square" rtlCol="0">
            <a:spAutoFit/>
          </a:bodyPr>
          <a:lstStyle/>
          <a:p>
            <a:pPr algn="ctr"/>
            <a:r>
              <a:rPr lang="nl-NL" sz="1400" b="1" dirty="0"/>
              <a:t>* Plak hier een foto van de ingevulde kansrijke aanbestedingen tabel</a:t>
            </a:r>
            <a:endParaRPr lang="en-US" sz="1400" b="1" dirty="0"/>
          </a:p>
        </p:txBody>
      </p:sp>
      <p:sp>
        <p:nvSpPr>
          <p:cNvPr id="20" name="Rechthoek 19">
            <a:extLst>
              <a:ext uri="{FF2B5EF4-FFF2-40B4-BE49-F238E27FC236}">
                <a16:creationId xmlns:a16="http://schemas.microsoft.com/office/drawing/2014/main" id="{C0887DE2-CA30-4863-9F6E-EBF8DDC7B7FF}"/>
              </a:ext>
            </a:extLst>
          </p:cNvPr>
          <p:cNvSpPr/>
          <p:nvPr/>
        </p:nvSpPr>
        <p:spPr>
          <a:xfrm>
            <a:off x="603410" y="4865650"/>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De kansrijke aanbestedingen tabel is te vinden in de </a:t>
            </a:r>
            <a:r>
              <a:rPr lang="nl-NL" sz="1400" b="1" dirty="0">
                <a:solidFill>
                  <a:schemeClr val="tx1"/>
                </a:solidFill>
              </a:rPr>
              <a:t>Ondersteunende Excel Actieplan MVOI</a:t>
            </a:r>
            <a:r>
              <a:rPr lang="nl-NL" sz="1400" b="1" i="1" dirty="0">
                <a:solidFill>
                  <a:schemeClr val="tx1"/>
                </a:solidFill>
              </a:rPr>
              <a:t> </a:t>
            </a:r>
            <a:r>
              <a:rPr lang="nl-NL" sz="1400" dirty="0">
                <a:solidFill>
                  <a:schemeClr val="tx1"/>
                </a:solidFill>
              </a:rPr>
              <a:t>op het 3</a:t>
            </a:r>
            <a:r>
              <a:rPr lang="nl-NL" sz="1400" baseline="30000" dirty="0">
                <a:solidFill>
                  <a:schemeClr val="tx1"/>
                </a:solidFill>
              </a:rPr>
              <a:t>e</a:t>
            </a:r>
            <a:r>
              <a:rPr lang="nl-NL" sz="1400" dirty="0">
                <a:solidFill>
                  <a:schemeClr val="tx1"/>
                </a:solidFill>
              </a:rPr>
              <a:t> tabblad. Er kunnen extra rijen worden toegevoegd waar nodig. </a:t>
            </a:r>
          </a:p>
          <a:p>
            <a:endParaRPr lang="nl-NL" sz="1400" dirty="0">
              <a:solidFill>
                <a:schemeClr val="tx1"/>
              </a:solidFill>
            </a:endParaRPr>
          </a:p>
        </p:txBody>
      </p:sp>
    </p:spTree>
    <p:extLst>
      <p:ext uri="{BB962C8B-B14F-4D97-AF65-F5344CB8AC3E}">
        <p14:creationId xmlns:p14="http://schemas.microsoft.com/office/powerpoint/2010/main" val="2387462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145530-BF82-4363-B581-75F183028BF6}"/>
              </a:ext>
            </a:extLst>
          </p:cNvPr>
          <p:cNvSpPr>
            <a:spLocks noGrp="1"/>
          </p:cNvSpPr>
          <p:nvPr>
            <p:ph type="sldNum" sz="quarter" idx="12"/>
          </p:nvPr>
        </p:nvSpPr>
        <p:spPr/>
        <p:txBody>
          <a:bodyPr/>
          <a:lstStyle/>
          <a:p>
            <a:fld id="{2DF6C55A-8218-F348-BEC3-CD9C475A1F3C}" type="slidenum">
              <a:rPr lang="nl-NL" smtClean="0"/>
              <a:t>8</a:t>
            </a:fld>
            <a:endParaRPr lang="nl-NL"/>
          </a:p>
        </p:txBody>
      </p:sp>
      <p:sp>
        <p:nvSpPr>
          <p:cNvPr id="55" name="Rectangle 1">
            <a:extLst>
              <a:ext uri="{FF2B5EF4-FFF2-40B4-BE49-F238E27FC236}">
                <a16:creationId xmlns:a16="http://schemas.microsoft.com/office/drawing/2014/main" id="{662E53B2-B850-AD4A-9BBA-DCCD5ED096C9}"/>
              </a:ext>
            </a:extLst>
          </p:cNvPr>
          <p:cNvSpPr/>
          <p:nvPr/>
        </p:nvSpPr>
        <p:spPr>
          <a:xfrm>
            <a:off x="603410" y="2249212"/>
            <a:ext cx="2698652" cy="3980002"/>
          </a:xfrm>
          <a:prstGeom prst="rect">
            <a:avLst/>
          </a:prstGeom>
          <a:noFill/>
          <a:ln w="28575">
            <a:solidFill>
              <a:srgbClr val="42145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bg2">
                    <a:lumMod val="10000"/>
                  </a:schemeClr>
                </a:solidFill>
              </a:rPr>
              <a:t>Wat doen we al aan borging van MVOI in de organisatie?</a:t>
            </a:r>
          </a:p>
          <a:p>
            <a:r>
              <a:rPr lang="nl-NL" sz="1200" b="1" dirty="0">
                <a:solidFill>
                  <a:schemeClr val="bg2">
                    <a:lumMod val="10000"/>
                  </a:schemeClr>
                </a:solidFill>
              </a:rPr>
              <a:t> </a:t>
            </a: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endParaRPr lang="nl-NL" sz="1100" dirty="0">
              <a:solidFill>
                <a:schemeClr val="bg2">
                  <a:lumMod val="10000"/>
                </a:schemeClr>
              </a:solidFill>
            </a:endParaRPr>
          </a:p>
          <a:p>
            <a:pPr marL="139310" indent="-139310">
              <a:buFont typeface="Arial" panose="020B0604020202020204" pitchFamily="34" charset="0"/>
              <a:buChar char="•"/>
            </a:pPr>
            <a:endParaRPr lang="nl-NL" sz="894" dirty="0">
              <a:solidFill>
                <a:schemeClr val="bg2">
                  <a:lumMod val="10000"/>
                </a:schemeClr>
              </a:solidFill>
            </a:endParaRPr>
          </a:p>
        </p:txBody>
      </p:sp>
      <p:sp>
        <p:nvSpPr>
          <p:cNvPr id="56" name="Rectangle 1">
            <a:extLst>
              <a:ext uri="{FF2B5EF4-FFF2-40B4-BE49-F238E27FC236}">
                <a16:creationId xmlns:a16="http://schemas.microsoft.com/office/drawing/2014/main" id="{FA676B25-64C9-3B4D-ABE2-C6539F02344B}"/>
              </a:ext>
            </a:extLst>
          </p:cNvPr>
          <p:cNvSpPr/>
          <p:nvPr/>
        </p:nvSpPr>
        <p:spPr>
          <a:xfrm>
            <a:off x="6463874" y="2249212"/>
            <a:ext cx="2698652" cy="3980002"/>
          </a:xfrm>
          <a:prstGeom prst="rect">
            <a:avLst/>
          </a:prstGeom>
          <a:noFill/>
          <a:ln w="28575">
            <a:solidFill>
              <a:srgbClr val="42145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a:solidFill>
                  <a:schemeClr val="bg2">
                    <a:lumMod val="10000"/>
                  </a:schemeClr>
                </a:solidFill>
              </a:rPr>
              <a:t>Welke acties gaan we komend jaar uitvoeren voor de borging?</a:t>
            </a:r>
          </a:p>
          <a:p>
            <a:endParaRPr lang="nl-NL" sz="1100">
              <a:solidFill>
                <a:schemeClr val="bg2">
                  <a:lumMod val="10000"/>
                </a:schemeClr>
              </a:solidFill>
            </a:endParaRPr>
          </a:p>
          <a:p>
            <a:pPr marL="232184" indent="-232184">
              <a:buFont typeface="Arial" panose="020B0604020202020204" pitchFamily="34" charset="0"/>
              <a:buChar char="•"/>
            </a:pPr>
            <a:endParaRPr lang="nl-NL" sz="1100">
              <a:solidFill>
                <a:schemeClr val="bg2">
                  <a:lumMod val="10000"/>
                </a:schemeClr>
              </a:solidFill>
            </a:endParaRPr>
          </a:p>
          <a:p>
            <a:pPr marL="232184" indent="-232184">
              <a:buFont typeface="Arial" panose="020B0604020202020204" pitchFamily="34" charset="0"/>
              <a:buChar char="•"/>
            </a:pPr>
            <a:endParaRPr lang="nl-NL" sz="1100">
              <a:solidFill>
                <a:schemeClr val="bg2">
                  <a:lumMod val="10000"/>
                </a:schemeClr>
              </a:solidFill>
            </a:endParaRPr>
          </a:p>
          <a:p>
            <a:pPr marL="232184" indent="-232184">
              <a:buFont typeface="Arial" panose="020B0604020202020204" pitchFamily="34" charset="0"/>
              <a:buChar char="•"/>
            </a:pPr>
            <a:endParaRPr lang="nl-NL" sz="1100">
              <a:solidFill>
                <a:schemeClr val="bg2">
                  <a:lumMod val="10000"/>
                </a:schemeClr>
              </a:solidFill>
            </a:endParaRPr>
          </a:p>
          <a:p>
            <a:pPr marL="232184" indent="-232184">
              <a:buFont typeface="Arial" panose="020B0604020202020204" pitchFamily="34" charset="0"/>
              <a:buChar char="•"/>
            </a:pPr>
            <a:endParaRPr lang="nl-NL" sz="1100">
              <a:solidFill>
                <a:schemeClr val="bg2">
                  <a:lumMod val="10000"/>
                </a:schemeClr>
              </a:solidFill>
            </a:endParaRPr>
          </a:p>
          <a:p>
            <a:endParaRPr lang="nl-NL" sz="1100">
              <a:solidFill>
                <a:schemeClr val="bg2">
                  <a:lumMod val="10000"/>
                </a:schemeClr>
              </a:solidFill>
            </a:endParaRPr>
          </a:p>
          <a:p>
            <a:pPr marL="232184" indent="-232184">
              <a:buFont typeface="Arial" panose="020B0604020202020204" pitchFamily="34" charset="0"/>
              <a:buChar char="•"/>
            </a:pPr>
            <a:endParaRPr lang="nl-NL" sz="1100">
              <a:solidFill>
                <a:schemeClr val="bg2">
                  <a:lumMod val="10000"/>
                </a:schemeClr>
              </a:solidFill>
            </a:endParaRPr>
          </a:p>
          <a:p>
            <a:pPr marL="232184" indent="-232184">
              <a:buFont typeface="Arial" panose="020B0604020202020204" pitchFamily="34" charset="0"/>
              <a:buChar char="•"/>
            </a:pPr>
            <a:endParaRPr lang="nl-NL" sz="1100">
              <a:solidFill>
                <a:schemeClr val="bg2">
                  <a:lumMod val="10000"/>
                </a:schemeClr>
              </a:solidFill>
            </a:endParaRPr>
          </a:p>
          <a:p>
            <a:pPr marL="139310" indent="-139310">
              <a:buFont typeface="Arial" panose="020B0604020202020204" pitchFamily="34" charset="0"/>
              <a:buChar char="•"/>
            </a:pPr>
            <a:endParaRPr lang="nl-NL" sz="894">
              <a:solidFill>
                <a:schemeClr val="bg2">
                  <a:lumMod val="10000"/>
                </a:schemeClr>
              </a:solidFill>
            </a:endParaRPr>
          </a:p>
        </p:txBody>
      </p:sp>
      <p:sp>
        <p:nvSpPr>
          <p:cNvPr id="68" name="Rectangle 1">
            <a:extLst>
              <a:ext uri="{FF2B5EF4-FFF2-40B4-BE49-F238E27FC236}">
                <a16:creationId xmlns:a16="http://schemas.microsoft.com/office/drawing/2014/main" id="{CC2BC891-50A8-6247-846D-C6311C3229B6}"/>
              </a:ext>
            </a:extLst>
          </p:cNvPr>
          <p:cNvSpPr/>
          <p:nvPr/>
        </p:nvSpPr>
        <p:spPr>
          <a:xfrm>
            <a:off x="3533642" y="2249212"/>
            <a:ext cx="2698652" cy="3980002"/>
          </a:xfrm>
          <a:prstGeom prst="rect">
            <a:avLst/>
          </a:prstGeom>
          <a:noFill/>
          <a:ln w="28575">
            <a:solidFill>
              <a:srgbClr val="42145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bg2">
                    <a:lumMod val="10000"/>
                  </a:schemeClr>
                </a:solidFill>
              </a:rPr>
              <a:t>Wat doen we al aan borging van MVOI in het inkoopproces en contractmanagement?</a:t>
            </a:r>
          </a:p>
          <a:p>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232184" indent="-232184">
              <a:buFont typeface="Arial" panose="020B0604020202020204" pitchFamily="34" charset="0"/>
              <a:buChar char="•"/>
            </a:pPr>
            <a:endParaRPr lang="nl-NL" sz="1100" dirty="0">
              <a:solidFill>
                <a:schemeClr val="bg2">
                  <a:lumMod val="10000"/>
                </a:schemeClr>
              </a:solidFill>
            </a:endParaRPr>
          </a:p>
          <a:p>
            <a:pPr marL="139310" indent="-139310">
              <a:buFont typeface="Arial" panose="020B0604020202020204" pitchFamily="34" charset="0"/>
              <a:buChar char="•"/>
            </a:pPr>
            <a:endParaRPr lang="nl-NL" sz="894" dirty="0">
              <a:solidFill>
                <a:schemeClr val="bg2">
                  <a:lumMod val="10000"/>
                </a:schemeClr>
              </a:solidFill>
            </a:endParaRPr>
          </a:p>
        </p:txBody>
      </p:sp>
      <p:sp>
        <p:nvSpPr>
          <p:cNvPr id="12" name="Titel 1">
            <a:extLst>
              <a:ext uri="{FF2B5EF4-FFF2-40B4-BE49-F238E27FC236}">
                <a16:creationId xmlns:a16="http://schemas.microsoft.com/office/drawing/2014/main" id="{DF1DA570-6631-4114-8612-2C1891F631DA}"/>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42145F"/>
                </a:solidFill>
              </a:rPr>
              <a:t>Stap 5. Borging van MVOI</a:t>
            </a:r>
            <a:endParaRPr lang="en-US" sz="3600" b="1" dirty="0">
              <a:solidFill>
                <a:srgbClr val="42145F"/>
              </a:solidFill>
            </a:endParaRPr>
          </a:p>
        </p:txBody>
      </p:sp>
      <p:sp>
        <p:nvSpPr>
          <p:cNvPr id="9" name="Rechthoek 62">
            <a:extLst>
              <a:ext uri="{FF2B5EF4-FFF2-40B4-BE49-F238E27FC236}">
                <a16:creationId xmlns:a16="http://schemas.microsoft.com/office/drawing/2014/main" id="{C4D22BAF-D818-4798-A2CD-4FDF46B75AC3}"/>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
        <p:nvSpPr>
          <p:cNvPr id="10" name="Rechthoek 19">
            <a:extLst>
              <a:ext uri="{FF2B5EF4-FFF2-40B4-BE49-F238E27FC236}">
                <a16:creationId xmlns:a16="http://schemas.microsoft.com/office/drawing/2014/main" id="{D5FF088C-755E-406E-8777-5D42BF08A675}"/>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endParaRPr lang="nl-NL" sz="2400" dirty="0"/>
          </a:p>
        </p:txBody>
      </p:sp>
    </p:spTree>
    <p:extLst>
      <p:ext uri="{BB962C8B-B14F-4D97-AF65-F5344CB8AC3E}">
        <p14:creationId xmlns:p14="http://schemas.microsoft.com/office/powerpoint/2010/main" val="388845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81FB76D-ED6C-EF62-916B-83A831934472}"/>
              </a:ext>
            </a:extLst>
          </p:cNvPr>
          <p:cNvPicPr>
            <a:picLocks noChangeAspect="1"/>
          </p:cNvPicPr>
          <p:nvPr/>
        </p:nvPicPr>
        <p:blipFill>
          <a:blip r:embed="rId3"/>
          <a:stretch>
            <a:fillRect/>
          </a:stretch>
        </p:blipFill>
        <p:spPr>
          <a:xfrm>
            <a:off x="218161" y="2471528"/>
            <a:ext cx="9469678" cy="1969747"/>
          </a:xfrm>
          <a:prstGeom prst="rect">
            <a:avLst/>
          </a:prstGeom>
        </p:spPr>
      </p:pic>
      <p:sp>
        <p:nvSpPr>
          <p:cNvPr id="2" name="Slide Number Placeholder 1">
            <a:extLst>
              <a:ext uri="{FF2B5EF4-FFF2-40B4-BE49-F238E27FC236}">
                <a16:creationId xmlns:a16="http://schemas.microsoft.com/office/drawing/2014/main" id="{B7DA219F-D0F5-415E-A625-B51D87864F77}"/>
              </a:ext>
            </a:extLst>
          </p:cNvPr>
          <p:cNvSpPr>
            <a:spLocks noGrp="1"/>
          </p:cNvSpPr>
          <p:nvPr>
            <p:ph type="sldNum" sz="quarter" idx="12"/>
          </p:nvPr>
        </p:nvSpPr>
        <p:spPr/>
        <p:txBody>
          <a:bodyPr/>
          <a:lstStyle/>
          <a:p>
            <a:fld id="{2DF6C55A-8218-F348-BEC3-CD9C475A1F3C}" type="slidenum">
              <a:rPr lang="nl-NL" smtClean="0"/>
              <a:t>9</a:t>
            </a:fld>
            <a:endParaRPr lang="nl-NL"/>
          </a:p>
        </p:txBody>
      </p:sp>
      <p:sp>
        <p:nvSpPr>
          <p:cNvPr id="12" name="Titel 1">
            <a:extLst>
              <a:ext uri="{FF2B5EF4-FFF2-40B4-BE49-F238E27FC236}">
                <a16:creationId xmlns:a16="http://schemas.microsoft.com/office/drawing/2014/main" id="{118CD9B9-4DC4-EF49-B133-8F77B69642F0}"/>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39870C"/>
                </a:solidFill>
              </a:rPr>
              <a:t>Stap 6. Planning Jaar 1 opstellen</a:t>
            </a:r>
            <a:endParaRPr lang="en-US" sz="3600" b="1">
              <a:solidFill>
                <a:srgbClr val="39870C"/>
              </a:solidFill>
            </a:endParaRPr>
          </a:p>
        </p:txBody>
      </p:sp>
      <p:sp>
        <p:nvSpPr>
          <p:cNvPr id="14" name="Rechthoek 62">
            <a:extLst>
              <a:ext uri="{FF2B5EF4-FFF2-40B4-BE49-F238E27FC236}">
                <a16:creationId xmlns:a16="http://schemas.microsoft.com/office/drawing/2014/main" id="{610A0C90-5CE1-4054-99D1-EEE651D6F0EC}"/>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Gemeente]</a:t>
            </a:r>
          </a:p>
        </p:txBody>
      </p:sp>
      <p:sp>
        <p:nvSpPr>
          <p:cNvPr id="11" name="Rechthoek 19">
            <a:extLst>
              <a:ext uri="{FF2B5EF4-FFF2-40B4-BE49-F238E27FC236}">
                <a16:creationId xmlns:a16="http://schemas.microsoft.com/office/drawing/2014/main" id="{1C4CFC5C-691B-45E0-8652-9ABC90D483BE}"/>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p>
          <a:p>
            <a:pPr algn="ctr"/>
            <a:endParaRPr lang="nl-NL" sz="2400" dirty="0"/>
          </a:p>
        </p:txBody>
      </p:sp>
      <p:sp>
        <p:nvSpPr>
          <p:cNvPr id="17" name="Rectangle 16">
            <a:extLst>
              <a:ext uri="{FF2B5EF4-FFF2-40B4-BE49-F238E27FC236}">
                <a16:creationId xmlns:a16="http://schemas.microsoft.com/office/drawing/2014/main" id="{C18AC74D-066E-4BDA-A84E-2ACC83FD1679}"/>
              </a:ext>
            </a:extLst>
          </p:cNvPr>
          <p:cNvSpPr/>
          <p:nvPr/>
        </p:nvSpPr>
        <p:spPr>
          <a:xfrm>
            <a:off x="218161" y="2471528"/>
            <a:ext cx="9469678" cy="1969748"/>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0EC2D87-5E55-45B7-A84E-FA6CC8943756}"/>
              </a:ext>
            </a:extLst>
          </p:cNvPr>
          <p:cNvSpPr txBox="1"/>
          <p:nvPr/>
        </p:nvSpPr>
        <p:spPr>
          <a:xfrm>
            <a:off x="0" y="3275111"/>
            <a:ext cx="9906000" cy="307777"/>
          </a:xfrm>
          <a:prstGeom prst="rect">
            <a:avLst/>
          </a:prstGeom>
          <a:noFill/>
        </p:spPr>
        <p:txBody>
          <a:bodyPr wrap="square" rtlCol="0">
            <a:spAutoFit/>
          </a:bodyPr>
          <a:lstStyle/>
          <a:p>
            <a:pPr algn="ctr"/>
            <a:r>
              <a:rPr lang="nl-NL" sz="1400" b="1" dirty="0"/>
              <a:t>* Plak hier een foto van de ingevulde MVOI Jaarplanning</a:t>
            </a:r>
            <a:endParaRPr lang="en-US" sz="1400" b="1" dirty="0"/>
          </a:p>
        </p:txBody>
      </p:sp>
      <p:sp>
        <p:nvSpPr>
          <p:cNvPr id="4" name="Rechthoek 19">
            <a:extLst>
              <a:ext uri="{FF2B5EF4-FFF2-40B4-BE49-F238E27FC236}">
                <a16:creationId xmlns:a16="http://schemas.microsoft.com/office/drawing/2014/main" id="{38850A02-9FB0-3464-B7D0-D3D79D437445}"/>
              </a:ext>
            </a:extLst>
          </p:cNvPr>
          <p:cNvSpPr/>
          <p:nvPr/>
        </p:nvSpPr>
        <p:spPr>
          <a:xfrm>
            <a:off x="603410" y="4865650"/>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De jaarplanningen zijn  te vinden in de </a:t>
            </a:r>
            <a:r>
              <a:rPr lang="nl-NL" sz="1400" b="1" dirty="0">
                <a:solidFill>
                  <a:schemeClr val="tx1"/>
                </a:solidFill>
              </a:rPr>
              <a:t>Ondersteunende Excel Actieplan MVOI</a:t>
            </a:r>
            <a:r>
              <a:rPr lang="nl-NL" sz="1400" b="1" i="1" dirty="0">
                <a:solidFill>
                  <a:schemeClr val="tx1"/>
                </a:solidFill>
              </a:rPr>
              <a:t> </a:t>
            </a:r>
            <a:r>
              <a:rPr lang="nl-NL" sz="1400" dirty="0">
                <a:solidFill>
                  <a:schemeClr val="tx1"/>
                </a:solidFill>
              </a:rPr>
              <a:t>op het 4</a:t>
            </a:r>
            <a:r>
              <a:rPr lang="nl-NL" sz="1400" baseline="30000" dirty="0">
                <a:solidFill>
                  <a:schemeClr val="tx1"/>
                </a:solidFill>
              </a:rPr>
              <a:t>e</a:t>
            </a:r>
            <a:r>
              <a:rPr lang="nl-NL" sz="1400" baseline="-25000" dirty="0">
                <a:solidFill>
                  <a:schemeClr val="tx1"/>
                </a:solidFill>
              </a:rPr>
              <a:t> </a:t>
            </a:r>
            <a:r>
              <a:rPr lang="nl-NL" sz="1400" dirty="0">
                <a:solidFill>
                  <a:schemeClr val="tx1"/>
                </a:solidFill>
              </a:rPr>
              <a:t>t/m 6</a:t>
            </a:r>
            <a:r>
              <a:rPr lang="nl-NL" sz="1400" baseline="30000" dirty="0">
                <a:solidFill>
                  <a:schemeClr val="tx1"/>
                </a:solidFill>
              </a:rPr>
              <a:t>e</a:t>
            </a:r>
            <a:r>
              <a:rPr lang="nl-NL" sz="1400" dirty="0">
                <a:solidFill>
                  <a:schemeClr val="tx1"/>
                </a:solidFill>
              </a:rPr>
              <a:t> tabblad. Er kunnen extra rijen worden toegevoegd waar nodig.</a:t>
            </a:r>
          </a:p>
        </p:txBody>
      </p:sp>
    </p:spTree>
    <p:extLst>
      <p:ext uri="{BB962C8B-B14F-4D97-AF65-F5344CB8AC3E}">
        <p14:creationId xmlns:p14="http://schemas.microsoft.com/office/powerpoint/2010/main" val="4000921865"/>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1847C33E08C44E9D749F80DEE09637" ma:contentTypeVersion="17" ma:contentTypeDescription="Een nieuw document maken." ma:contentTypeScope="" ma:versionID="27d27ae4dc28bc24aca8ddf27fa64a65">
  <xsd:schema xmlns:xsd="http://www.w3.org/2001/XMLSchema" xmlns:xs="http://www.w3.org/2001/XMLSchema" xmlns:p="http://schemas.microsoft.com/office/2006/metadata/properties" xmlns:ns2="f276783e-5bf5-44fc-b0b0-0559be495a68" xmlns:ns3="155d400f-fbdd-4010-a9ae-e11da1316a12" targetNamespace="http://schemas.microsoft.com/office/2006/metadata/properties" ma:root="true" ma:fieldsID="210e494da1eddeb560a632371da8f5d5" ns2:_="" ns3:_="">
    <xsd:import namespace="f276783e-5bf5-44fc-b0b0-0559be495a68"/>
    <xsd:import namespace="155d400f-fbdd-4010-a9ae-e11da1316a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783e-5bf5-44fc-b0b0-0559be495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611b7e7-7e46-4203-9fa5-a8c6631a99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5d400f-fbdd-4010-a9ae-e11da1316a1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4517382e-774b-4ed4-a55e-b67ea18588a1}" ma:internalName="TaxCatchAll" ma:showField="CatchAllData" ma:web="155d400f-fbdd-4010-a9ae-e11da1316a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55d400f-fbdd-4010-a9ae-e11da1316a12" xsi:nil="true"/>
    <lcf76f155ced4ddcb4097134ff3c332f xmlns="f276783e-5bf5-44fc-b0b0-0559be495a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EC9401-9AEA-4C65-92E7-7BCE9184A4D2}">
  <ds:schemaRefs>
    <ds:schemaRef ds:uri="http://schemas.microsoft.com/sharepoint/v3/contenttype/forms"/>
  </ds:schemaRefs>
</ds:datastoreItem>
</file>

<file path=customXml/itemProps2.xml><?xml version="1.0" encoding="utf-8"?>
<ds:datastoreItem xmlns:ds="http://schemas.openxmlformats.org/officeDocument/2006/customXml" ds:itemID="{38CAE3B5-4D7B-4572-A99A-FAD12793C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783e-5bf5-44fc-b0b0-0559be495a68"/>
    <ds:schemaRef ds:uri="155d400f-fbdd-4010-a9ae-e11da1316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6557B3-9E4E-4191-80FB-AF99EA0F50D2}">
  <ds:schemaRefs>
    <ds:schemaRef ds:uri="http://purl.org/dc/term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155d400f-fbdd-4010-a9ae-e11da1316a12"/>
    <ds:schemaRef ds:uri="f276783e-5bf5-44fc-b0b0-0559be495a68"/>
    <ds:schemaRef ds:uri="http://www.w3.org/XML/1998/namespace"/>
  </ds:schemaRefs>
</ds:datastoreItem>
</file>

<file path=docMetadata/LabelInfo.xml><?xml version="1.0" encoding="utf-8"?>
<clbl:labelList xmlns:clbl="http://schemas.microsoft.com/office/2020/mipLabelMetadata">
  <clbl:label id="{acd88dc2-102c-473d-aa45-6161565a3617}" enabled="1" method="Standard" siteId="{1321633e-f6b9-44e2-a44f-59b9d264ecb7}" contentBits="2" removed="0"/>
</clbl:labelList>
</file>

<file path=docProps/app.xml><?xml version="1.0" encoding="utf-8"?>
<Properties xmlns="http://schemas.openxmlformats.org/officeDocument/2006/extended-properties" xmlns:vt="http://schemas.openxmlformats.org/officeDocument/2006/docPropsVTypes">
  <Template>Office Theme</Template>
  <TotalTime>1</TotalTime>
  <Words>3807</Words>
  <Application>Microsoft Office PowerPoint</Application>
  <PresentationFormat>A4 (210 x 297 mm)</PresentationFormat>
  <Paragraphs>466</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Calibri Light</vt:lpstr>
      <vt:lpstr>OpenSans</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Demi  Coenraads;PIANOo@minez.nl</dc:creator>
  <cp:lastModifiedBy>Bosch, S.W. ten (Stephan)</cp:lastModifiedBy>
  <cp:revision>101</cp:revision>
  <dcterms:created xsi:type="dcterms:W3CDTF">2021-05-20T08:17:27Z</dcterms:created>
  <dcterms:modified xsi:type="dcterms:W3CDTF">2023-12-06T10:33:05Z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0x0101005C1847C33E08C44E9D749F80DEE09637</vt:lpwstr>
  </property>
  <property fmtid="{D5CDD505-2E9C-101B-9397-08002B2CF9AE}" pid="3" name="MediaServiceImageTags">
    <vt:lpwstr/>
  </property>
  <property fmtid="{D5CDD505-2E9C-101B-9397-08002B2CF9AE}" pid="4" name="ClassificationContentMarkingFooterLocations">
    <vt:lpwstr>Kantoorthema:8</vt:lpwstr>
  </property>
  <property fmtid="{D5CDD505-2E9C-101B-9397-08002B2CF9AE}" pid="5" name="ClassificationContentMarkingFooterText">
    <vt:lpwstr>Intern gebruik</vt:lpwstr>
  </property>
  <property fmtid="{D5CDD505-2E9C-101B-9397-08002B2CF9AE}" pid="6" name="eDOCS AutoSave">
    <vt:lpwstr>20231206113303829</vt:lpwstr>
  </property>
</Properties>
</file>