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4"/>
  </p:sldMasterIdLst>
  <p:notesMasterIdLst>
    <p:notesMasterId r:id="rId20"/>
  </p:notesMasterIdLst>
  <p:sldIdLst>
    <p:sldId id="746" r:id="rId5"/>
    <p:sldId id="747" r:id="rId6"/>
    <p:sldId id="769" r:id="rId7"/>
    <p:sldId id="765" r:id="rId8"/>
    <p:sldId id="766" r:id="rId9"/>
    <p:sldId id="767" r:id="rId10"/>
    <p:sldId id="768" r:id="rId11"/>
    <p:sldId id="770" r:id="rId12"/>
    <p:sldId id="750" r:id="rId13"/>
    <p:sldId id="772" r:id="rId14"/>
    <p:sldId id="773" r:id="rId15"/>
    <p:sldId id="763" r:id="rId16"/>
    <p:sldId id="774" r:id="rId17"/>
    <p:sldId id="762" r:id="rId18"/>
    <p:sldId id="771" r:id="rId19"/>
  </p:sldIdLst>
  <p:sldSz cx="9906000" cy="6858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D10E60A-70F3-101A-A760-7657BA1A2A48}" name="Vervoorn-van der Wal, B. (Brenda) - DGMI" initials="VvdWB(D" userId="S::brenda.vervoorn@minienw.nl::0b766e27-ee2b-411a-8fc0-b9d708b0706e" providerId="AD"/>
  <p188:author id="{4368B310-AB63-31CE-5CDD-3C4C64D44989}" name="Florieke Wattel" initials="" userId="S::FWattel@velsen.nl::97a3ba2c-ea00-4eea-92c3-4053047ae5ba" providerId="AD"/>
  <p188:author id="{B5FF6154-AD39-CD85-5439-FE1964A4431A}" name="Dekker, Evelien" initials="DE" userId="Dekker, Evelien" providerId="None"/>
  <p188:author id="{9899C85C-0A39-322B-505C-CFC65F0A2CFE}" name="Diede van der Loo | Bureau2030" initials="DB" userId="S::d.vanderloo@bureau2030.nl::2fa21df0-9e23-453c-9629-45f9aa71f203" providerId="AD"/>
  <p188:author id="{E8B8909E-5753-29D7-D71B-9FB75C43E0EE}" name="Florieke Wattel | Bureau2030" initials="FW" userId="S::f.wattel@bureau2030.nl::a7496831-fae1-45e3-9871-da172a28ec0f" providerId="AD"/>
  <p188:author id="{53D2BAC1-D4C5-B225-020A-C24C95711200}" name="Demi Coenraads | Bureau2030" initials="DC|B" userId="S::d.coenraads@bureau2030.nl::1f44f94c-6cfe-4291-b38b-52c6e7514aec" providerId="AD"/>
  <p188:author id="{838691C2-011E-86C5-98A8-94B5E0DC948F}" name="Bloemendaal, H. (Hans)" initials="BH(" userId="S::hans.bloemendaal@pianoo.nl::0f58d481-32bc-4ff1-a16d-efc807571740" providerId="AD"/>
  <p188:author id="{5C6FBEC3-586E-0984-8B72-B700856E1317}" name="Suzanne Veen | Bureau2030" initials="SV|B" userId="S::s.veen@bureau2030.nl::0cae93b0-4653-424a-b79d-8ea6cf5b9d5c" providerId="AD"/>
  <p188:author id="{03834DD5-3214-5452-ADC5-917CF75D1F63}" name="Rosa Pols" initials="RP" userId="Rosa Pols"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55A10"/>
    <a:srgbClr val="76D2B6"/>
    <a:srgbClr val="39870C"/>
    <a:srgbClr val="275937"/>
    <a:srgbClr val="007BC7"/>
    <a:srgbClr val="C5E9FE"/>
    <a:srgbClr val="E2F2E7"/>
    <a:srgbClr val="42145F"/>
    <a:srgbClr val="8497B0"/>
    <a:srgbClr val="FFB61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628"/>
    <p:restoredTop sz="87793"/>
  </p:normalViewPr>
  <p:slideViewPr>
    <p:cSldViewPr snapToGrid="0">
      <p:cViewPr varScale="1">
        <p:scale>
          <a:sx n="90" d="100"/>
          <a:sy n="90" d="100"/>
        </p:scale>
        <p:origin x="192" y="2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874FD2-4047-C444-B86C-6CE9E2B859D6}" type="datetimeFigureOut">
              <a:rPr lang="nl-NL" smtClean="0"/>
              <a:t>18-06-2024</a:t>
            </a:fld>
            <a:endParaRPr lang="nl-NL"/>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nl-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5664C3-19D0-414E-A362-99160159288F}" type="slidenum">
              <a:rPr lang="nl-NL" smtClean="0"/>
              <a:t>‹nr.›</a:t>
            </a:fld>
            <a:endParaRPr lang="nl-NL"/>
          </a:p>
        </p:txBody>
      </p:sp>
    </p:spTree>
    <p:extLst>
      <p:ext uri="{BB962C8B-B14F-4D97-AF65-F5344CB8AC3E}">
        <p14:creationId xmlns:p14="http://schemas.microsoft.com/office/powerpoint/2010/main" val="2882291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pianoo.nl/sites/default/files/media/documents/Manifest-Actieplan-MVI-RIVM.pdf"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s://www.pianoo.nl/nl/webtool-implementatie-iso-20400" TargetMode="External"/><Relationship Id="rId5" Type="http://schemas.openxmlformats.org/officeDocument/2006/relationships/hyperlink" Target="https://mvizet.nl/accounts/login/?next=/" TargetMode="External"/><Relationship Id="rId4" Type="http://schemas.openxmlformats.org/officeDocument/2006/relationships/hyperlink" Target="https://www.pianoo.nl/sites/default/files/media/documents/Manifest-MVI-Actieplan-Gemeente-Zwolle.pdf"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200150" y="1143000"/>
            <a:ext cx="4457700" cy="3086100"/>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D45664C3-19D0-414E-A362-99160159288F}" type="slidenum">
              <a:rPr lang="nl-NL" smtClean="0"/>
              <a:t>1</a:t>
            </a:fld>
            <a:endParaRPr lang="nl-NL"/>
          </a:p>
        </p:txBody>
      </p:sp>
    </p:spTree>
    <p:extLst>
      <p:ext uri="{BB962C8B-B14F-4D97-AF65-F5344CB8AC3E}">
        <p14:creationId xmlns:p14="http://schemas.microsoft.com/office/powerpoint/2010/main" val="17041268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200150" y="1143000"/>
            <a:ext cx="4457700" cy="3086100"/>
          </a:xfrm>
        </p:spPr>
      </p:sp>
      <p:sp>
        <p:nvSpPr>
          <p:cNvPr id="3" name="Tijdelijke aanduiding voor notities 2"/>
          <p:cNvSpPr>
            <a:spLocks noGrp="1"/>
          </p:cNvSpPr>
          <p:nvPr>
            <p:ph type="body" idx="1"/>
          </p:nvPr>
        </p:nvSpPr>
        <p:spPr/>
        <p:txBody>
          <a:bodyPr/>
          <a:lstStyle/>
          <a:p>
            <a:endParaRPr lang="nl-NL" sz="1200" dirty="0">
              <a:solidFill>
                <a:schemeClr val="tx1"/>
              </a:solidFill>
            </a:endParaRPr>
          </a:p>
        </p:txBody>
      </p:sp>
      <p:sp>
        <p:nvSpPr>
          <p:cNvPr id="4" name="Tijdelijke aanduiding voor dianummer 3"/>
          <p:cNvSpPr>
            <a:spLocks noGrp="1"/>
          </p:cNvSpPr>
          <p:nvPr>
            <p:ph type="sldNum" sz="quarter" idx="5"/>
          </p:nvPr>
        </p:nvSpPr>
        <p:spPr/>
        <p:txBody>
          <a:bodyPr/>
          <a:lstStyle/>
          <a:p>
            <a:fld id="{7B12D282-7140-4C44-A95F-7EE2060B9E96}" type="slidenum">
              <a:rPr lang="nl-NL" smtClean="0"/>
              <a:t>11</a:t>
            </a:fld>
            <a:endParaRPr lang="nl-NL"/>
          </a:p>
        </p:txBody>
      </p:sp>
    </p:spTree>
    <p:extLst>
      <p:ext uri="{BB962C8B-B14F-4D97-AF65-F5344CB8AC3E}">
        <p14:creationId xmlns:p14="http://schemas.microsoft.com/office/powerpoint/2010/main" val="7724838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200150" y="1143000"/>
            <a:ext cx="4457700" cy="3086100"/>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B12D282-7140-4C44-A95F-7EE2060B9E96}" type="slidenum">
              <a:rPr lang="nl-NL" smtClean="0"/>
              <a:t>12</a:t>
            </a:fld>
            <a:endParaRPr lang="nl-NL"/>
          </a:p>
        </p:txBody>
      </p:sp>
    </p:spTree>
    <p:extLst>
      <p:ext uri="{BB962C8B-B14F-4D97-AF65-F5344CB8AC3E}">
        <p14:creationId xmlns:p14="http://schemas.microsoft.com/office/powerpoint/2010/main" val="41021506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200150" y="1143000"/>
            <a:ext cx="4457700" cy="3086100"/>
          </a:xfrm>
        </p:spPr>
      </p:sp>
      <p:sp>
        <p:nvSpPr>
          <p:cNvPr id="3" name="Tijdelijke aanduiding voor notities 2"/>
          <p:cNvSpPr>
            <a:spLocks noGrp="1"/>
          </p:cNvSpPr>
          <p:nvPr>
            <p:ph type="body" idx="1"/>
          </p:nvPr>
        </p:nvSpPr>
        <p:spPr/>
        <p:txBody>
          <a:bodyPr/>
          <a:lstStyle/>
          <a:p>
            <a:endParaRPr lang="nl-NL" sz="1200" dirty="0">
              <a:solidFill>
                <a:schemeClr val="tx1"/>
              </a:solidFill>
            </a:endParaRPr>
          </a:p>
        </p:txBody>
      </p:sp>
      <p:sp>
        <p:nvSpPr>
          <p:cNvPr id="4" name="Tijdelijke aanduiding voor dianummer 3"/>
          <p:cNvSpPr>
            <a:spLocks noGrp="1"/>
          </p:cNvSpPr>
          <p:nvPr>
            <p:ph type="sldNum" sz="quarter" idx="5"/>
          </p:nvPr>
        </p:nvSpPr>
        <p:spPr/>
        <p:txBody>
          <a:bodyPr/>
          <a:lstStyle/>
          <a:p>
            <a:fld id="{7B12D282-7140-4C44-A95F-7EE2060B9E96}" type="slidenum">
              <a:rPr lang="nl-NL" smtClean="0"/>
              <a:t>13</a:t>
            </a:fld>
            <a:endParaRPr lang="nl-NL"/>
          </a:p>
        </p:txBody>
      </p:sp>
    </p:spTree>
    <p:extLst>
      <p:ext uri="{BB962C8B-B14F-4D97-AF65-F5344CB8AC3E}">
        <p14:creationId xmlns:p14="http://schemas.microsoft.com/office/powerpoint/2010/main" val="15641120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200150" y="1143000"/>
            <a:ext cx="4457700" cy="3086100"/>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B12D282-7140-4C44-A95F-7EE2060B9E96}" type="slidenum">
              <a:rPr lang="nl-NL" smtClean="0"/>
              <a:t>14</a:t>
            </a:fld>
            <a:endParaRPr lang="nl-NL"/>
          </a:p>
        </p:txBody>
      </p:sp>
    </p:spTree>
    <p:extLst>
      <p:ext uri="{BB962C8B-B14F-4D97-AF65-F5344CB8AC3E}">
        <p14:creationId xmlns:p14="http://schemas.microsoft.com/office/powerpoint/2010/main" val="9209619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200150" y="1143000"/>
            <a:ext cx="4457700" cy="3086100"/>
          </a:xfrm>
        </p:spPr>
      </p:sp>
      <p:sp>
        <p:nvSpPr>
          <p:cNvPr id="3" name="Tijdelijke aanduiding voor notities 2"/>
          <p:cNvSpPr>
            <a:spLocks noGrp="1"/>
          </p:cNvSpPr>
          <p:nvPr>
            <p:ph type="body" idx="1"/>
          </p:nvPr>
        </p:nvSpPr>
        <p:spPr/>
        <p:txBody>
          <a:bodyPr/>
          <a:lstStyle/>
          <a:p>
            <a:r>
              <a:rPr lang="nl-NL" sz="1200" b="1" dirty="0">
                <a:solidFill>
                  <a:schemeClr val="bg2">
                    <a:lumMod val="10000"/>
                  </a:schemeClr>
                </a:solidFill>
              </a:rPr>
              <a:t>Deze opmerking-ruimte bevat de inhoud van de Handleiding Actieplan MVOI.</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dirty="0">
                <a:solidFill>
                  <a:schemeClr val="bg2">
                    <a:lumMod val="10000"/>
                  </a:schemeClr>
                </a:solidFill>
              </a:rPr>
              <a:t>Toelichting:</a:t>
            </a:r>
            <a:endParaRPr lang="nl-NL" sz="1200" dirty="0">
              <a:solidFill>
                <a:schemeClr val="bg2">
                  <a:lumMod val="50000"/>
                </a:schemeClr>
              </a:solidFill>
            </a:endParaRPr>
          </a:p>
          <a:p>
            <a:pPr algn="just"/>
            <a:r>
              <a:rPr lang="nl-NL" sz="1200" dirty="0">
                <a:solidFill>
                  <a:schemeClr val="bg2">
                    <a:lumMod val="50000"/>
                  </a:schemeClr>
                </a:solidFill>
              </a:rPr>
              <a:t>Op basis van deze evaluatie worden stap 4 t/m 6 voor het komende jaar opnieuw uitgevoerd.</a:t>
            </a:r>
            <a:r>
              <a:rPr lang="nl-NL" dirty="0">
                <a:solidFill>
                  <a:schemeClr val="bg2">
                    <a:lumMod val="50000"/>
                  </a:schemeClr>
                </a:solidFill>
              </a:rPr>
              <a:t> De doelen en ambities kunnen naar aanleiding van de evaluatie worden herijkt.</a:t>
            </a:r>
            <a:endParaRPr lang="nl-NL" sz="1200" dirty="0">
              <a:solidFill>
                <a:schemeClr val="bg2">
                  <a:lumMod val="50000"/>
                </a:schemeClr>
              </a:solidFill>
              <a:cs typeface="Calibri"/>
            </a:endParaRPr>
          </a:p>
          <a:p>
            <a:endParaRPr lang="nl-NL"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dirty="0">
                <a:solidFill>
                  <a:schemeClr val="bg2">
                    <a:lumMod val="10000"/>
                  </a:schemeClr>
                </a:solidFill>
              </a:rPr>
              <a:t>Voorbeeld:</a:t>
            </a:r>
            <a:endParaRPr lang="nl-NL" sz="1600" b="1" dirty="0">
              <a:solidFill>
                <a:srgbClr val="E7E6E6">
                  <a:lumMod val="10000"/>
                </a:srgbClr>
              </a:solidFill>
              <a:latin typeface="Calibri" panose="020F0502020204030204"/>
            </a:endParaRPr>
          </a:p>
          <a:p>
            <a:r>
              <a:rPr lang="nl-NL" i="1" dirty="0"/>
              <a:t>Wat ging er goed?</a:t>
            </a:r>
            <a:endParaRPr lang="nl-NL" sz="1050" b="1" dirty="0">
              <a:solidFill>
                <a:schemeClr val="bg2">
                  <a:lumMod val="10000"/>
                </a:schemeClr>
              </a:solidFill>
            </a:endParaRPr>
          </a:p>
          <a:p>
            <a:pPr marL="232178" indent="-232178">
              <a:buFont typeface="Arial" panose="020B0604020202020204" pitchFamily="34" charset="0"/>
              <a:buChar char="•"/>
            </a:pPr>
            <a:r>
              <a:rPr lang="en-US" sz="1200" dirty="0" err="1">
                <a:solidFill>
                  <a:schemeClr val="bg2">
                    <a:lumMod val="10000"/>
                  </a:schemeClr>
                </a:solidFill>
              </a:rPr>
              <a:t>Niveau</a:t>
            </a:r>
            <a:r>
              <a:rPr lang="en-US" sz="1200" dirty="0">
                <a:solidFill>
                  <a:schemeClr val="bg2">
                    <a:lumMod val="10000"/>
                  </a:schemeClr>
                </a:solidFill>
              </a:rPr>
              <a:t> 1 criteria van de MVI-</a:t>
            </a:r>
            <a:r>
              <a:rPr lang="en-US" sz="1200" dirty="0" err="1">
                <a:solidFill>
                  <a:schemeClr val="bg2">
                    <a:lumMod val="10000"/>
                  </a:schemeClr>
                </a:solidFill>
              </a:rPr>
              <a:t>criteriatool</a:t>
            </a:r>
            <a:r>
              <a:rPr lang="en-US" sz="1200" dirty="0">
                <a:solidFill>
                  <a:schemeClr val="bg2">
                    <a:lumMod val="10000"/>
                  </a:schemeClr>
                </a:solidFill>
              </a:rPr>
              <a:t> </a:t>
            </a:r>
            <a:r>
              <a:rPr lang="en-US" sz="1200" dirty="0" err="1">
                <a:solidFill>
                  <a:schemeClr val="bg2">
                    <a:lumMod val="10000"/>
                  </a:schemeClr>
                </a:solidFill>
              </a:rPr>
              <a:t>worden</a:t>
            </a:r>
            <a:r>
              <a:rPr lang="en-US" sz="1200" dirty="0">
                <a:solidFill>
                  <a:schemeClr val="bg2">
                    <a:lumMod val="10000"/>
                  </a:schemeClr>
                </a:solidFill>
              </a:rPr>
              <a:t> </a:t>
            </a:r>
            <a:r>
              <a:rPr lang="en-US" sz="1200" dirty="0" err="1">
                <a:solidFill>
                  <a:schemeClr val="bg2">
                    <a:lumMod val="10000"/>
                  </a:schemeClr>
                </a:solidFill>
              </a:rPr>
              <a:t>standaard</a:t>
            </a:r>
            <a:r>
              <a:rPr lang="en-US" sz="1200" dirty="0">
                <a:solidFill>
                  <a:schemeClr val="bg2">
                    <a:lumMod val="10000"/>
                  </a:schemeClr>
                </a:solidFill>
              </a:rPr>
              <a:t> </a:t>
            </a:r>
            <a:r>
              <a:rPr lang="en-US" sz="1200" dirty="0" err="1">
                <a:solidFill>
                  <a:schemeClr val="bg2">
                    <a:lumMod val="10000"/>
                  </a:schemeClr>
                </a:solidFill>
              </a:rPr>
              <a:t>gebruikt</a:t>
            </a:r>
            <a:r>
              <a:rPr lang="en-US" sz="1200" dirty="0">
                <a:solidFill>
                  <a:schemeClr val="bg2">
                    <a:lumMod val="10000"/>
                  </a:schemeClr>
                </a:solidFill>
              </a:rPr>
              <a:t> </a:t>
            </a:r>
            <a:r>
              <a:rPr lang="en-US" sz="1200" dirty="0" err="1">
                <a:solidFill>
                  <a:schemeClr val="bg2">
                    <a:lumMod val="10000"/>
                  </a:schemeClr>
                </a:solidFill>
              </a:rPr>
              <a:t>bij</a:t>
            </a:r>
            <a:r>
              <a:rPr lang="en-US" sz="1200" dirty="0">
                <a:solidFill>
                  <a:schemeClr val="bg2">
                    <a:lumMod val="10000"/>
                  </a:schemeClr>
                </a:solidFill>
              </a:rPr>
              <a:t> </a:t>
            </a:r>
            <a:r>
              <a:rPr lang="en-US" sz="1200" dirty="0" err="1">
                <a:solidFill>
                  <a:schemeClr val="bg2">
                    <a:lumMod val="10000"/>
                  </a:schemeClr>
                </a:solidFill>
              </a:rPr>
              <a:t>elke</a:t>
            </a:r>
            <a:r>
              <a:rPr lang="en-US" sz="1200" dirty="0">
                <a:solidFill>
                  <a:schemeClr val="bg2">
                    <a:lumMod val="10000"/>
                  </a:schemeClr>
                </a:solidFill>
              </a:rPr>
              <a:t> </a:t>
            </a:r>
            <a:r>
              <a:rPr lang="en-US" dirty="0" err="1">
                <a:solidFill>
                  <a:schemeClr val="bg2">
                    <a:lumMod val="10000"/>
                  </a:schemeClr>
                </a:solidFill>
              </a:rPr>
              <a:t>aanbesteding</a:t>
            </a:r>
            <a:endParaRPr lang="en-US" dirty="0">
              <a:solidFill>
                <a:schemeClr val="bg2">
                  <a:lumMod val="10000"/>
                </a:schemeClr>
              </a:solidFill>
            </a:endParaRPr>
          </a:p>
          <a:p>
            <a:pPr marL="231775" indent="-231775">
              <a:buFont typeface="Arial" panose="020B0604020202020204" pitchFamily="34" charset="0"/>
              <a:buChar char="•"/>
            </a:pPr>
            <a:r>
              <a:rPr lang="en-US" dirty="0" err="1">
                <a:solidFill>
                  <a:schemeClr val="bg2">
                    <a:lumMod val="10000"/>
                  </a:schemeClr>
                </a:solidFill>
              </a:rPr>
              <a:t>Gestelde</a:t>
            </a:r>
            <a:r>
              <a:rPr lang="en-US" dirty="0">
                <a:solidFill>
                  <a:schemeClr val="bg2">
                    <a:lumMod val="10000"/>
                  </a:schemeClr>
                </a:solidFill>
              </a:rPr>
              <a:t> </a:t>
            </a:r>
            <a:r>
              <a:rPr lang="en-US" dirty="0" err="1">
                <a:solidFill>
                  <a:schemeClr val="bg2">
                    <a:lumMod val="10000"/>
                  </a:schemeClr>
                </a:solidFill>
              </a:rPr>
              <a:t>doel</a:t>
            </a:r>
            <a:r>
              <a:rPr lang="en-US" dirty="0">
                <a:solidFill>
                  <a:schemeClr val="bg2">
                    <a:lumMod val="10000"/>
                  </a:schemeClr>
                </a:solidFill>
              </a:rPr>
              <a:t> </a:t>
            </a:r>
            <a:r>
              <a:rPr lang="en-US" dirty="0" err="1">
                <a:solidFill>
                  <a:schemeClr val="bg2">
                    <a:lumMod val="10000"/>
                  </a:schemeClr>
                </a:solidFill>
              </a:rPr>
              <a:t>voor</a:t>
            </a:r>
            <a:r>
              <a:rPr lang="en-US" dirty="0">
                <a:solidFill>
                  <a:schemeClr val="bg2">
                    <a:lumMod val="10000"/>
                  </a:schemeClr>
                </a:solidFill>
              </a:rPr>
              <a:t> </a:t>
            </a:r>
            <a:r>
              <a:rPr lang="en-US" dirty="0" err="1">
                <a:solidFill>
                  <a:schemeClr val="bg2">
                    <a:lumMod val="10000"/>
                  </a:schemeClr>
                </a:solidFill>
              </a:rPr>
              <a:t>thema</a:t>
            </a:r>
            <a:r>
              <a:rPr lang="en-US" dirty="0">
                <a:solidFill>
                  <a:schemeClr val="bg2">
                    <a:lumMod val="10000"/>
                  </a:schemeClr>
                </a:solidFill>
              </a:rPr>
              <a:t> </a:t>
            </a:r>
            <a:r>
              <a:rPr lang="en-US" dirty="0" err="1">
                <a:solidFill>
                  <a:schemeClr val="bg2">
                    <a:lumMod val="10000"/>
                  </a:schemeClr>
                </a:solidFill>
              </a:rPr>
              <a:t>klimaat</a:t>
            </a:r>
            <a:r>
              <a:rPr lang="en-US" dirty="0">
                <a:solidFill>
                  <a:schemeClr val="bg2">
                    <a:lumMod val="10000"/>
                  </a:schemeClr>
                </a:solidFill>
              </a:rPr>
              <a:t> is </a:t>
            </a:r>
            <a:r>
              <a:rPr lang="en-US" dirty="0" err="1">
                <a:solidFill>
                  <a:schemeClr val="bg2">
                    <a:lumMod val="10000"/>
                  </a:schemeClr>
                </a:solidFill>
              </a:rPr>
              <a:t>behaald</a:t>
            </a:r>
            <a:endParaRPr lang="en-US" sz="1200" dirty="0">
              <a:solidFill>
                <a:schemeClr val="bg2">
                  <a:lumMod val="10000"/>
                </a:schemeClr>
              </a:solidFill>
              <a:cs typeface="Calibri" panose="020F0502020204030204"/>
            </a:endParaRPr>
          </a:p>
          <a:p>
            <a:pPr marL="232178" indent="-232178">
              <a:buFont typeface="Arial" panose="020B0604020202020204" pitchFamily="34" charset="0"/>
              <a:buChar char="•"/>
            </a:pPr>
            <a:r>
              <a:rPr lang="en-US" sz="1200" dirty="0" err="1">
                <a:solidFill>
                  <a:schemeClr val="bg2">
                    <a:lumMod val="10000"/>
                  </a:schemeClr>
                </a:solidFill>
              </a:rPr>
              <a:t>Ambitieweb</a:t>
            </a:r>
            <a:r>
              <a:rPr lang="en-US" sz="1200" dirty="0">
                <a:solidFill>
                  <a:schemeClr val="bg2">
                    <a:lumMod val="10000"/>
                  </a:schemeClr>
                </a:solidFill>
              </a:rPr>
              <a:t> </a:t>
            </a:r>
            <a:r>
              <a:rPr lang="en-US" sz="1200" dirty="0" err="1">
                <a:solidFill>
                  <a:schemeClr val="bg2">
                    <a:lumMod val="10000"/>
                  </a:schemeClr>
                </a:solidFill>
              </a:rPr>
              <a:t>toegepast</a:t>
            </a:r>
            <a:r>
              <a:rPr lang="en-US" sz="1200" dirty="0">
                <a:solidFill>
                  <a:schemeClr val="bg2">
                    <a:lumMod val="10000"/>
                  </a:schemeClr>
                </a:solidFill>
              </a:rPr>
              <a:t> om concrete </a:t>
            </a:r>
            <a:r>
              <a:rPr lang="en-US" sz="1200" dirty="0" err="1">
                <a:solidFill>
                  <a:schemeClr val="bg2">
                    <a:lumMod val="10000"/>
                  </a:schemeClr>
                </a:solidFill>
              </a:rPr>
              <a:t>ambities</a:t>
            </a:r>
            <a:r>
              <a:rPr lang="en-US" sz="1200" dirty="0">
                <a:solidFill>
                  <a:schemeClr val="bg2">
                    <a:lumMod val="10000"/>
                  </a:schemeClr>
                </a:solidFill>
              </a:rPr>
              <a:t> op </a:t>
            </a:r>
            <a:r>
              <a:rPr lang="en-US" sz="1200" dirty="0" err="1">
                <a:solidFill>
                  <a:schemeClr val="bg2">
                    <a:lumMod val="10000"/>
                  </a:schemeClr>
                </a:solidFill>
              </a:rPr>
              <a:t>te</a:t>
            </a:r>
            <a:r>
              <a:rPr lang="en-US" sz="1200" dirty="0">
                <a:solidFill>
                  <a:schemeClr val="bg2">
                    <a:lumMod val="10000"/>
                  </a:schemeClr>
                </a:solidFill>
              </a:rPr>
              <a:t> </a:t>
            </a:r>
            <a:r>
              <a:rPr lang="en-US" sz="1200" dirty="0" err="1">
                <a:solidFill>
                  <a:schemeClr val="bg2">
                    <a:lumMod val="10000"/>
                  </a:schemeClr>
                </a:solidFill>
              </a:rPr>
              <a:t>stellen</a:t>
            </a:r>
            <a:endParaRPr lang="nl-NL" i="1" dirty="0"/>
          </a:p>
          <a:p>
            <a:endParaRPr lang="nl-NL" i="1" dirty="0"/>
          </a:p>
          <a:p>
            <a:r>
              <a:rPr lang="nl-NL" i="1" dirty="0"/>
              <a:t>Wat had er beter gekund?</a:t>
            </a:r>
          </a:p>
          <a:p>
            <a:pPr marL="232178" indent="-232178">
              <a:buFont typeface="Arial" panose="020B0604020202020204" pitchFamily="34" charset="0"/>
              <a:buChar char="•"/>
            </a:pPr>
            <a:r>
              <a:rPr lang="en-US" sz="1200" dirty="0">
                <a:solidFill>
                  <a:schemeClr val="bg2">
                    <a:lumMod val="10000"/>
                  </a:schemeClr>
                </a:solidFill>
              </a:rPr>
              <a:t>De </a:t>
            </a:r>
            <a:r>
              <a:rPr lang="en-US" sz="1200" dirty="0" err="1">
                <a:solidFill>
                  <a:schemeClr val="bg2">
                    <a:lumMod val="10000"/>
                  </a:schemeClr>
                </a:solidFill>
              </a:rPr>
              <a:t>opdrachtgever</a:t>
            </a:r>
            <a:r>
              <a:rPr lang="en-US" sz="1200" dirty="0">
                <a:solidFill>
                  <a:schemeClr val="bg2">
                    <a:lumMod val="10000"/>
                  </a:schemeClr>
                </a:solidFill>
              </a:rPr>
              <a:t> is </a:t>
            </a:r>
            <a:r>
              <a:rPr lang="en-US" sz="1200" dirty="0" err="1">
                <a:solidFill>
                  <a:schemeClr val="bg2">
                    <a:lumMod val="10000"/>
                  </a:schemeClr>
                </a:solidFill>
              </a:rPr>
              <a:t>niet</a:t>
            </a:r>
            <a:r>
              <a:rPr lang="en-US" sz="1200" dirty="0">
                <a:solidFill>
                  <a:schemeClr val="bg2">
                    <a:lumMod val="10000"/>
                  </a:schemeClr>
                </a:solidFill>
              </a:rPr>
              <a:t> </a:t>
            </a:r>
            <a:r>
              <a:rPr lang="en-US" sz="1200" dirty="0" err="1">
                <a:solidFill>
                  <a:schemeClr val="bg2">
                    <a:lumMod val="10000"/>
                  </a:schemeClr>
                </a:solidFill>
              </a:rPr>
              <a:t>altijd</a:t>
            </a:r>
            <a:r>
              <a:rPr lang="en-US" sz="1200" dirty="0">
                <a:solidFill>
                  <a:schemeClr val="bg2">
                    <a:lumMod val="10000"/>
                  </a:schemeClr>
                </a:solidFill>
              </a:rPr>
              <a:t> (op </a:t>
            </a:r>
            <a:r>
              <a:rPr lang="en-US" sz="1200" dirty="0" err="1">
                <a:solidFill>
                  <a:schemeClr val="bg2">
                    <a:lumMod val="10000"/>
                  </a:schemeClr>
                </a:solidFill>
              </a:rPr>
              <a:t>tijd</a:t>
            </a:r>
            <a:r>
              <a:rPr lang="en-US" sz="1200" dirty="0">
                <a:solidFill>
                  <a:schemeClr val="bg2">
                    <a:lumMod val="10000"/>
                  </a:schemeClr>
                </a:solidFill>
              </a:rPr>
              <a:t>) </a:t>
            </a:r>
            <a:r>
              <a:rPr lang="en-US" sz="1200" dirty="0" err="1">
                <a:solidFill>
                  <a:schemeClr val="bg2">
                    <a:lumMod val="10000"/>
                  </a:schemeClr>
                </a:solidFill>
              </a:rPr>
              <a:t>betrokken</a:t>
            </a:r>
            <a:r>
              <a:rPr lang="en-US" sz="1200" dirty="0">
                <a:solidFill>
                  <a:schemeClr val="bg2">
                    <a:lumMod val="10000"/>
                  </a:schemeClr>
                </a:solidFill>
              </a:rPr>
              <a:t> </a:t>
            </a:r>
            <a:r>
              <a:rPr lang="en-US" sz="1200" dirty="0" err="1">
                <a:solidFill>
                  <a:schemeClr val="bg2">
                    <a:lumMod val="10000"/>
                  </a:schemeClr>
                </a:solidFill>
              </a:rPr>
              <a:t>geweest</a:t>
            </a:r>
            <a:r>
              <a:rPr lang="en-US" sz="1200" dirty="0">
                <a:solidFill>
                  <a:schemeClr val="bg2">
                    <a:lumMod val="10000"/>
                  </a:schemeClr>
                </a:solidFill>
              </a:rPr>
              <a:t> </a:t>
            </a:r>
            <a:r>
              <a:rPr lang="en-US" sz="1200" dirty="0" err="1">
                <a:solidFill>
                  <a:schemeClr val="bg2">
                    <a:lumMod val="10000"/>
                  </a:schemeClr>
                </a:solidFill>
              </a:rPr>
              <a:t>bij</a:t>
            </a:r>
            <a:r>
              <a:rPr lang="en-US" sz="1200" dirty="0">
                <a:solidFill>
                  <a:schemeClr val="bg2">
                    <a:lumMod val="10000"/>
                  </a:schemeClr>
                </a:solidFill>
              </a:rPr>
              <a:t> het MVOI process van de </a:t>
            </a:r>
            <a:r>
              <a:rPr lang="en-US" sz="1200" dirty="0" err="1">
                <a:solidFill>
                  <a:schemeClr val="bg2">
                    <a:lumMod val="10000"/>
                  </a:schemeClr>
                </a:solidFill>
              </a:rPr>
              <a:t>aanbesteding</a:t>
            </a:r>
            <a:endParaRPr lang="en-US" sz="1200" dirty="0">
              <a:solidFill>
                <a:schemeClr val="bg2">
                  <a:lumMod val="10000"/>
                </a:schemeClr>
              </a:solidFill>
            </a:endParaRPr>
          </a:p>
          <a:p>
            <a:pPr marL="232178" indent="-232178">
              <a:buFont typeface="Arial" panose="020B0604020202020204" pitchFamily="34" charset="0"/>
              <a:buChar char="•"/>
            </a:pPr>
            <a:r>
              <a:rPr lang="en-US" sz="1200" dirty="0">
                <a:solidFill>
                  <a:schemeClr val="bg2">
                    <a:lumMod val="10000"/>
                  </a:schemeClr>
                </a:solidFill>
              </a:rPr>
              <a:t>Er </a:t>
            </a:r>
            <a:r>
              <a:rPr lang="en-US" sz="1200" dirty="0" err="1">
                <a:solidFill>
                  <a:schemeClr val="bg2">
                    <a:lumMod val="10000"/>
                  </a:schemeClr>
                </a:solidFill>
              </a:rPr>
              <a:t>hadden</a:t>
            </a:r>
            <a:r>
              <a:rPr lang="en-US" sz="1200" dirty="0">
                <a:solidFill>
                  <a:schemeClr val="bg2">
                    <a:lumMod val="10000"/>
                  </a:schemeClr>
                </a:solidFill>
              </a:rPr>
              <a:t> </a:t>
            </a:r>
            <a:r>
              <a:rPr lang="en-US" sz="1200" dirty="0" err="1">
                <a:solidFill>
                  <a:schemeClr val="bg2">
                    <a:lumMod val="10000"/>
                  </a:schemeClr>
                </a:solidFill>
              </a:rPr>
              <a:t>vaker</a:t>
            </a:r>
            <a:r>
              <a:rPr lang="en-US" sz="1200" dirty="0">
                <a:solidFill>
                  <a:schemeClr val="bg2">
                    <a:lumMod val="10000"/>
                  </a:schemeClr>
                </a:solidFill>
              </a:rPr>
              <a:t> </a:t>
            </a:r>
            <a:r>
              <a:rPr lang="en-US" sz="1200" dirty="0" err="1">
                <a:solidFill>
                  <a:schemeClr val="bg2">
                    <a:lumMod val="10000"/>
                  </a:schemeClr>
                </a:solidFill>
              </a:rPr>
              <a:t>hogere</a:t>
            </a:r>
            <a:r>
              <a:rPr lang="en-US" sz="1200" dirty="0">
                <a:solidFill>
                  <a:schemeClr val="bg2">
                    <a:lumMod val="10000"/>
                  </a:schemeClr>
                </a:solidFill>
              </a:rPr>
              <a:t> </a:t>
            </a:r>
            <a:r>
              <a:rPr lang="en-US" sz="1200" dirty="0" err="1">
                <a:solidFill>
                  <a:schemeClr val="bg2">
                    <a:lumMod val="10000"/>
                  </a:schemeClr>
                </a:solidFill>
              </a:rPr>
              <a:t>niveaus</a:t>
            </a:r>
            <a:r>
              <a:rPr lang="en-US" sz="1200" dirty="0">
                <a:solidFill>
                  <a:schemeClr val="bg2">
                    <a:lumMod val="10000"/>
                  </a:schemeClr>
                </a:solidFill>
              </a:rPr>
              <a:t> van </a:t>
            </a:r>
            <a:r>
              <a:rPr lang="en-US" sz="1200" dirty="0" err="1">
                <a:solidFill>
                  <a:schemeClr val="bg2">
                    <a:lumMod val="10000"/>
                  </a:schemeClr>
                </a:solidFill>
              </a:rPr>
              <a:t>gunningscriteria</a:t>
            </a:r>
            <a:r>
              <a:rPr lang="en-US" sz="1200" dirty="0">
                <a:solidFill>
                  <a:schemeClr val="bg2">
                    <a:lumMod val="10000"/>
                  </a:schemeClr>
                </a:solidFill>
              </a:rPr>
              <a:t> </a:t>
            </a:r>
            <a:r>
              <a:rPr lang="en-US" sz="1200" dirty="0" err="1">
                <a:solidFill>
                  <a:schemeClr val="bg2">
                    <a:lumMod val="10000"/>
                  </a:schemeClr>
                </a:solidFill>
              </a:rPr>
              <a:t>kunnen</a:t>
            </a:r>
            <a:r>
              <a:rPr lang="en-US" sz="1200" dirty="0">
                <a:solidFill>
                  <a:schemeClr val="bg2">
                    <a:lumMod val="10000"/>
                  </a:schemeClr>
                </a:solidFill>
              </a:rPr>
              <a:t> </a:t>
            </a:r>
            <a:r>
              <a:rPr lang="en-US" sz="1200" dirty="0" err="1">
                <a:solidFill>
                  <a:schemeClr val="bg2">
                    <a:lumMod val="10000"/>
                  </a:schemeClr>
                </a:solidFill>
              </a:rPr>
              <a:t>worden</a:t>
            </a:r>
            <a:r>
              <a:rPr lang="en-US" sz="1200" dirty="0">
                <a:solidFill>
                  <a:schemeClr val="bg2">
                    <a:lumMod val="10000"/>
                  </a:schemeClr>
                </a:solidFill>
              </a:rPr>
              <a:t> </a:t>
            </a:r>
            <a:r>
              <a:rPr lang="en-US" sz="1200" dirty="0" err="1">
                <a:solidFill>
                  <a:schemeClr val="bg2">
                    <a:lumMod val="10000"/>
                  </a:schemeClr>
                </a:solidFill>
              </a:rPr>
              <a:t>toegepast</a:t>
            </a:r>
            <a:endParaRPr lang="en-US" sz="1200" dirty="0">
              <a:solidFill>
                <a:schemeClr val="bg2">
                  <a:lumMod val="10000"/>
                </a:schemeClr>
              </a:solidFill>
            </a:endParaRPr>
          </a:p>
          <a:p>
            <a:pPr marL="231775" indent="-231775">
              <a:buFont typeface="Arial" panose="020B0604020202020204" pitchFamily="34" charset="0"/>
              <a:buChar char="•"/>
            </a:pPr>
            <a:r>
              <a:rPr lang="en-US" dirty="0" err="1">
                <a:solidFill>
                  <a:schemeClr val="bg2">
                    <a:lumMod val="10000"/>
                  </a:schemeClr>
                </a:solidFill>
              </a:rPr>
              <a:t>Gestelde</a:t>
            </a:r>
            <a:r>
              <a:rPr lang="en-US" dirty="0">
                <a:solidFill>
                  <a:schemeClr val="bg2">
                    <a:lumMod val="10000"/>
                  </a:schemeClr>
                </a:solidFill>
              </a:rPr>
              <a:t> </a:t>
            </a:r>
            <a:r>
              <a:rPr lang="en-US" dirty="0" err="1">
                <a:solidFill>
                  <a:schemeClr val="bg2">
                    <a:lumMod val="10000"/>
                  </a:schemeClr>
                </a:solidFill>
              </a:rPr>
              <a:t>doel</a:t>
            </a:r>
            <a:r>
              <a:rPr lang="en-US" dirty="0">
                <a:solidFill>
                  <a:schemeClr val="bg2">
                    <a:lumMod val="10000"/>
                  </a:schemeClr>
                </a:solidFill>
              </a:rPr>
              <a:t> </a:t>
            </a:r>
            <a:r>
              <a:rPr lang="en-US" dirty="0" err="1">
                <a:solidFill>
                  <a:schemeClr val="bg2">
                    <a:lumMod val="10000"/>
                  </a:schemeClr>
                </a:solidFill>
              </a:rPr>
              <a:t>voor</a:t>
            </a:r>
            <a:r>
              <a:rPr lang="en-US" dirty="0">
                <a:solidFill>
                  <a:schemeClr val="bg2">
                    <a:lumMod val="10000"/>
                  </a:schemeClr>
                </a:solidFill>
              </a:rPr>
              <a:t> social return </a:t>
            </a:r>
            <a:r>
              <a:rPr lang="en-US" dirty="0" err="1">
                <a:solidFill>
                  <a:schemeClr val="bg2">
                    <a:lumMod val="10000"/>
                  </a:schemeClr>
                </a:solidFill>
              </a:rPr>
              <a:t>niet</a:t>
            </a:r>
            <a:r>
              <a:rPr lang="en-US" dirty="0">
                <a:solidFill>
                  <a:schemeClr val="bg2">
                    <a:lumMod val="10000"/>
                  </a:schemeClr>
                </a:solidFill>
              </a:rPr>
              <a:t> </a:t>
            </a:r>
            <a:r>
              <a:rPr lang="en-US" dirty="0" err="1">
                <a:solidFill>
                  <a:schemeClr val="bg2">
                    <a:lumMod val="10000"/>
                  </a:schemeClr>
                </a:solidFill>
              </a:rPr>
              <a:t>gehaald</a:t>
            </a:r>
            <a:endParaRPr lang="en-US" dirty="0">
              <a:solidFill>
                <a:srgbClr val="181717"/>
              </a:solidFill>
              <a:cs typeface="Calibri"/>
            </a:endParaRPr>
          </a:p>
          <a:p>
            <a:endParaRPr lang="nl-NL" i="1" dirty="0"/>
          </a:p>
          <a:p>
            <a:r>
              <a:rPr lang="nl-NL" i="1" dirty="0"/>
              <a:t>Waar moeten we op letten komend jaar?</a:t>
            </a:r>
          </a:p>
          <a:p>
            <a:pPr marL="232178" indent="-232178" algn="just">
              <a:buFont typeface="Arial" panose="020B0604020202020204" pitchFamily="34" charset="0"/>
              <a:buChar char="•"/>
            </a:pPr>
            <a:r>
              <a:rPr lang="nl-NL" sz="1200" dirty="0">
                <a:solidFill>
                  <a:schemeClr val="bg2">
                    <a:lumMod val="10000"/>
                  </a:schemeClr>
                </a:solidFill>
              </a:rPr>
              <a:t>Trainingen over MVOI voor opdrachtgevers en inkoop samen plannen om opdrachtgevers te betrekken</a:t>
            </a:r>
          </a:p>
          <a:p>
            <a:pPr marL="232178" indent="-232178" algn="just">
              <a:buFont typeface="Arial" panose="020B0604020202020204" pitchFamily="34" charset="0"/>
              <a:buChar char="•"/>
            </a:pPr>
            <a:r>
              <a:rPr lang="nl-NL" sz="1200" dirty="0">
                <a:solidFill>
                  <a:schemeClr val="bg2">
                    <a:lumMod val="10000"/>
                  </a:schemeClr>
                </a:solidFill>
              </a:rPr>
              <a:t>Op tijd betrekken van de opdrachtgever in het proces</a:t>
            </a:r>
          </a:p>
          <a:p>
            <a:pPr marL="232178" indent="-232178" algn="just">
              <a:buFont typeface="Arial" panose="020B0604020202020204" pitchFamily="34" charset="0"/>
              <a:buChar char="•"/>
            </a:pPr>
            <a:r>
              <a:rPr lang="nl-NL" sz="1200" dirty="0">
                <a:solidFill>
                  <a:schemeClr val="bg2">
                    <a:lumMod val="10000"/>
                  </a:schemeClr>
                </a:solidFill>
              </a:rPr>
              <a:t>Beschikbare tools meer benutten</a:t>
            </a:r>
            <a:endParaRPr lang="nl-NL" sz="1050" dirty="0">
              <a:solidFill>
                <a:schemeClr val="bg2">
                  <a:lumMod val="10000"/>
                </a:schemeClr>
              </a:solidFill>
            </a:endParaRPr>
          </a:p>
          <a:p>
            <a:endParaRPr lang="nl-NL" dirty="0"/>
          </a:p>
          <a:p>
            <a:pPr marL="0" indent="0">
              <a:buFont typeface="Wingdings" pitchFamily="2" charset="2"/>
              <a:buNone/>
            </a:pPr>
            <a:r>
              <a:rPr lang="nl-NL" b="1" dirty="0"/>
              <a:t>Praktijkvoorbeeld:</a:t>
            </a:r>
          </a:p>
          <a:p>
            <a:pPr algn="just"/>
            <a:r>
              <a:rPr lang="nl-NL" sz="1200" dirty="0">
                <a:solidFill>
                  <a:schemeClr val="bg2">
                    <a:lumMod val="10000"/>
                  </a:schemeClr>
                </a:solidFill>
              </a:rPr>
              <a:t>Het </a:t>
            </a:r>
            <a:r>
              <a:rPr lang="nl-NL" sz="1200" b="1" dirty="0">
                <a:solidFill>
                  <a:srgbClr val="76D2B6"/>
                </a:solidFill>
                <a:hlinkClick r:id="rId3">
                  <a:extLst>
                    <a:ext uri="{A12FA001-AC4F-418D-AE19-62706E023703}">
                      <ahyp:hlinkClr xmlns:ahyp="http://schemas.microsoft.com/office/drawing/2018/hyperlinkcolor" val="tx"/>
                    </a:ext>
                  </a:extLst>
                </a:hlinkClick>
              </a:rPr>
              <a:t>RIVM</a:t>
            </a:r>
            <a:r>
              <a:rPr lang="nl-NL" sz="1200" b="1" dirty="0">
                <a:solidFill>
                  <a:schemeClr val="bg2">
                    <a:lumMod val="10000"/>
                  </a:schemeClr>
                </a:solidFill>
              </a:rPr>
              <a:t> (p.25) </a:t>
            </a:r>
            <a:r>
              <a:rPr lang="nl-NL" sz="1200" dirty="0">
                <a:solidFill>
                  <a:schemeClr val="bg2">
                    <a:lumMod val="10000"/>
                  </a:schemeClr>
                </a:solidFill>
              </a:rPr>
              <a:t>evalueert jaarlijks op basis van de effecten van het beleid. Deze effecten worden onder andere gemeten met de MVI zelf-evaluatie-tool. Op basis van deze resultaten kan het Actieplan worden aangepast waar nodig. </a:t>
            </a:r>
          </a:p>
          <a:p>
            <a:pPr marL="171450" indent="-171450">
              <a:buFont typeface="Wingdings" panose="05000000000000000000" pitchFamily="2" charset="2"/>
              <a:buChar char="à"/>
            </a:pPr>
            <a:r>
              <a:rPr lang="nl-NL" sz="1200" dirty="0">
                <a:solidFill>
                  <a:schemeClr val="bg2">
                    <a:lumMod val="50000"/>
                  </a:schemeClr>
                </a:solidFill>
                <a:hlinkClick r:id="rId3"/>
              </a:rPr>
              <a:t>https://www.pianoo.nl/sites/default/files/media/documents/Manifest-Actieplan-MVI-RIVM.pdf</a:t>
            </a:r>
            <a:r>
              <a:rPr lang="nl-NL" sz="1200" dirty="0">
                <a:solidFill>
                  <a:schemeClr val="bg2">
                    <a:lumMod val="50000"/>
                  </a:schemeClr>
                </a:solidFill>
              </a:rPr>
              <a:t> </a:t>
            </a:r>
          </a:p>
          <a:p>
            <a:pPr algn="just"/>
            <a:endParaRPr lang="nl-NL" sz="1050" dirty="0">
              <a:solidFill>
                <a:schemeClr val="bg2">
                  <a:lumMod val="10000"/>
                </a:schemeClr>
              </a:solidFill>
            </a:endParaRPr>
          </a:p>
          <a:p>
            <a:pPr algn="just"/>
            <a:r>
              <a:rPr lang="nl-NL" sz="1200" b="1" dirty="0">
                <a:solidFill>
                  <a:srgbClr val="76D2B6"/>
                </a:solidFill>
                <a:hlinkClick r:id="rId4">
                  <a:extLst>
                    <a:ext uri="{A12FA001-AC4F-418D-AE19-62706E023703}">
                      <ahyp:hlinkClr xmlns:ahyp="http://schemas.microsoft.com/office/drawing/2018/hyperlinkcolor" val="tx"/>
                    </a:ext>
                  </a:extLst>
                </a:hlinkClick>
              </a:rPr>
              <a:t>Gemeente Zwolle</a:t>
            </a:r>
            <a:r>
              <a:rPr lang="nl-NL" sz="1200" b="1" dirty="0">
                <a:solidFill>
                  <a:srgbClr val="76D2B6"/>
                </a:solidFill>
              </a:rPr>
              <a:t> </a:t>
            </a:r>
            <a:r>
              <a:rPr lang="nl-NL" sz="1200" b="1" dirty="0">
                <a:solidFill>
                  <a:schemeClr val="bg2">
                    <a:lumMod val="10000"/>
                  </a:schemeClr>
                </a:solidFill>
              </a:rPr>
              <a:t>(p.13) </a:t>
            </a:r>
            <a:r>
              <a:rPr lang="nl-NL" sz="1200" dirty="0">
                <a:solidFill>
                  <a:schemeClr val="bg2">
                    <a:lumMod val="10000"/>
                  </a:schemeClr>
                </a:solidFill>
              </a:rPr>
              <a:t>gebruikt actief de MVI-zelfevaluatietool om te monitoren en te rapporteren.</a:t>
            </a:r>
          </a:p>
          <a:p>
            <a:pPr algn="just"/>
            <a:r>
              <a:rPr lang="nl-NL" sz="1200" dirty="0">
                <a:solidFill>
                  <a:schemeClr val="bg2">
                    <a:lumMod val="10000"/>
                  </a:schemeClr>
                </a:solidFill>
              </a:rPr>
              <a:t>    -&gt; </a:t>
            </a:r>
            <a:r>
              <a:rPr lang="nl-NL" dirty="0">
                <a:hlinkClick r:id="rId4"/>
              </a:rPr>
              <a:t>https://www.pianoo.nl/sites/default/files/media/documents/Manifest-MVI-Actieplan-Gemeente-Zwolle.pdf</a:t>
            </a:r>
            <a:endParaRPr lang="nl-NL" sz="1200" dirty="0">
              <a:solidFill>
                <a:schemeClr val="bg2">
                  <a:lumMod val="10000"/>
                </a:schemeClr>
              </a:solidFill>
            </a:endParaRPr>
          </a:p>
          <a:p>
            <a:pPr marL="0" indent="0">
              <a:buFont typeface="Wingdings" pitchFamily="2" charset="2"/>
              <a:buNone/>
            </a:pPr>
            <a:endParaRPr lang="nl-NL" sz="1200" dirty="0">
              <a:solidFill>
                <a:schemeClr val="bg2">
                  <a:lumMod val="50000"/>
                </a:schemeClr>
              </a:solidFill>
            </a:endParaRPr>
          </a:p>
          <a:p>
            <a:pPr marL="0" indent="0">
              <a:buFont typeface="Wingdings" pitchFamily="2" charset="2"/>
              <a:buNone/>
            </a:pPr>
            <a:endParaRPr lang="nl-NL" b="1" dirty="0"/>
          </a:p>
          <a:p>
            <a:pPr marL="0" indent="0">
              <a:buFont typeface="Wingdings" pitchFamily="2" charset="2"/>
              <a:buNone/>
            </a:pPr>
            <a:r>
              <a:rPr lang="nl-NL" b="1" dirty="0"/>
              <a:t>Tools en handreikingen:</a:t>
            </a:r>
          </a:p>
          <a:p>
            <a:r>
              <a:rPr lang="nl-NL" sz="1200" b="0" dirty="0">
                <a:solidFill>
                  <a:schemeClr val="bg2">
                    <a:lumMod val="10000"/>
                  </a:schemeClr>
                </a:solidFill>
              </a:rPr>
              <a:t>De</a:t>
            </a:r>
            <a:r>
              <a:rPr lang="nl-NL" sz="1200" b="0" dirty="0">
                <a:solidFill>
                  <a:srgbClr val="76D2B6"/>
                </a:solidFill>
              </a:rPr>
              <a:t> </a:t>
            </a:r>
            <a:r>
              <a:rPr lang="nl-NL" sz="1200" b="0" dirty="0">
                <a:solidFill>
                  <a:srgbClr val="76D2B6"/>
                </a:solidFill>
                <a:hlinkClick r:id="rId5">
                  <a:extLst>
                    <a:ext uri="{A12FA001-AC4F-418D-AE19-62706E023703}">
                      <ahyp:hlinkClr xmlns:ahyp="http://schemas.microsoft.com/office/drawing/2018/hyperlinkcolor" val="tx"/>
                    </a:ext>
                  </a:extLst>
                </a:hlinkClick>
              </a:rPr>
              <a:t>MVI zelf evaluatie tool</a:t>
            </a:r>
            <a:r>
              <a:rPr lang="nl-NL" sz="1200" b="0" dirty="0">
                <a:solidFill>
                  <a:srgbClr val="76D2B6"/>
                </a:solidFill>
              </a:rPr>
              <a:t> </a:t>
            </a:r>
            <a:r>
              <a:rPr lang="nl-NL" sz="1200" dirty="0">
                <a:solidFill>
                  <a:schemeClr val="bg2">
                    <a:lumMod val="10000"/>
                  </a:schemeClr>
                </a:solidFill>
              </a:rPr>
              <a:t>of de </a:t>
            </a:r>
            <a:r>
              <a:rPr lang="nl-NL" sz="1200" b="0" dirty="0">
                <a:solidFill>
                  <a:srgbClr val="76D2B6"/>
                </a:solidFill>
                <a:hlinkClick r:id="rId6">
                  <a:extLst>
                    <a:ext uri="{A12FA001-AC4F-418D-AE19-62706E023703}">
                      <ahyp:hlinkClr xmlns:ahyp="http://schemas.microsoft.com/office/drawing/2018/hyperlinkcolor" val="tx"/>
                    </a:ext>
                  </a:extLst>
                </a:hlinkClick>
              </a:rPr>
              <a:t>webtool ISO 20400</a:t>
            </a:r>
            <a:r>
              <a:rPr lang="nl-NL" sz="1200" b="0" dirty="0">
                <a:solidFill>
                  <a:srgbClr val="8FCAE7"/>
                </a:solidFill>
              </a:rPr>
              <a:t> </a:t>
            </a:r>
            <a:r>
              <a:rPr lang="nl-NL" sz="1200" b="0" dirty="0">
                <a:solidFill>
                  <a:schemeClr val="bg2">
                    <a:lumMod val="10000"/>
                  </a:schemeClr>
                </a:solidFill>
              </a:rPr>
              <a:t>bieden inzicht in de prestaties en vorderingen op het gebied van MVI. </a:t>
            </a:r>
          </a:p>
          <a:p>
            <a:r>
              <a:rPr lang="nl-NL" sz="1200" b="0" dirty="0">
                <a:solidFill>
                  <a:schemeClr val="bg2">
                    <a:lumMod val="10000"/>
                  </a:schemeClr>
                </a:solidFill>
                <a:sym typeface="Wingdings" pitchFamily="2" charset="2"/>
              </a:rPr>
              <a:t> </a:t>
            </a:r>
            <a:r>
              <a:rPr lang="nl-NL" sz="1200" b="0" dirty="0" err="1">
                <a:solidFill>
                  <a:schemeClr val="bg2">
                    <a:lumMod val="10000"/>
                  </a:schemeClr>
                </a:solidFill>
                <a:sym typeface="Wingdings" pitchFamily="2" charset="2"/>
              </a:rPr>
              <a:t>https</a:t>
            </a:r>
            <a:r>
              <a:rPr lang="nl-NL" sz="1200" b="0" dirty="0">
                <a:solidFill>
                  <a:schemeClr val="bg2">
                    <a:lumMod val="10000"/>
                  </a:schemeClr>
                </a:solidFill>
                <a:sym typeface="Wingdings" pitchFamily="2" charset="2"/>
              </a:rPr>
              <a:t>://</a:t>
            </a:r>
            <a:r>
              <a:rPr lang="nl-NL" sz="1200" b="0" dirty="0" err="1">
                <a:solidFill>
                  <a:schemeClr val="bg2">
                    <a:lumMod val="10000"/>
                  </a:schemeClr>
                </a:solidFill>
                <a:sym typeface="Wingdings" pitchFamily="2" charset="2"/>
              </a:rPr>
              <a:t>mvizet.nl</a:t>
            </a:r>
            <a:r>
              <a:rPr lang="nl-NL" sz="1200" b="0" dirty="0">
                <a:solidFill>
                  <a:schemeClr val="bg2">
                    <a:lumMod val="10000"/>
                  </a:schemeClr>
                </a:solidFill>
                <a:sym typeface="Wingdings" pitchFamily="2" charset="2"/>
              </a:rPr>
              <a:t>/accounts/login/?next=/ </a:t>
            </a:r>
          </a:p>
          <a:p>
            <a:r>
              <a:rPr lang="nl-NL" sz="1200" b="0" dirty="0">
                <a:solidFill>
                  <a:schemeClr val="bg2">
                    <a:lumMod val="10000"/>
                  </a:schemeClr>
                </a:solidFill>
                <a:sym typeface="Wingdings" pitchFamily="2" charset="2"/>
              </a:rPr>
              <a:t> </a:t>
            </a:r>
            <a:r>
              <a:rPr lang="nl-NL" sz="1200" b="0" dirty="0" err="1">
                <a:solidFill>
                  <a:schemeClr val="bg2">
                    <a:lumMod val="10000"/>
                  </a:schemeClr>
                </a:solidFill>
                <a:sym typeface="Wingdings" pitchFamily="2" charset="2"/>
              </a:rPr>
              <a:t>https</a:t>
            </a:r>
            <a:r>
              <a:rPr lang="nl-NL" sz="1200" b="0" dirty="0">
                <a:solidFill>
                  <a:schemeClr val="bg2">
                    <a:lumMod val="10000"/>
                  </a:schemeClr>
                </a:solidFill>
                <a:sym typeface="Wingdings" pitchFamily="2" charset="2"/>
              </a:rPr>
              <a:t>://</a:t>
            </a:r>
            <a:r>
              <a:rPr lang="nl-NL" sz="1200" b="0" dirty="0" err="1">
                <a:solidFill>
                  <a:schemeClr val="bg2">
                    <a:lumMod val="10000"/>
                  </a:schemeClr>
                </a:solidFill>
                <a:sym typeface="Wingdings" pitchFamily="2" charset="2"/>
              </a:rPr>
              <a:t>www.pianoo.nl</a:t>
            </a:r>
            <a:r>
              <a:rPr lang="nl-NL" sz="1200" b="0" dirty="0">
                <a:solidFill>
                  <a:schemeClr val="bg2">
                    <a:lumMod val="10000"/>
                  </a:schemeClr>
                </a:solidFill>
                <a:sym typeface="Wingdings" pitchFamily="2" charset="2"/>
              </a:rPr>
              <a:t>/nl/webtool-implementatie-iso-20400 </a:t>
            </a:r>
            <a:endParaRPr lang="nl-NL" sz="1200" b="0" dirty="0">
              <a:solidFill>
                <a:schemeClr val="bg2">
                  <a:lumMod val="10000"/>
                </a:schemeClr>
              </a:solidFill>
            </a:endParaRPr>
          </a:p>
          <a:p>
            <a:endParaRPr lang="nl-NL" dirty="0"/>
          </a:p>
        </p:txBody>
      </p:sp>
      <p:sp>
        <p:nvSpPr>
          <p:cNvPr id="4" name="Tijdelijke aanduiding voor dianummer 3"/>
          <p:cNvSpPr>
            <a:spLocks noGrp="1"/>
          </p:cNvSpPr>
          <p:nvPr>
            <p:ph type="sldNum" sz="quarter" idx="5"/>
          </p:nvPr>
        </p:nvSpPr>
        <p:spPr/>
        <p:txBody>
          <a:bodyPr/>
          <a:lstStyle/>
          <a:p>
            <a:fld id="{7B12D282-7140-4C44-A95F-7EE2060B9E96}" type="slidenum">
              <a:rPr lang="nl-NL" smtClean="0"/>
              <a:t>15</a:t>
            </a:fld>
            <a:endParaRPr lang="nl-NL"/>
          </a:p>
        </p:txBody>
      </p:sp>
    </p:spTree>
    <p:extLst>
      <p:ext uri="{BB962C8B-B14F-4D97-AF65-F5344CB8AC3E}">
        <p14:creationId xmlns:p14="http://schemas.microsoft.com/office/powerpoint/2010/main" val="4030778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200150" y="1143000"/>
            <a:ext cx="4457700" cy="3086100"/>
          </a:xfrm>
        </p:spPr>
      </p:sp>
      <p:sp>
        <p:nvSpPr>
          <p:cNvPr id="3" name="Tijdelijke aanduiding voor notities 2"/>
          <p:cNvSpPr>
            <a:spLocks noGrp="1"/>
          </p:cNvSpPr>
          <p:nvPr>
            <p:ph type="body" idx="1"/>
          </p:nvPr>
        </p:nvSpPr>
        <p:spPr/>
        <p:txBody>
          <a:bodyPr/>
          <a:lstStyle/>
          <a:p>
            <a:r>
              <a:rPr lang="nl-NL" dirty="0"/>
              <a:t>Dit is een suggestie voor een korte samenvatting van de evaluatie. Kies hier zelf wat belangrijk en relevant is voor jouw organisatie. </a:t>
            </a:r>
          </a:p>
        </p:txBody>
      </p:sp>
      <p:sp>
        <p:nvSpPr>
          <p:cNvPr id="4" name="Tijdelijke aanduiding voor dianummer 3"/>
          <p:cNvSpPr>
            <a:spLocks noGrp="1"/>
          </p:cNvSpPr>
          <p:nvPr>
            <p:ph type="sldNum" sz="quarter" idx="5"/>
          </p:nvPr>
        </p:nvSpPr>
        <p:spPr/>
        <p:txBody>
          <a:bodyPr/>
          <a:lstStyle/>
          <a:p>
            <a:fld id="{7B12D282-7140-4C44-A95F-7EE2060B9E96}" type="slidenum">
              <a:rPr lang="nl-NL" smtClean="0"/>
              <a:t>2</a:t>
            </a:fld>
            <a:endParaRPr lang="nl-NL"/>
          </a:p>
        </p:txBody>
      </p:sp>
    </p:spTree>
    <p:extLst>
      <p:ext uri="{BB962C8B-B14F-4D97-AF65-F5344CB8AC3E}">
        <p14:creationId xmlns:p14="http://schemas.microsoft.com/office/powerpoint/2010/main" val="35376287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200150" y="1143000"/>
            <a:ext cx="4457700" cy="3086100"/>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7B12D282-7140-4C44-A95F-7EE2060B9E96}" type="slidenum">
              <a:rPr lang="nl-NL" smtClean="0"/>
              <a:t>3</a:t>
            </a:fld>
            <a:endParaRPr lang="nl-NL"/>
          </a:p>
        </p:txBody>
      </p:sp>
    </p:spTree>
    <p:extLst>
      <p:ext uri="{BB962C8B-B14F-4D97-AF65-F5344CB8AC3E}">
        <p14:creationId xmlns:p14="http://schemas.microsoft.com/office/powerpoint/2010/main" val="216581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45664C3-19D0-414E-A362-99160159288F}" type="slidenum">
              <a:rPr lang="nl-NL" smtClean="0"/>
              <a:t>4</a:t>
            </a:fld>
            <a:endParaRPr lang="nl-NL"/>
          </a:p>
        </p:txBody>
      </p:sp>
    </p:spTree>
    <p:extLst>
      <p:ext uri="{BB962C8B-B14F-4D97-AF65-F5344CB8AC3E}">
        <p14:creationId xmlns:p14="http://schemas.microsoft.com/office/powerpoint/2010/main" val="1906174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45664C3-19D0-414E-A362-99160159288F}" type="slidenum">
              <a:rPr lang="nl-NL" smtClean="0"/>
              <a:t>5</a:t>
            </a:fld>
            <a:endParaRPr lang="nl-NL"/>
          </a:p>
        </p:txBody>
      </p:sp>
    </p:spTree>
    <p:extLst>
      <p:ext uri="{BB962C8B-B14F-4D97-AF65-F5344CB8AC3E}">
        <p14:creationId xmlns:p14="http://schemas.microsoft.com/office/powerpoint/2010/main" val="4324060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p>
        </p:txBody>
      </p:sp>
      <p:sp>
        <p:nvSpPr>
          <p:cNvPr id="4" name="Tijdelijke aanduiding voor dianummer 3"/>
          <p:cNvSpPr>
            <a:spLocks noGrp="1"/>
          </p:cNvSpPr>
          <p:nvPr>
            <p:ph type="sldNum" sz="quarter" idx="5"/>
          </p:nvPr>
        </p:nvSpPr>
        <p:spPr/>
        <p:txBody>
          <a:bodyPr/>
          <a:lstStyle/>
          <a:p>
            <a:fld id="{D45664C3-19D0-414E-A362-99160159288F}" type="slidenum">
              <a:rPr lang="nl-NL" smtClean="0"/>
              <a:t>6</a:t>
            </a:fld>
            <a:endParaRPr lang="nl-NL"/>
          </a:p>
        </p:txBody>
      </p:sp>
    </p:spTree>
    <p:extLst>
      <p:ext uri="{BB962C8B-B14F-4D97-AF65-F5344CB8AC3E}">
        <p14:creationId xmlns:p14="http://schemas.microsoft.com/office/powerpoint/2010/main" val="9631233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D45664C3-19D0-414E-A362-99160159288F}" type="slidenum">
              <a:rPr lang="nl-NL" smtClean="0"/>
              <a:t>7</a:t>
            </a:fld>
            <a:endParaRPr lang="nl-NL"/>
          </a:p>
        </p:txBody>
      </p:sp>
    </p:spTree>
    <p:extLst>
      <p:ext uri="{BB962C8B-B14F-4D97-AF65-F5344CB8AC3E}">
        <p14:creationId xmlns:p14="http://schemas.microsoft.com/office/powerpoint/2010/main" val="26224511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200150" y="1143000"/>
            <a:ext cx="4457700" cy="3086100"/>
          </a:xfrm>
        </p:spPr>
      </p:sp>
      <p:sp>
        <p:nvSpPr>
          <p:cNvPr id="3" name="Tijdelijke aanduiding voor notities 2"/>
          <p:cNvSpPr>
            <a:spLocks noGrp="1"/>
          </p:cNvSpPr>
          <p:nvPr>
            <p:ph type="body" idx="1"/>
          </p:nvPr>
        </p:nvSpPr>
        <p:spPr/>
        <p:txBody>
          <a:bodyPr/>
          <a:lstStyle/>
          <a:p>
            <a:endParaRPr lang="nl-NL" sz="1200" dirty="0">
              <a:solidFill>
                <a:schemeClr val="tx1"/>
              </a:solidFill>
            </a:endParaRPr>
          </a:p>
        </p:txBody>
      </p:sp>
      <p:sp>
        <p:nvSpPr>
          <p:cNvPr id="4" name="Tijdelijke aanduiding voor dianummer 3"/>
          <p:cNvSpPr>
            <a:spLocks noGrp="1"/>
          </p:cNvSpPr>
          <p:nvPr>
            <p:ph type="sldNum" sz="quarter" idx="5"/>
          </p:nvPr>
        </p:nvSpPr>
        <p:spPr/>
        <p:txBody>
          <a:bodyPr/>
          <a:lstStyle/>
          <a:p>
            <a:fld id="{7B12D282-7140-4C44-A95F-7EE2060B9E96}" type="slidenum">
              <a:rPr lang="nl-NL" smtClean="0"/>
              <a:t>9</a:t>
            </a:fld>
            <a:endParaRPr lang="nl-NL"/>
          </a:p>
        </p:txBody>
      </p:sp>
    </p:spTree>
    <p:extLst>
      <p:ext uri="{BB962C8B-B14F-4D97-AF65-F5344CB8AC3E}">
        <p14:creationId xmlns:p14="http://schemas.microsoft.com/office/powerpoint/2010/main" val="36792357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1200150" y="1143000"/>
            <a:ext cx="4457700" cy="3086100"/>
          </a:xfrm>
        </p:spPr>
      </p:sp>
      <p:sp>
        <p:nvSpPr>
          <p:cNvPr id="3" name="Tijdelijke aanduiding voor notities 2"/>
          <p:cNvSpPr>
            <a:spLocks noGrp="1"/>
          </p:cNvSpPr>
          <p:nvPr>
            <p:ph type="body" idx="1"/>
          </p:nvPr>
        </p:nvSpPr>
        <p:spPr/>
        <p:txBody>
          <a:bodyPr/>
          <a:lstStyle/>
          <a:p>
            <a:endParaRPr lang="nl-NL" sz="1200" dirty="0">
              <a:solidFill>
                <a:schemeClr val="tx1"/>
              </a:solidFill>
            </a:endParaRPr>
          </a:p>
        </p:txBody>
      </p:sp>
      <p:sp>
        <p:nvSpPr>
          <p:cNvPr id="4" name="Tijdelijke aanduiding voor dianummer 3"/>
          <p:cNvSpPr>
            <a:spLocks noGrp="1"/>
          </p:cNvSpPr>
          <p:nvPr>
            <p:ph type="sldNum" sz="quarter" idx="5"/>
          </p:nvPr>
        </p:nvSpPr>
        <p:spPr/>
        <p:txBody>
          <a:bodyPr/>
          <a:lstStyle/>
          <a:p>
            <a:fld id="{7B12D282-7140-4C44-A95F-7EE2060B9E96}" type="slidenum">
              <a:rPr lang="nl-NL" smtClean="0"/>
              <a:t>10</a:t>
            </a:fld>
            <a:endParaRPr lang="nl-NL"/>
          </a:p>
        </p:txBody>
      </p:sp>
    </p:spTree>
    <p:extLst>
      <p:ext uri="{BB962C8B-B14F-4D97-AF65-F5344CB8AC3E}">
        <p14:creationId xmlns:p14="http://schemas.microsoft.com/office/powerpoint/2010/main" val="3112194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nl-NL"/>
              <a:t>Klik om stijl te bewerken</a:t>
            </a:r>
            <a:endParaRPr lang="en-US"/>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a:p>
        </p:txBody>
      </p:sp>
      <p:sp>
        <p:nvSpPr>
          <p:cNvPr id="4" name="Date Placeholder 3"/>
          <p:cNvSpPr>
            <a:spLocks noGrp="1"/>
          </p:cNvSpPr>
          <p:nvPr>
            <p:ph type="dt" sz="half" idx="10"/>
          </p:nvPr>
        </p:nvSpPr>
        <p:spPr/>
        <p:txBody>
          <a:bodyPr/>
          <a:lstStyle/>
          <a:p>
            <a:fld id="{E5305B94-80E2-4870-B7E2-C862E8FD23C6}" type="datetime1">
              <a:rPr lang="en-US" smtClean="0"/>
              <a:t>6/18/24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DF6C55A-8218-F348-BEC3-CD9C475A1F3C}" type="slidenum">
              <a:rPr lang="nl-NL" smtClean="0"/>
              <a:t>‹nr.›</a:t>
            </a:fld>
            <a:endParaRPr lang="nl-NL"/>
          </a:p>
        </p:txBody>
      </p:sp>
    </p:spTree>
    <p:extLst>
      <p:ext uri="{BB962C8B-B14F-4D97-AF65-F5344CB8AC3E}">
        <p14:creationId xmlns:p14="http://schemas.microsoft.com/office/powerpoint/2010/main" val="175077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AD0BF3D0-250E-4B07-AA35-5461F2E375E7}" type="datetime1">
              <a:rPr lang="en-US" smtClean="0"/>
              <a:t>6/18/24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DF6C55A-8218-F348-BEC3-CD9C475A1F3C}" type="slidenum">
              <a:rPr lang="nl-NL" smtClean="0"/>
              <a:t>‹nr.›</a:t>
            </a:fld>
            <a:endParaRPr lang="nl-NL"/>
          </a:p>
        </p:txBody>
      </p:sp>
    </p:spTree>
    <p:extLst>
      <p:ext uri="{BB962C8B-B14F-4D97-AF65-F5344CB8AC3E}">
        <p14:creationId xmlns:p14="http://schemas.microsoft.com/office/powerpoint/2010/main" val="2131691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nl-NL"/>
              <a:t>Klik om stijl te bewerken</a:t>
            </a:r>
            <a:endParaRPr lang="en-US"/>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E59DE702-2033-490A-ADA0-B33C6A8A0034}" type="datetime1">
              <a:rPr lang="en-US" smtClean="0"/>
              <a:t>6/18/24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DF6C55A-8218-F348-BEC3-CD9C475A1F3C}" type="slidenum">
              <a:rPr lang="nl-NL" smtClean="0"/>
              <a:t>‹nr.›</a:t>
            </a:fld>
            <a:endParaRPr lang="nl-NL"/>
          </a:p>
        </p:txBody>
      </p:sp>
    </p:spTree>
    <p:extLst>
      <p:ext uri="{BB962C8B-B14F-4D97-AF65-F5344CB8AC3E}">
        <p14:creationId xmlns:p14="http://schemas.microsoft.com/office/powerpoint/2010/main" val="5557396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cSld name="Title Only">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467874" y="2939125"/>
            <a:ext cx="8970259" cy="558294"/>
          </a:xfrm>
        </p:spPr>
        <p:txBody>
          <a:bodyPr lIns="0" tIns="0" rIns="0" bIns="0"/>
          <a:lstStyle>
            <a:lvl1pPr>
              <a:defRPr sz="2948" b="1" i="0">
                <a:solidFill>
                  <a:srgbClr val="00395B"/>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86E66002-4676-4DAD-84F3-73E849A5CFCC}" type="datetime1">
              <a:rPr lang="en-US" smtClean="0"/>
              <a:t>6/18/24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extLst>
      <p:ext uri="{BB962C8B-B14F-4D97-AF65-F5344CB8AC3E}">
        <p14:creationId xmlns:p14="http://schemas.microsoft.com/office/powerpoint/2010/main" val="584055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6B881092-3371-4A6A-85E2-C96C42B60D6C}" type="datetime1">
              <a:rPr lang="en-US" smtClean="0"/>
              <a:t>6/18/24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DF6C55A-8218-F348-BEC3-CD9C475A1F3C}" type="slidenum">
              <a:rPr lang="nl-NL" smtClean="0"/>
              <a:t>‹nr.›</a:t>
            </a:fld>
            <a:endParaRPr lang="nl-NL"/>
          </a:p>
        </p:txBody>
      </p:sp>
    </p:spTree>
    <p:extLst>
      <p:ext uri="{BB962C8B-B14F-4D97-AF65-F5344CB8AC3E}">
        <p14:creationId xmlns:p14="http://schemas.microsoft.com/office/powerpoint/2010/main" val="4034352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nl-NL"/>
              <a:t>Klik om stijl te bewerken</a:t>
            </a:r>
            <a:endParaRPr lang="en-US"/>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9FF84F93-1496-48B4-8F30-4502AFA7A24B}" type="datetime1">
              <a:rPr lang="en-US" smtClean="0"/>
              <a:t>6/18/24</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2DF6C55A-8218-F348-BEC3-CD9C475A1F3C}" type="slidenum">
              <a:rPr lang="nl-NL" smtClean="0"/>
              <a:t>‹nr.›</a:t>
            </a:fld>
            <a:endParaRPr lang="nl-NL"/>
          </a:p>
        </p:txBody>
      </p:sp>
    </p:spTree>
    <p:extLst>
      <p:ext uri="{BB962C8B-B14F-4D97-AF65-F5344CB8AC3E}">
        <p14:creationId xmlns:p14="http://schemas.microsoft.com/office/powerpoint/2010/main" val="40658694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Content Placeholder 2"/>
          <p:cNvSpPr>
            <a:spLocks noGrp="1"/>
          </p:cNvSpPr>
          <p:nvPr>
            <p:ph sz="half" idx="1"/>
          </p:nvPr>
        </p:nvSpPr>
        <p:spPr>
          <a:xfrm>
            <a:off x="681038" y="1825625"/>
            <a:ext cx="421005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Content Placeholder 3"/>
          <p:cNvSpPr>
            <a:spLocks noGrp="1"/>
          </p:cNvSpPr>
          <p:nvPr>
            <p:ph sz="half" idx="2"/>
          </p:nvPr>
        </p:nvSpPr>
        <p:spPr>
          <a:xfrm>
            <a:off x="5014913" y="1825625"/>
            <a:ext cx="421005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Date Placeholder 4"/>
          <p:cNvSpPr>
            <a:spLocks noGrp="1"/>
          </p:cNvSpPr>
          <p:nvPr>
            <p:ph type="dt" sz="half" idx="10"/>
          </p:nvPr>
        </p:nvSpPr>
        <p:spPr/>
        <p:txBody>
          <a:bodyPr/>
          <a:lstStyle/>
          <a:p>
            <a:fld id="{F0540B72-66D4-4870-8024-3E4EA4C8FBE8}" type="datetime1">
              <a:rPr lang="en-US" smtClean="0"/>
              <a:t>6/18/24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2DF6C55A-8218-F348-BEC3-CD9C475A1F3C}" type="slidenum">
              <a:rPr lang="nl-NL" smtClean="0"/>
              <a:t>‹nr.›</a:t>
            </a:fld>
            <a:endParaRPr lang="nl-NL"/>
          </a:p>
        </p:txBody>
      </p:sp>
    </p:spTree>
    <p:extLst>
      <p:ext uri="{BB962C8B-B14F-4D97-AF65-F5344CB8AC3E}">
        <p14:creationId xmlns:p14="http://schemas.microsoft.com/office/powerpoint/2010/main" val="3961376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nl-NL"/>
              <a:t>Klik om stijl te bewerken</a:t>
            </a:r>
            <a:endParaRPr lang="en-US"/>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682329" y="2505075"/>
            <a:ext cx="4190702"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5014913" y="2505075"/>
            <a:ext cx="4211340"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Date Placeholder 6"/>
          <p:cNvSpPr>
            <a:spLocks noGrp="1"/>
          </p:cNvSpPr>
          <p:nvPr>
            <p:ph type="dt" sz="half" idx="10"/>
          </p:nvPr>
        </p:nvSpPr>
        <p:spPr/>
        <p:txBody>
          <a:bodyPr/>
          <a:lstStyle/>
          <a:p>
            <a:fld id="{580BABC0-C037-47EE-9D7B-870B2A2457C9}" type="datetime1">
              <a:rPr lang="en-US" smtClean="0"/>
              <a:t>6/18/24</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2DF6C55A-8218-F348-BEC3-CD9C475A1F3C}" type="slidenum">
              <a:rPr lang="nl-NL" smtClean="0"/>
              <a:t>‹nr.›</a:t>
            </a:fld>
            <a:endParaRPr lang="nl-NL"/>
          </a:p>
        </p:txBody>
      </p:sp>
    </p:spTree>
    <p:extLst>
      <p:ext uri="{BB962C8B-B14F-4D97-AF65-F5344CB8AC3E}">
        <p14:creationId xmlns:p14="http://schemas.microsoft.com/office/powerpoint/2010/main" val="1603692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Date Placeholder 2"/>
          <p:cNvSpPr>
            <a:spLocks noGrp="1"/>
          </p:cNvSpPr>
          <p:nvPr>
            <p:ph type="dt" sz="half" idx="10"/>
          </p:nvPr>
        </p:nvSpPr>
        <p:spPr/>
        <p:txBody>
          <a:bodyPr/>
          <a:lstStyle/>
          <a:p>
            <a:fld id="{794C709D-A1EB-4B7C-827E-8875455EFBD7}" type="datetime1">
              <a:rPr lang="en-US" smtClean="0"/>
              <a:t>6/18/24</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2DF6C55A-8218-F348-BEC3-CD9C475A1F3C}" type="slidenum">
              <a:rPr lang="nl-NL" smtClean="0"/>
              <a:t>‹nr.›</a:t>
            </a:fld>
            <a:endParaRPr lang="nl-NL"/>
          </a:p>
        </p:txBody>
      </p:sp>
    </p:spTree>
    <p:extLst>
      <p:ext uri="{BB962C8B-B14F-4D97-AF65-F5344CB8AC3E}">
        <p14:creationId xmlns:p14="http://schemas.microsoft.com/office/powerpoint/2010/main" val="3139752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FE8C63-9A21-4E50-955E-5A212D5FF1C3}" type="datetime1">
              <a:rPr lang="en-US" smtClean="0"/>
              <a:t>6/18/24</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2DF6C55A-8218-F348-BEC3-CD9C475A1F3C}" type="slidenum">
              <a:rPr lang="nl-NL" smtClean="0"/>
              <a:t>‹nr.›</a:t>
            </a:fld>
            <a:endParaRPr lang="nl-NL"/>
          </a:p>
        </p:txBody>
      </p:sp>
    </p:spTree>
    <p:extLst>
      <p:ext uri="{BB962C8B-B14F-4D97-AF65-F5344CB8AC3E}">
        <p14:creationId xmlns:p14="http://schemas.microsoft.com/office/powerpoint/2010/main" val="3865853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nl-NL"/>
              <a:t>Klik om stijl te bewerken</a:t>
            </a:r>
            <a:endParaRPr lang="en-US"/>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D4304BF9-7304-44A0-83B3-707B9010C79B}" type="datetime1">
              <a:rPr lang="en-US" smtClean="0"/>
              <a:t>6/18/24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2DF6C55A-8218-F348-BEC3-CD9C475A1F3C}" type="slidenum">
              <a:rPr lang="nl-NL" smtClean="0"/>
              <a:t>‹nr.›</a:t>
            </a:fld>
            <a:endParaRPr lang="nl-NL"/>
          </a:p>
        </p:txBody>
      </p:sp>
    </p:spTree>
    <p:extLst>
      <p:ext uri="{BB962C8B-B14F-4D97-AF65-F5344CB8AC3E}">
        <p14:creationId xmlns:p14="http://schemas.microsoft.com/office/powerpoint/2010/main" val="2620235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nl-NL"/>
              <a:t>Klik om stijl te bewerken</a:t>
            </a:r>
            <a:endParaRPr lang="en-US"/>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1059FBEF-A484-4241-8F34-7C7AC02AC51B}" type="datetime1">
              <a:rPr lang="en-US" smtClean="0"/>
              <a:t>6/18/24</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2DF6C55A-8218-F348-BEC3-CD9C475A1F3C}" type="slidenum">
              <a:rPr lang="nl-NL" smtClean="0"/>
              <a:t>‹nr.›</a:t>
            </a:fld>
            <a:endParaRPr lang="nl-NL"/>
          </a:p>
        </p:txBody>
      </p:sp>
    </p:spTree>
    <p:extLst>
      <p:ext uri="{BB962C8B-B14F-4D97-AF65-F5344CB8AC3E}">
        <p14:creationId xmlns:p14="http://schemas.microsoft.com/office/powerpoint/2010/main" val="26578958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nl-NL"/>
              <a:t>Klik om stijl te bewerken</a:t>
            </a:r>
            <a:endParaRPr lang="en-US"/>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749F33-9444-4BE3-B51B-63B5390A46E0}" type="datetime1">
              <a:rPr lang="en-US" smtClean="0"/>
              <a:t>6/18/24</a:t>
            </a:fld>
            <a:endParaRPr lang="nl-NL"/>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F6C55A-8218-F348-BEC3-CD9C475A1F3C}" type="slidenum">
              <a:rPr lang="nl-NL" smtClean="0"/>
              <a:t>‹nr.›</a:t>
            </a:fld>
            <a:endParaRPr lang="nl-NL"/>
          </a:p>
        </p:txBody>
      </p:sp>
      <p:sp>
        <p:nvSpPr>
          <p:cNvPr id="8" name="Tekstvak 7">
            <a:extLst>
              <a:ext uri="{FF2B5EF4-FFF2-40B4-BE49-F238E27FC236}">
                <a16:creationId xmlns:a16="http://schemas.microsoft.com/office/drawing/2014/main" id="{13D9EC04-255A-9390-AC6F-9107C64209FA}"/>
              </a:ext>
            </a:extLst>
          </p:cNvPr>
          <p:cNvSpPr txBox="1"/>
          <p:nvPr userDrawn="1">
            <p:extLst>
              <p:ext uri="{1162E1C5-73C7-4A58-AE30-91384D911F3F}">
                <p184:classification xmlns:p184="http://schemas.microsoft.com/office/powerpoint/2018/4/main" val="ftr"/>
              </p:ext>
            </p:extLst>
          </p:nvPr>
        </p:nvSpPr>
        <p:spPr>
          <a:xfrm>
            <a:off x="0" y="6705600"/>
            <a:ext cx="760413" cy="152400"/>
          </a:xfrm>
          <a:prstGeom prst="rect">
            <a:avLst/>
          </a:prstGeom>
        </p:spPr>
        <p:txBody>
          <a:bodyPr horzOverflow="overflow" lIns="0" tIns="0" rIns="0" bIns="0">
            <a:spAutoFit/>
          </a:bodyPr>
          <a:lstStyle/>
          <a:p>
            <a:pPr algn="l"/>
            <a:r>
              <a:rPr lang="nl-NL" sz="1000">
                <a:solidFill>
                  <a:srgbClr val="000000"/>
                </a:solidFill>
                <a:latin typeface="Calibri" panose="020F0502020204030204" pitchFamily="34" charset="0"/>
                <a:cs typeface="Calibri" panose="020F0502020204030204" pitchFamily="34" charset="0"/>
              </a:rPr>
              <a:t>Intern gebruik</a:t>
            </a:r>
          </a:p>
        </p:txBody>
      </p:sp>
    </p:spTree>
    <p:extLst>
      <p:ext uri="{BB962C8B-B14F-4D97-AF65-F5344CB8AC3E}">
        <p14:creationId xmlns:p14="http://schemas.microsoft.com/office/powerpoint/2010/main" val="1851298954"/>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3.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emf"/><Relationship Id="rId4" Type="http://schemas.openxmlformats.org/officeDocument/2006/relationships/slide" Target="slide9.xml"/></Relationships>
</file>

<file path=ppt/slides/_rels/slide4.xml.rels><?xml version="1.0" encoding="UTF-8" standalone="yes"?>
<Relationships xmlns="http://schemas.openxmlformats.org/package/2006/relationships"><Relationship Id="rId3" Type="http://schemas.openxmlformats.org/officeDocument/2006/relationships/hyperlink" Target="https://www.pianoo.nl/nl/themas/maatschappelijk-verantwoord-inkopen/praktijk-tools/mvi-zelfevaluatie-too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s://www.pianoo.nl/nl/themas/maatschappelijk-verantwoord-inkopen/praktijk-tools/mvi-zelfevaluatie-too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s://www.pianoo.nl/nl/themas/maatschappelijk-verantwoord-inkopen/praktijk-tools/mvi-zelfevaluatie-tool" TargetMode="Externa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image" Target="../media/image14.sv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ekstvak 10">
            <a:extLst>
              <a:ext uri="{FF2B5EF4-FFF2-40B4-BE49-F238E27FC236}">
                <a16:creationId xmlns:a16="http://schemas.microsoft.com/office/drawing/2014/main" id="{289323B5-887F-4881-904B-0C61A06A13D3}"/>
              </a:ext>
            </a:extLst>
          </p:cNvPr>
          <p:cNvSpPr txBox="1"/>
          <p:nvPr/>
        </p:nvSpPr>
        <p:spPr>
          <a:xfrm>
            <a:off x="1033154" y="4284133"/>
            <a:ext cx="7819016" cy="1021477"/>
          </a:xfrm>
          <a:prstGeom prst="rect">
            <a:avLst/>
          </a:prstGeom>
        </p:spPr>
        <p:txBody>
          <a:bodyPr vert="horz" lIns="74295" tIns="37148" rIns="74295" bIns="37148" rtlCol="0" anchor="b">
            <a:normAutofit/>
          </a:bodyPr>
          <a:lstStyle/>
          <a:p>
            <a:pPr>
              <a:lnSpc>
                <a:spcPct val="90000"/>
              </a:lnSpc>
              <a:spcBef>
                <a:spcPct val="0"/>
              </a:spcBef>
              <a:spcAft>
                <a:spcPts val="488"/>
              </a:spcAft>
            </a:pPr>
            <a:endParaRPr lang="en-US" sz="2519" b="1">
              <a:latin typeface="+mj-lt"/>
              <a:ea typeface="+mj-ea"/>
              <a:cs typeface="+mj-cs"/>
            </a:endParaRPr>
          </a:p>
        </p:txBody>
      </p:sp>
      <p:grpSp>
        <p:nvGrpSpPr>
          <p:cNvPr id="15" name="Group 14">
            <a:extLst>
              <a:ext uri="{FF2B5EF4-FFF2-40B4-BE49-F238E27FC236}">
                <a16:creationId xmlns:a16="http://schemas.microsoft.com/office/drawing/2014/main" id="{4704E624-F1C5-41F3-A6D9-0E7D906677F8}"/>
              </a:ext>
            </a:extLst>
          </p:cNvPr>
          <p:cNvGrpSpPr/>
          <p:nvPr/>
        </p:nvGrpSpPr>
        <p:grpSpPr>
          <a:xfrm>
            <a:off x="1655681" y="996615"/>
            <a:ext cx="6594638" cy="3969416"/>
            <a:chOff x="2188590" y="998968"/>
            <a:chExt cx="8116478" cy="4885437"/>
          </a:xfrm>
        </p:grpSpPr>
        <p:pic>
          <p:nvPicPr>
            <p:cNvPr id="8" name="Picture 2">
              <a:extLst>
                <a:ext uri="{FF2B5EF4-FFF2-40B4-BE49-F238E27FC236}">
                  <a16:creationId xmlns:a16="http://schemas.microsoft.com/office/drawing/2014/main" id="{2A9C0DB5-2750-4290-B082-0334B2AFDA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3335" y="998968"/>
              <a:ext cx="6772430" cy="3106288"/>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584949E5-0911-4EAD-A092-8B9069F360A0}"/>
                </a:ext>
              </a:extLst>
            </p:cNvPr>
            <p:cNvSpPr/>
            <p:nvPr/>
          </p:nvSpPr>
          <p:spPr>
            <a:xfrm>
              <a:off x="2188590" y="4105257"/>
              <a:ext cx="8116478" cy="1779148"/>
            </a:xfrm>
            <a:prstGeom prst="rect">
              <a:avLst/>
            </a:prstGeom>
            <a:solidFill>
              <a:srgbClr val="76D2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solidFill>
                  <a:srgbClr val="76D2B6"/>
                </a:solidFill>
              </a:endParaRPr>
            </a:p>
          </p:txBody>
        </p:sp>
        <p:sp>
          <p:nvSpPr>
            <p:cNvPr id="13" name="TextBox 12">
              <a:extLst>
                <a:ext uri="{FF2B5EF4-FFF2-40B4-BE49-F238E27FC236}">
                  <a16:creationId xmlns:a16="http://schemas.microsoft.com/office/drawing/2014/main" id="{6D42DEEC-A63E-424D-B1EA-DD7600DE0036}"/>
                </a:ext>
              </a:extLst>
            </p:cNvPr>
            <p:cNvSpPr txBox="1"/>
            <p:nvPr/>
          </p:nvSpPr>
          <p:spPr>
            <a:xfrm>
              <a:off x="2295907" y="4494061"/>
              <a:ext cx="7876397" cy="1001538"/>
            </a:xfrm>
            <a:prstGeom prst="rect">
              <a:avLst/>
            </a:prstGeom>
            <a:noFill/>
          </p:spPr>
          <p:txBody>
            <a:bodyPr wrap="square" rtlCol="0">
              <a:spAutoFit/>
            </a:bodyPr>
            <a:lstStyle/>
            <a:p>
              <a:pPr algn="ctr"/>
              <a:r>
                <a:rPr lang="nl-NL" sz="3088" b="1" dirty="0">
                  <a:solidFill>
                    <a:schemeClr val="bg1"/>
                  </a:solidFill>
                </a:rPr>
                <a:t>RAPPORTAGE ACTIEPLAN </a:t>
              </a:r>
            </a:p>
            <a:p>
              <a:pPr algn="ctr"/>
              <a:r>
                <a:rPr lang="nl-NL" sz="1600" b="1" dirty="0">
                  <a:solidFill>
                    <a:schemeClr val="bg1"/>
                  </a:solidFill>
                </a:rPr>
                <a:t>MAATSCHAPPELIJK VERANTWOORD OPDRACHTGEVEN EN INKOPEN</a:t>
              </a:r>
            </a:p>
          </p:txBody>
        </p:sp>
      </p:grpSp>
      <p:sp>
        <p:nvSpPr>
          <p:cNvPr id="2" name="Rechthoek 1">
            <a:extLst>
              <a:ext uri="{FF2B5EF4-FFF2-40B4-BE49-F238E27FC236}">
                <a16:creationId xmlns:a16="http://schemas.microsoft.com/office/drawing/2014/main" id="{1AB8F548-F748-334C-99DB-1AAC90B26727}"/>
              </a:ext>
            </a:extLst>
          </p:cNvPr>
          <p:cNvSpPr/>
          <p:nvPr/>
        </p:nvSpPr>
        <p:spPr>
          <a:xfrm>
            <a:off x="613458" y="5023413"/>
            <a:ext cx="8576841" cy="1250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800">
                <a:solidFill>
                  <a:schemeClr val="tx1"/>
                </a:solidFill>
              </a:rPr>
              <a:t>[Invoegen: logo </a:t>
            </a:r>
            <a:r>
              <a:rPr lang="nl-NL" sz="2800" dirty="0">
                <a:solidFill>
                  <a:schemeClr val="tx1"/>
                </a:solidFill>
              </a:rPr>
              <a:t>van </a:t>
            </a:r>
            <a:r>
              <a:rPr lang="nl-NL" sz="2800">
                <a:solidFill>
                  <a:schemeClr val="tx1"/>
                </a:solidFill>
              </a:rPr>
              <a:t>Organisatie]</a:t>
            </a:r>
          </a:p>
        </p:txBody>
      </p:sp>
      <p:sp>
        <p:nvSpPr>
          <p:cNvPr id="10" name="Rectangle 9">
            <a:extLst>
              <a:ext uri="{FF2B5EF4-FFF2-40B4-BE49-F238E27FC236}">
                <a16:creationId xmlns:a16="http://schemas.microsoft.com/office/drawing/2014/main" id="{83ACE951-1FB1-4CA8-BF37-F33CE91CC09A}"/>
              </a:ext>
            </a:extLst>
          </p:cNvPr>
          <p:cNvSpPr/>
          <p:nvPr/>
        </p:nvSpPr>
        <p:spPr>
          <a:xfrm>
            <a:off x="382964" y="358815"/>
            <a:ext cx="9160496" cy="6123008"/>
          </a:xfrm>
          <a:prstGeom prst="rect">
            <a:avLst/>
          </a:prstGeom>
          <a:noFill/>
          <a:ln w="50800">
            <a:solidFill>
              <a:srgbClr val="76D2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pic>
        <p:nvPicPr>
          <p:cNvPr id="11" name="Picture 6" descr="P2I | Netherlands">
            <a:extLst>
              <a:ext uri="{FF2B5EF4-FFF2-40B4-BE49-F238E27FC236}">
                <a16:creationId xmlns:a16="http://schemas.microsoft.com/office/drawing/2014/main" id="{6C20BF34-7AA7-46EE-9BD5-5C457B1C975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444" y="229388"/>
            <a:ext cx="3055961" cy="543548"/>
          </a:xfrm>
          <a:prstGeom prst="rect">
            <a:avLst/>
          </a:prstGeom>
          <a:noFill/>
          <a:ln w="57150">
            <a:solidFill>
              <a:schemeClr val="bg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83449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D88A2ADA-4A0B-D039-4058-743EE5E33FD2}"/>
              </a:ext>
            </a:extLst>
          </p:cNvPr>
          <p:cNvPicPr>
            <a:picLocks noChangeAspect="1"/>
          </p:cNvPicPr>
          <p:nvPr/>
        </p:nvPicPr>
        <p:blipFill>
          <a:blip r:embed="rId3"/>
          <a:stretch>
            <a:fillRect/>
          </a:stretch>
        </p:blipFill>
        <p:spPr>
          <a:xfrm>
            <a:off x="341249" y="2545164"/>
            <a:ext cx="9223501" cy="1965410"/>
          </a:xfrm>
          <a:prstGeom prst="rect">
            <a:avLst/>
          </a:prstGeom>
        </p:spPr>
      </p:pic>
      <p:sp>
        <p:nvSpPr>
          <p:cNvPr id="6" name="Rectangle 17">
            <a:extLst>
              <a:ext uri="{FF2B5EF4-FFF2-40B4-BE49-F238E27FC236}">
                <a16:creationId xmlns:a16="http://schemas.microsoft.com/office/drawing/2014/main" id="{1F2C3834-BC56-0444-1B20-DA7D6E84FFDD}"/>
              </a:ext>
            </a:extLst>
          </p:cNvPr>
          <p:cNvSpPr/>
          <p:nvPr/>
        </p:nvSpPr>
        <p:spPr>
          <a:xfrm>
            <a:off x="341248" y="2545164"/>
            <a:ext cx="9223501" cy="196541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el 1">
            <a:extLst>
              <a:ext uri="{FF2B5EF4-FFF2-40B4-BE49-F238E27FC236}">
                <a16:creationId xmlns:a16="http://schemas.microsoft.com/office/drawing/2014/main" id="{ECB41669-3093-4707-8C49-03074F8481D2}"/>
              </a:ext>
            </a:extLst>
          </p:cNvPr>
          <p:cNvSpPr txBox="1">
            <a:spLocks noChangeAspect="1"/>
          </p:cNvSpPr>
          <p:nvPr/>
        </p:nvSpPr>
        <p:spPr>
          <a:xfrm>
            <a:off x="603410" y="173099"/>
            <a:ext cx="9224963" cy="912234"/>
          </a:xfrm>
          <a:prstGeom prst="rect">
            <a:avLst/>
          </a:prstGeom>
        </p:spPr>
        <p:txBody>
          <a:bodyPr vert="horz" lIns="74295" tIns="37148" rIns="74295" bIns="37148"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600" b="1" dirty="0">
                <a:solidFill>
                  <a:srgbClr val="76D2B6"/>
                </a:solidFill>
              </a:rPr>
              <a:t>Stap 7. Evaluatie | Aanbestedingskalender</a:t>
            </a:r>
            <a:endParaRPr lang="en-US" sz="3600" b="1" dirty="0">
              <a:solidFill>
                <a:srgbClr val="76D2B6"/>
              </a:solidFill>
            </a:endParaRPr>
          </a:p>
        </p:txBody>
      </p:sp>
      <p:sp>
        <p:nvSpPr>
          <p:cNvPr id="2" name="Slide Number Placeholder 1">
            <a:extLst>
              <a:ext uri="{FF2B5EF4-FFF2-40B4-BE49-F238E27FC236}">
                <a16:creationId xmlns:a16="http://schemas.microsoft.com/office/drawing/2014/main" id="{D35F2431-7EBC-4218-B6CF-78D0D8D2FF55}"/>
              </a:ext>
            </a:extLst>
          </p:cNvPr>
          <p:cNvSpPr>
            <a:spLocks noGrp="1"/>
          </p:cNvSpPr>
          <p:nvPr>
            <p:ph type="sldNum" sz="quarter" idx="12"/>
          </p:nvPr>
        </p:nvSpPr>
        <p:spPr>
          <a:xfrm>
            <a:off x="6996113" y="6307877"/>
            <a:ext cx="2228850" cy="365125"/>
          </a:xfrm>
        </p:spPr>
        <p:txBody>
          <a:bodyPr/>
          <a:lstStyle/>
          <a:p>
            <a:fld id="{2DF6C55A-8218-F348-BEC3-CD9C475A1F3C}" type="slidenum">
              <a:rPr lang="nl-NL" smtClean="0"/>
              <a:t>10</a:t>
            </a:fld>
            <a:endParaRPr lang="nl-NL" dirty="0"/>
          </a:p>
        </p:txBody>
      </p:sp>
      <p:sp>
        <p:nvSpPr>
          <p:cNvPr id="9" name="Rechthoek 62">
            <a:extLst>
              <a:ext uri="{FF2B5EF4-FFF2-40B4-BE49-F238E27FC236}">
                <a16:creationId xmlns:a16="http://schemas.microsoft.com/office/drawing/2014/main" id="{299CEB10-7C76-4097-8DA1-B615BCCD29DA}"/>
              </a:ext>
            </a:extLst>
          </p:cNvPr>
          <p:cNvSpPr/>
          <p:nvPr/>
        </p:nvSpPr>
        <p:spPr>
          <a:xfrm>
            <a:off x="7677149" y="0"/>
            <a:ext cx="2228851" cy="645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dirty="0">
                <a:solidFill>
                  <a:schemeClr val="tx1"/>
                </a:solidFill>
              </a:rPr>
              <a:t>[Invoegen: logo van Organisatie]</a:t>
            </a:r>
          </a:p>
        </p:txBody>
      </p:sp>
      <p:sp>
        <p:nvSpPr>
          <p:cNvPr id="10" name="Rechthoek 19">
            <a:extLst>
              <a:ext uri="{FF2B5EF4-FFF2-40B4-BE49-F238E27FC236}">
                <a16:creationId xmlns:a16="http://schemas.microsoft.com/office/drawing/2014/main" id="{DC0D341B-79A6-4D7D-9FEB-8D0ABB0D964A}"/>
              </a:ext>
            </a:extLst>
          </p:cNvPr>
          <p:cNvSpPr/>
          <p:nvPr/>
        </p:nvSpPr>
        <p:spPr>
          <a:xfrm>
            <a:off x="603410" y="1005953"/>
            <a:ext cx="8640474" cy="857222"/>
          </a:xfrm>
          <a:prstGeom prst="rect">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1300">
                <a:solidFill>
                  <a:schemeClr val="bg2">
                    <a:lumMod val="50000"/>
                  </a:schemeClr>
                </a:solidFill>
              </a:rPr>
              <a:t>[Hier is ruimte voor extra toelichting]</a:t>
            </a:r>
            <a:endParaRPr lang="nl-NL" sz="2400"/>
          </a:p>
        </p:txBody>
      </p:sp>
      <p:sp>
        <p:nvSpPr>
          <p:cNvPr id="8" name="Rechthoek 7">
            <a:extLst>
              <a:ext uri="{FF2B5EF4-FFF2-40B4-BE49-F238E27FC236}">
                <a16:creationId xmlns:a16="http://schemas.microsoft.com/office/drawing/2014/main" id="{EFAD6193-D572-2469-A31E-CA4DABC13406}"/>
              </a:ext>
            </a:extLst>
          </p:cNvPr>
          <p:cNvSpPr/>
          <p:nvPr/>
        </p:nvSpPr>
        <p:spPr>
          <a:xfrm>
            <a:off x="603410" y="5011954"/>
            <a:ext cx="8640474" cy="8572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1400" dirty="0">
                <a:solidFill>
                  <a:schemeClr val="tx1"/>
                </a:solidFill>
              </a:rPr>
              <a:t>Het format voor de evaluatie is te vinden in de </a:t>
            </a:r>
            <a:r>
              <a:rPr lang="nl-NL" sz="1400" b="1" dirty="0">
                <a:solidFill>
                  <a:schemeClr val="tx1"/>
                </a:solidFill>
              </a:rPr>
              <a:t>Ondersteunende Excel Actieplan MVOI</a:t>
            </a:r>
            <a:r>
              <a:rPr lang="nl-NL" sz="1400" b="1" i="1" dirty="0">
                <a:solidFill>
                  <a:schemeClr val="tx1"/>
                </a:solidFill>
              </a:rPr>
              <a:t> </a:t>
            </a:r>
            <a:r>
              <a:rPr lang="nl-NL" sz="1400" dirty="0">
                <a:solidFill>
                  <a:schemeClr val="tx1"/>
                </a:solidFill>
              </a:rPr>
              <a:t>op het 2</a:t>
            </a:r>
            <a:r>
              <a:rPr lang="nl-NL" sz="1400" baseline="30000" dirty="0">
                <a:solidFill>
                  <a:schemeClr val="tx1"/>
                </a:solidFill>
              </a:rPr>
              <a:t>e</a:t>
            </a:r>
            <a:r>
              <a:rPr lang="nl-NL" sz="1400" dirty="0">
                <a:solidFill>
                  <a:schemeClr val="tx1"/>
                </a:solidFill>
              </a:rPr>
              <a:t> tabblad. De evaluatie van een aanbesteding vindt plaats nadat een aanbesteding in de markt is uitgezet. Evalueer de aanbesteding dus direct als je de aanbesteding uitvraagt en niet pas na gunning. </a:t>
            </a:r>
          </a:p>
          <a:p>
            <a:r>
              <a:rPr lang="nl-NL" sz="1400" dirty="0">
                <a:solidFill>
                  <a:schemeClr val="tx1"/>
                </a:solidFill>
              </a:rPr>
              <a:t>Selecteer de aanbestedingskalender in het Excel werkblad, kopieer en plak als afbeelding of PDF.</a:t>
            </a:r>
          </a:p>
          <a:p>
            <a:endParaRPr lang="nl-NL" sz="1400" dirty="0">
              <a:solidFill>
                <a:schemeClr val="tx1"/>
              </a:solidFill>
            </a:endParaRPr>
          </a:p>
          <a:p>
            <a:endParaRPr lang="nl-NL" sz="1400" dirty="0">
              <a:solidFill>
                <a:schemeClr val="tx1"/>
              </a:solidFill>
            </a:endParaRPr>
          </a:p>
        </p:txBody>
      </p:sp>
      <p:sp>
        <p:nvSpPr>
          <p:cNvPr id="7" name="TextBox 18">
            <a:extLst>
              <a:ext uri="{FF2B5EF4-FFF2-40B4-BE49-F238E27FC236}">
                <a16:creationId xmlns:a16="http://schemas.microsoft.com/office/drawing/2014/main" id="{2EE45C97-F5E7-0C47-881F-190C13C56D05}"/>
              </a:ext>
            </a:extLst>
          </p:cNvPr>
          <p:cNvSpPr txBox="1"/>
          <p:nvPr/>
        </p:nvSpPr>
        <p:spPr>
          <a:xfrm>
            <a:off x="92203" y="3475253"/>
            <a:ext cx="9906000" cy="307777"/>
          </a:xfrm>
          <a:prstGeom prst="rect">
            <a:avLst/>
          </a:prstGeom>
          <a:noFill/>
        </p:spPr>
        <p:txBody>
          <a:bodyPr wrap="square" rtlCol="0">
            <a:spAutoFit/>
          </a:bodyPr>
          <a:lstStyle/>
          <a:p>
            <a:pPr algn="ctr"/>
            <a:r>
              <a:rPr lang="nl-NL" sz="1400" b="1" dirty="0"/>
              <a:t>* Plak hier een afbeelding van de ingevulde evaluatie van de aanbestedingskalender (zie uitleg hieronder)</a:t>
            </a:r>
            <a:endParaRPr lang="en-US" sz="1400" b="1" dirty="0"/>
          </a:p>
        </p:txBody>
      </p:sp>
    </p:spTree>
    <p:extLst>
      <p:ext uri="{BB962C8B-B14F-4D97-AF65-F5344CB8AC3E}">
        <p14:creationId xmlns:p14="http://schemas.microsoft.com/office/powerpoint/2010/main" val="27541046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
            <a:extLst>
              <a:ext uri="{FF2B5EF4-FFF2-40B4-BE49-F238E27FC236}">
                <a16:creationId xmlns:a16="http://schemas.microsoft.com/office/drawing/2014/main" id="{ECB41669-3093-4707-8C49-03074F8481D2}"/>
              </a:ext>
            </a:extLst>
          </p:cNvPr>
          <p:cNvSpPr txBox="1">
            <a:spLocks noChangeAspect="1"/>
          </p:cNvSpPr>
          <p:nvPr/>
        </p:nvSpPr>
        <p:spPr>
          <a:xfrm>
            <a:off x="603410" y="173099"/>
            <a:ext cx="9224963" cy="912234"/>
          </a:xfrm>
          <a:prstGeom prst="rect">
            <a:avLst/>
          </a:prstGeom>
        </p:spPr>
        <p:txBody>
          <a:bodyPr vert="horz" lIns="74295" tIns="37148" rIns="74295" bIns="37148"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600" b="1" dirty="0">
                <a:solidFill>
                  <a:srgbClr val="76D2B6"/>
                </a:solidFill>
              </a:rPr>
              <a:t>Stap 7. Evaluatie | Praktijkvoorbeeld</a:t>
            </a:r>
            <a:endParaRPr lang="en-US" sz="3600" b="1" dirty="0">
              <a:solidFill>
                <a:srgbClr val="76D2B6"/>
              </a:solidFill>
            </a:endParaRPr>
          </a:p>
        </p:txBody>
      </p:sp>
      <p:sp>
        <p:nvSpPr>
          <p:cNvPr id="2" name="Slide Number Placeholder 1">
            <a:extLst>
              <a:ext uri="{FF2B5EF4-FFF2-40B4-BE49-F238E27FC236}">
                <a16:creationId xmlns:a16="http://schemas.microsoft.com/office/drawing/2014/main" id="{D35F2431-7EBC-4218-B6CF-78D0D8D2FF55}"/>
              </a:ext>
            </a:extLst>
          </p:cNvPr>
          <p:cNvSpPr>
            <a:spLocks noGrp="1"/>
          </p:cNvSpPr>
          <p:nvPr>
            <p:ph type="sldNum" sz="quarter" idx="12"/>
          </p:nvPr>
        </p:nvSpPr>
        <p:spPr>
          <a:xfrm>
            <a:off x="6996113" y="6307877"/>
            <a:ext cx="2228850" cy="365125"/>
          </a:xfrm>
        </p:spPr>
        <p:txBody>
          <a:bodyPr/>
          <a:lstStyle/>
          <a:p>
            <a:fld id="{2DF6C55A-8218-F348-BEC3-CD9C475A1F3C}" type="slidenum">
              <a:rPr lang="nl-NL" smtClean="0"/>
              <a:t>11</a:t>
            </a:fld>
            <a:endParaRPr lang="nl-NL" dirty="0"/>
          </a:p>
        </p:txBody>
      </p:sp>
      <p:sp>
        <p:nvSpPr>
          <p:cNvPr id="9" name="Rechthoek 62">
            <a:extLst>
              <a:ext uri="{FF2B5EF4-FFF2-40B4-BE49-F238E27FC236}">
                <a16:creationId xmlns:a16="http://schemas.microsoft.com/office/drawing/2014/main" id="{299CEB10-7C76-4097-8DA1-B615BCCD29DA}"/>
              </a:ext>
            </a:extLst>
          </p:cNvPr>
          <p:cNvSpPr/>
          <p:nvPr/>
        </p:nvSpPr>
        <p:spPr>
          <a:xfrm>
            <a:off x="7677149" y="0"/>
            <a:ext cx="2228851" cy="645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dirty="0">
                <a:solidFill>
                  <a:schemeClr val="tx1"/>
                </a:solidFill>
              </a:rPr>
              <a:t>[Invoegen: logo van Organisatie]</a:t>
            </a:r>
          </a:p>
        </p:txBody>
      </p:sp>
      <p:sp>
        <p:nvSpPr>
          <p:cNvPr id="3" name="Rechthoek 2">
            <a:extLst>
              <a:ext uri="{FF2B5EF4-FFF2-40B4-BE49-F238E27FC236}">
                <a16:creationId xmlns:a16="http://schemas.microsoft.com/office/drawing/2014/main" id="{DDCCDAFD-9EC0-6E21-120F-628CDCAE7D44}"/>
              </a:ext>
            </a:extLst>
          </p:cNvPr>
          <p:cNvSpPr/>
          <p:nvPr/>
        </p:nvSpPr>
        <p:spPr>
          <a:xfrm>
            <a:off x="603410" y="1158100"/>
            <a:ext cx="8640474" cy="10751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1400" b="1" dirty="0">
                <a:solidFill>
                  <a:schemeClr val="tx1"/>
                </a:solidFill>
              </a:rPr>
              <a:t>Praktijkvoorbeeld </a:t>
            </a:r>
          </a:p>
          <a:p>
            <a:r>
              <a:rPr lang="nl-NL" sz="1400" dirty="0">
                <a:solidFill>
                  <a:schemeClr val="tx1"/>
                </a:solidFill>
              </a:rPr>
              <a:t>Hier is ruimte om één of meerdere praktijkvoorbeelden te vermelden. Kies voor aansprekende project(en) waarmee je collega’s in de organisatie inspireert. Een praktijkvoorbeeld waarbij effect zichtbaar gemaakt kan worden, in woord en beeld, heeft hierbij de voorkeur. </a:t>
            </a:r>
          </a:p>
          <a:p>
            <a:endParaRPr lang="nl-NL" sz="1400" b="1" dirty="0">
              <a:solidFill>
                <a:schemeClr val="tx1"/>
              </a:solidFill>
            </a:endParaRPr>
          </a:p>
          <a:p>
            <a:endParaRPr lang="nl-NL" sz="1400" dirty="0">
              <a:solidFill>
                <a:schemeClr val="tx1"/>
              </a:solidFill>
            </a:endParaRPr>
          </a:p>
          <a:p>
            <a:endParaRPr lang="nl-NL" sz="1400" dirty="0">
              <a:solidFill>
                <a:schemeClr val="tx1"/>
              </a:solidFill>
            </a:endParaRPr>
          </a:p>
        </p:txBody>
      </p:sp>
    </p:spTree>
    <p:extLst>
      <p:ext uri="{BB962C8B-B14F-4D97-AF65-F5344CB8AC3E}">
        <p14:creationId xmlns:p14="http://schemas.microsoft.com/office/powerpoint/2010/main" val="11994897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863CC83D-74E8-A649-3142-6DA3D51A0384}"/>
              </a:ext>
            </a:extLst>
          </p:cNvPr>
          <p:cNvPicPr>
            <a:picLocks noChangeAspect="1"/>
          </p:cNvPicPr>
          <p:nvPr/>
        </p:nvPicPr>
        <p:blipFill>
          <a:blip r:embed="rId3"/>
          <a:stretch>
            <a:fillRect/>
          </a:stretch>
        </p:blipFill>
        <p:spPr>
          <a:xfrm>
            <a:off x="430295" y="2630240"/>
            <a:ext cx="9045409" cy="1995988"/>
          </a:xfrm>
          <a:prstGeom prst="rect">
            <a:avLst/>
          </a:prstGeom>
        </p:spPr>
      </p:pic>
      <p:sp>
        <p:nvSpPr>
          <p:cNvPr id="13" name="Titel 1">
            <a:extLst>
              <a:ext uri="{FF2B5EF4-FFF2-40B4-BE49-F238E27FC236}">
                <a16:creationId xmlns:a16="http://schemas.microsoft.com/office/drawing/2014/main" id="{ECB41669-3093-4707-8C49-03074F8481D2}"/>
              </a:ext>
            </a:extLst>
          </p:cNvPr>
          <p:cNvSpPr txBox="1">
            <a:spLocks noChangeAspect="1"/>
          </p:cNvSpPr>
          <p:nvPr/>
        </p:nvSpPr>
        <p:spPr>
          <a:xfrm>
            <a:off x="603410" y="173099"/>
            <a:ext cx="9224963" cy="912234"/>
          </a:xfrm>
          <a:prstGeom prst="rect">
            <a:avLst/>
          </a:prstGeom>
        </p:spPr>
        <p:txBody>
          <a:bodyPr vert="horz" lIns="74295" tIns="37148" rIns="74295" bIns="37148"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600" b="1" dirty="0">
                <a:solidFill>
                  <a:srgbClr val="76D2B6"/>
                </a:solidFill>
              </a:rPr>
              <a:t>Stap 7. Evaluatie | Jaarplanning</a:t>
            </a:r>
            <a:endParaRPr lang="en-US" sz="3600" b="1" dirty="0">
              <a:solidFill>
                <a:srgbClr val="76D2B6"/>
              </a:solidFill>
            </a:endParaRPr>
          </a:p>
        </p:txBody>
      </p:sp>
      <p:sp>
        <p:nvSpPr>
          <p:cNvPr id="2" name="Slide Number Placeholder 1">
            <a:extLst>
              <a:ext uri="{FF2B5EF4-FFF2-40B4-BE49-F238E27FC236}">
                <a16:creationId xmlns:a16="http://schemas.microsoft.com/office/drawing/2014/main" id="{D35F2431-7EBC-4218-B6CF-78D0D8D2FF55}"/>
              </a:ext>
            </a:extLst>
          </p:cNvPr>
          <p:cNvSpPr>
            <a:spLocks noGrp="1"/>
          </p:cNvSpPr>
          <p:nvPr>
            <p:ph type="sldNum" sz="quarter" idx="12"/>
          </p:nvPr>
        </p:nvSpPr>
        <p:spPr>
          <a:xfrm>
            <a:off x="6996113" y="6307877"/>
            <a:ext cx="2228850" cy="365125"/>
          </a:xfrm>
        </p:spPr>
        <p:txBody>
          <a:bodyPr/>
          <a:lstStyle/>
          <a:p>
            <a:fld id="{2DF6C55A-8218-F348-BEC3-CD9C475A1F3C}" type="slidenum">
              <a:rPr lang="nl-NL" smtClean="0"/>
              <a:t>12</a:t>
            </a:fld>
            <a:endParaRPr lang="nl-NL"/>
          </a:p>
        </p:txBody>
      </p:sp>
      <p:sp>
        <p:nvSpPr>
          <p:cNvPr id="9" name="Rechthoek 62">
            <a:extLst>
              <a:ext uri="{FF2B5EF4-FFF2-40B4-BE49-F238E27FC236}">
                <a16:creationId xmlns:a16="http://schemas.microsoft.com/office/drawing/2014/main" id="{299CEB10-7C76-4097-8DA1-B615BCCD29DA}"/>
              </a:ext>
            </a:extLst>
          </p:cNvPr>
          <p:cNvSpPr/>
          <p:nvPr/>
        </p:nvSpPr>
        <p:spPr>
          <a:xfrm>
            <a:off x="7259194" y="266818"/>
            <a:ext cx="2228851" cy="645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dirty="0">
                <a:solidFill>
                  <a:schemeClr val="tx1"/>
                </a:solidFill>
              </a:rPr>
              <a:t>[Invoegen: logo van Organisatie]</a:t>
            </a:r>
          </a:p>
        </p:txBody>
      </p:sp>
      <p:sp>
        <p:nvSpPr>
          <p:cNvPr id="10" name="Rechthoek 19">
            <a:extLst>
              <a:ext uri="{FF2B5EF4-FFF2-40B4-BE49-F238E27FC236}">
                <a16:creationId xmlns:a16="http://schemas.microsoft.com/office/drawing/2014/main" id="{DC0D341B-79A6-4D7D-9FEB-8D0ABB0D964A}"/>
              </a:ext>
            </a:extLst>
          </p:cNvPr>
          <p:cNvSpPr/>
          <p:nvPr/>
        </p:nvSpPr>
        <p:spPr>
          <a:xfrm>
            <a:off x="603410" y="1005953"/>
            <a:ext cx="8640474" cy="857222"/>
          </a:xfrm>
          <a:prstGeom prst="rect">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1300" dirty="0">
                <a:solidFill>
                  <a:schemeClr val="bg2">
                    <a:lumMod val="50000"/>
                  </a:schemeClr>
                </a:solidFill>
              </a:rPr>
              <a:t>[Hier is ruimte voor extra toelichting]</a:t>
            </a:r>
            <a:endParaRPr lang="nl-NL" sz="2400" dirty="0"/>
          </a:p>
        </p:txBody>
      </p:sp>
      <p:sp>
        <p:nvSpPr>
          <p:cNvPr id="8" name="Rechthoek 7">
            <a:extLst>
              <a:ext uri="{FF2B5EF4-FFF2-40B4-BE49-F238E27FC236}">
                <a16:creationId xmlns:a16="http://schemas.microsoft.com/office/drawing/2014/main" id="{EFAD6193-D572-2469-A31E-CA4DABC13406}"/>
              </a:ext>
            </a:extLst>
          </p:cNvPr>
          <p:cNvSpPr/>
          <p:nvPr/>
        </p:nvSpPr>
        <p:spPr>
          <a:xfrm>
            <a:off x="603410" y="5151141"/>
            <a:ext cx="8640474" cy="8572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1400" dirty="0">
                <a:solidFill>
                  <a:schemeClr val="tx1"/>
                </a:solidFill>
              </a:rPr>
              <a:t>De evaluatie van de jaarplanning is te vinden in de </a:t>
            </a:r>
            <a:r>
              <a:rPr lang="nl-NL" sz="1400" b="1" dirty="0">
                <a:solidFill>
                  <a:schemeClr val="tx1"/>
                </a:solidFill>
              </a:rPr>
              <a:t>Ondersteunende Excel Actieplan MVOI</a:t>
            </a:r>
            <a:r>
              <a:rPr lang="nl-NL" sz="1400" b="1" i="1" dirty="0">
                <a:solidFill>
                  <a:schemeClr val="tx1"/>
                </a:solidFill>
              </a:rPr>
              <a:t> </a:t>
            </a:r>
            <a:r>
              <a:rPr lang="nl-NL" sz="1400" dirty="0">
                <a:solidFill>
                  <a:schemeClr val="tx1"/>
                </a:solidFill>
              </a:rPr>
              <a:t>op het 3</a:t>
            </a:r>
            <a:r>
              <a:rPr lang="nl-NL" sz="1400" baseline="30000" dirty="0">
                <a:solidFill>
                  <a:schemeClr val="tx1"/>
                </a:solidFill>
              </a:rPr>
              <a:t>e</a:t>
            </a:r>
            <a:r>
              <a:rPr lang="nl-NL" sz="1400" dirty="0">
                <a:solidFill>
                  <a:schemeClr val="tx1"/>
                </a:solidFill>
              </a:rPr>
              <a:t> tabblad. De evaluatie van de jaarplanning vindt plaats nadat een actie is voltooid of aan het einde van het jaar. </a:t>
            </a:r>
          </a:p>
          <a:p>
            <a:r>
              <a:rPr lang="nl-NL" sz="1400" dirty="0">
                <a:solidFill>
                  <a:schemeClr val="tx1"/>
                </a:solidFill>
              </a:rPr>
              <a:t>Selecteer de jaarplanning in het Excel werkblad, kopieer en plak als afbeelding of PDF.</a:t>
            </a:r>
          </a:p>
          <a:p>
            <a:endParaRPr lang="nl-NL" sz="1400" dirty="0">
              <a:solidFill>
                <a:schemeClr val="tx1"/>
              </a:solidFill>
            </a:endParaRPr>
          </a:p>
        </p:txBody>
      </p:sp>
      <p:sp>
        <p:nvSpPr>
          <p:cNvPr id="4" name="Rectangle 17">
            <a:extLst>
              <a:ext uri="{FF2B5EF4-FFF2-40B4-BE49-F238E27FC236}">
                <a16:creationId xmlns:a16="http://schemas.microsoft.com/office/drawing/2014/main" id="{6BC337E1-7F9C-BFF1-2EBC-B8F8484B394A}"/>
              </a:ext>
            </a:extLst>
          </p:cNvPr>
          <p:cNvSpPr/>
          <p:nvPr/>
        </p:nvSpPr>
        <p:spPr>
          <a:xfrm>
            <a:off x="430295" y="2630240"/>
            <a:ext cx="9045409" cy="1995988"/>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8">
            <a:extLst>
              <a:ext uri="{FF2B5EF4-FFF2-40B4-BE49-F238E27FC236}">
                <a16:creationId xmlns:a16="http://schemas.microsoft.com/office/drawing/2014/main" id="{F7D61D44-56C2-EAA8-295E-ECD93EE90AA4}"/>
              </a:ext>
            </a:extLst>
          </p:cNvPr>
          <p:cNvSpPr txBox="1"/>
          <p:nvPr/>
        </p:nvSpPr>
        <p:spPr>
          <a:xfrm>
            <a:off x="0" y="3568074"/>
            <a:ext cx="9906000" cy="307777"/>
          </a:xfrm>
          <a:prstGeom prst="rect">
            <a:avLst/>
          </a:prstGeom>
          <a:noFill/>
        </p:spPr>
        <p:txBody>
          <a:bodyPr wrap="square" rtlCol="0">
            <a:spAutoFit/>
          </a:bodyPr>
          <a:lstStyle/>
          <a:p>
            <a:pPr algn="ctr"/>
            <a:r>
              <a:rPr lang="nl-NL" sz="1400" b="1" dirty="0"/>
              <a:t>* Plak hier een afbeelding van de ingevulde evaluatie van de jaarplanning (zie uitleg hieronder)</a:t>
            </a:r>
            <a:endParaRPr lang="en-US" sz="1400" b="1" dirty="0"/>
          </a:p>
        </p:txBody>
      </p:sp>
    </p:spTree>
    <p:extLst>
      <p:ext uri="{BB962C8B-B14F-4D97-AF65-F5344CB8AC3E}">
        <p14:creationId xmlns:p14="http://schemas.microsoft.com/office/powerpoint/2010/main" val="6738916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
            <a:extLst>
              <a:ext uri="{FF2B5EF4-FFF2-40B4-BE49-F238E27FC236}">
                <a16:creationId xmlns:a16="http://schemas.microsoft.com/office/drawing/2014/main" id="{ECB41669-3093-4707-8C49-03074F8481D2}"/>
              </a:ext>
            </a:extLst>
          </p:cNvPr>
          <p:cNvSpPr txBox="1">
            <a:spLocks noChangeAspect="1"/>
          </p:cNvSpPr>
          <p:nvPr/>
        </p:nvSpPr>
        <p:spPr>
          <a:xfrm>
            <a:off x="603410" y="173099"/>
            <a:ext cx="9224963" cy="912234"/>
          </a:xfrm>
          <a:prstGeom prst="rect">
            <a:avLst/>
          </a:prstGeom>
        </p:spPr>
        <p:txBody>
          <a:bodyPr vert="horz" lIns="74295" tIns="37148" rIns="74295" bIns="37148"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600" b="1" dirty="0">
                <a:solidFill>
                  <a:srgbClr val="76D2B6"/>
                </a:solidFill>
              </a:rPr>
              <a:t>Stap 7. Evaluatie | Voorbeeld uit jaarplan</a:t>
            </a:r>
            <a:endParaRPr lang="en-US" sz="3600" b="1" dirty="0">
              <a:solidFill>
                <a:srgbClr val="76D2B6"/>
              </a:solidFill>
            </a:endParaRPr>
          </a:p>
        </p:txBody>
      </p:sp>
      <p:sp>
        <p:nvSpPr>
          <p:cNvPr id="2" name="Slide Number Placeholder 1">
            <a:extLst>
              <a:ext uri="{FF2B5EF4-FFF2-40B4-BE49-F238E27FC236}">
                <a16:creationId xmlns:a16="http://schemas.microsoft.com/office/drawing/2014/main" id="{D35F2431-7EBC-4218-B6CF-78D0D8D2FF55}"/>
              </a:ext>
            </a:extLst>
          </p:cNvPr>
          <p:cNvSpPr>
            <a:spLocks noGrp="1"/>
          </p:cNvSpPr>
          <p:nvPr>
            <p:ph type="sldNum" sz="quarter" idx="12"/>
          </p:nvPr>
        </p:nvSpPr>
        <p:spPr>
          <a:xfrm>
            <a:off x="6996113" y="6307877"/>
            <a:ext cx="2228850" cy="365125"/>
          </a:xfrm>
        </p:spPr>
        <p:txBody>
          <a:bodyPr/>
          <a:lstStyle/>
          <a:p>
            <a:fld id="{2DF6C55A-8218-F348-BEC3-CD9C475A1F3C}" type="slidenum">
              <a:rPr lang="nl-NL" smtClean="0"/>
              <a:t>13</a:t>
            </a:fld>
            <a:endParaRPr lang="nl-NL" dirty="0"/>
          </a:p>
        </p:txBody>
      </p:sp>
      <p:sp>
        <p:nvSpPr>
          <p:cNvPr id="9" name="Rechthoek 62">
            <a:extLst>
              <a:ext uri="{FF2B5EF4-FFF2-40B4-BE49-F238E27FC236}">
                <a16:creationId xmlns:a16="http://schemas.microsoft.com/office/drawing/2014/main" id="{299CEB10-7C76-4097-8DA1-B615BCCD29DA}"/>
              </a:ext>
            </a:extLst>
          </p:cNvPr>
          <p:cNvSpPr/>
          <p:nvPr/>
        </p:nvSpPr>
        <p:spPr>
          <a:xfrm>
            <a:off x="7677149" y="0"/>
            <a:ext cx="2228851" cy="645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dirty="0">
                <a:solidFill>
                  <a:schemeClr val="tx1"/>
                </a:solidFill>
              </a:rPr>
              <a:t>[Invoegen: logo van Organisatie]</a:t>
            </a:r>
          </a:p>
        </p:txBody>
      </p:sp>
      <p:sp>
        <p:nvSpPr>
          <p:cNvPr id="3" name="Rechthoek 2">
            <a:extLst>
              <a:ext uri="{FF2B5EF4-FFF2-40B4-BE49-F238E27FC236}">
                <a16:creationId xmlns:a16="http://schemas.microsoft.com/office/drawing/2014/main" id="{DDCCDAFD-9EC0-6E21-120F-628CDCAE7D44}"/>
              </a:ext>
            </a:extLst>
          </p:cNvPr>
          <p:cNvSpPr/>
          <p:nvPr/>
        </p:nvSpPr>
        <p:spPr>
          <a:xfrm>
            <a:off x="603410" y="1158100"/>
            <a:ext cx="8640474" cy="10751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1400" b="1" dirty="0">
                <a:solidFill>
                  <a:schemeClr val="tx1"/>
                </a:solidFill>
              </a:rPr>
              <a:t>Praktijkvoorbeeld </a:t>
            </a:r>
          </a:p>
          <a:p>
            <a:r>
              <a:rPr lang="nl-NL" sz="1400" dirty="0">
                <a:solidFill>
                  <a:schemeClr val="tx1"/>
                </a:solidFill>
              </a:rPr>
              <a:t>Hier is ruimte om één of meerdere voorbeelden uit het jaarplan te vermelden. Kies voor aansprekende voorbeelden waarmee je collega’s inspireert en laat zien hoe de organisatie betrokken wordt bij MVOI.  Maak hierbij zoveel mogelijk gebruik van beeldmateriaal en maak inzichtelijk wat het heeft opgeleverd. </a:t>
            </a:r>
          </a:p>
          <a:p>
            <a:endParaRPr lang="nl-NL" sz="1400" b="1" dirty="0">
              <a:solidFill>
                <a:schemeClr val="tx1"/>
              </a:solidFill>
            </a:endParaRPr>
          </a:p>
          <a:p>
            <a:endParaRPr lang="nl-NL" sz="1400" dirty="0">
              <a:solidFill>
                <a:schemeClr val="tx1"/>
              </a:solidFill>
            </a:endParaRPr>
          </a:p>
          <a:p>
            <a:endParaRPr lang="nl-NL" sz="1400" dirty="0">
              <a:solidFill>
                <a:schemeClr val="tx1"/>
              </a:solidFill>
            </a:endParaRPr>
          </a:p>
        </p:txBody>
      </p:sp>
    </p:spTree>
    <p:extLst>
      <p:ext uri="{BB962C8B-B14F-4D97-AF65-F5344CB8AC3E}">
        <p14:creationId xmlns:p14="http://schemas.microsoft.com/office/powerpoint/2010/main" val="18842450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C68B11E3-95E7-3175-011D-13789B5B9636}"/>
              </a:ext>
            </a:extLst>
          </p:cNvPr>
          <p:cNvPicPr>
            <a:picLocks noChangeAspect="1"/>
          </p:cNvPicPr>
          <p:nvPr/>
        </p:nvPicPr>
        <p:blipFill>
          <a:blip r:embed="rId3"/>
          <a:stretch>
            <a:fillRect/>
          </a:stretch>
        </p:blipFill>
        <p:spPr>
          <a:xfrm>
            <a:off x="2843212" y="1982273"/>
            <a:ext cx="4500271" cy="3307115"/>
          </a:xfrm>
          <a:prstGeom prst="rect">
            <a:avLst/>
          </a:prstGeom>
        </p:spPr>
      </p:pic>
      <p:sp>
        <p:nvSpPr>
          <p:cNvPr id="6" name="Rectangle 17">
            <a:extLst>
              <a:ext uri="{FF2B5EF4-FFF2-40B4-BE49-F238E27FC236}">
                <a16:creationId xmlns:a16="http://schemas.microsoft.com/office/drawing/2014/main" id="{018197CA-8311-9F90-C335-6C0F95D3D381}"/>
              </a:ext>
            </a:extLst>
          </p:cNvPr>
          <p:cNvSpPr/>
          <p:nvPr/>
        </p:nvSpPr>
        <p:spPr>
          <a:xfrm>
            <a:off x="2337804" y="1956894"/>
            <a:ext cx="5531795" cy="3321051"/>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el 1">
            <a:extLst>
              <a:ext uri="{FF2B5EF4-FFF2-40B4-BE49-F238E27FC236}">
                <a16:creationId xmlns:a16="http://schemas.microsoft.com/office/drawing/2014/main" id="{ECB41669-3093-4707-8C49-03074F8481D2}"/>
              </a:ext>
            </a:extLst>
          </p:cNvPr>
          <p:cNvSpPr txBox="1">
            <a:spLocks noChangeAspect="1"/>
          </p:cNvSpPr>
          <p:nvPr/>
        </p:nvSpPr>
        <p:spPr>
          <a:xfrm>
            <a:off x="603410" y="173099"/>
            <a:ext cx="9224963" cy="912234"/>
          </a:xfrm>
          <a:prstGeom prst="rect">
            <a:avLst/>
          </a:prstGeom>
        </p:spPr>
        <p:txBody>
          <a:bodyPr vert="horz" lIns="74295" tIns="37148" rIns="74295" bIns="37148"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600" b="1">
                <a:solidFill>
                  <a:srgbClr val="76D2B6"/>
                </a:solidFill>
              </a:rPr>
              <a:t>Stap 7. Evaluatie | Dashboard</a:t>
            </a:r>
            <a:endParaRPr lang="en-US" sz="3600" b="1">
              <a:solidFill>
                <a:srgbClr val="76D2B6"/>
              </a:solidFill>
            </a:endParaRPr>
          </a:p>
        </p:txBody>
      </p:sp>
      <p:sp>
        <p:nvSpPr>
          <p:cNvPr id="2" name="Slide Number Placeholder 1">
            <a:extLst>
              <a:ext uri="{FF2B5EF4-FFF2-40B4-BE49-F238E27FC236}">
                <a16:creationId xmlns:a16="http://schemas.microsoft.com/office/drawing/2014/main" id="{D35F2431-7EBC-4218-B6CF-78D0D8D2FF55}"/>
              </a:ext>
            </a:extLst>
          </p:cNvPr>
          <p:cNvSpPr>
            <a:spLocks noGrp="1"/>
          </p:cNvSpPr>
          <p:nvPr>
            <p:ph type="sldNum" sz="quarter" idx="12"/>
          </p:nvPr>
        </p:nvSpPr>
        <p:spPr>
          <a:xfrm>
            <a:off x="6996113" y="6307877"/>
            <a:ext cx="2228850" cy="365125"/>
          </a:xfrm>
        </p:spPr>
        <p:txBody>
          <a:bodyPr/>
          <a:lstStyle/>
          <a:p>
            <a:fld id="{2DF6C55A-8218-F348-BEC3-CD9C475A1F3C}" type="slidenum">
              <a:rPr lang="nl-NL" smtClean="0"/>
              <a:t>14</a:t>
            </a:fld>
            <a:endParaRPr lang="nl-NL"/>
          </a:p>
        </p:txBody>
      </p:sp>
      <p:sp>
        <p:nvSpPr>
          <p:cNvPr id="9" name="Rechthoek 62">
            <a:extLst>
              <a:ext uri="{FF2B5EF4-FFF2-40B4-BE49-F238E27FC236}">
                <a16:creationId xmlns:a16="http://schemas.microsoft.com/office/drawing/2014/main" id="{299CEB10-7C76-4097-8DA1-B615BCCD29DA}"/>
              </a:ext>
            </a:extLst>
          </p:cNvPr>
          <p:cNvSpPr/>
          <p:nvPr/>
        </p:nvSpPr>
        <p:spPr>
          <a:xfrm>
            <a:off x="7259194" y="266818"/>
            <a:ext cx="2228851" cy="645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dirty="0">
                <a:solidFill>
                  <a:schemeClr val="tx1"/>
                </a:solidFill>
              </a:rPr>
              <a:t>[Invoegen: logo van Organisatie]</a:t>
            </a:r>
          </a:p>
        </p:txBody>
      </p:sp>
      <p:sp>
        <p:nvSpPr>
          <p:cNvPr id="10" name="Rechthoek 19">
            <a:extLst>
              <a:ext uri="{FF2B5EF4-FFF2-40B4-BE49-F238E27FC236}">
                <a16:creationId xmlns:a16="http://schemas.microsoft.com/office/drawing/2014/main" id="{DC0D341B-79A6-4D7D-9FEB-8D0ABB0D964A}"/>
              </a:ext>
            </a:extLst>
          </p:cNvPr>
          <p:cNvSpPr/>
          <p:nvPr/>
        </p:nvSpPr>
        <p:spPr>
          <a:xfrm>
            <a:off x="603410" y="1005953"/>
            <a:ext cx="8640474" cy="857222"/>
          </a:xfrm>
          <a:prstGeom prst="rect">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1300">
                <a:solidFill>
                  <a:schemeClr val="bg2">
                    <a:lumMod val="50000"/>
                  </a:schemeClr>
                </a:solidFill>
              </a:rPr>
              <a:t>[Hier is ruimte voor extra toelichting]</a:t>
            </a:r>
            <a:endParaRPr lang="nl-NL" sz="2400"/>
          </a:p>
        </p:txBody>
      </p:sp>
      <p:sp>
        <p:nvSpPr>
          <p:cNvPr id="7" name="TextBox 18">
            <a:extLst>
              <a:ext uri="{FF2B5EF4-FFF2-40B4-BE49-F238E27FC236}">
                <a16:creationId xmlns:a16="http://schemas.microsoft.com/office/drawing/2014/main" id="{5F282A7D-A020-AAC7-C0D9-B5881E52E197}"/>
              </a:ext>
            </a:extLst>
          </p:cNvPr>
          <p:cNvSpPr txBox="1"/>
          <p:nvPr/>
        </p:nvSpPr>
        <p:spPr>
          <a:xfrm>
            <a:off x="773110" y="3481941"/>
            <a:ext cx="8640474" cy="307777"/>
          </a:xfrm>
          <a:prstGeom prst="rect">
            <a:avLst/>
          </a:prstGeom>
          <a:noFill/>
        </p:spPr>
        <p:txBody>
          <a:bodyPr wrap="square" rtlCol="0">
            <a:spAutoFit/>
          </a:bodyPr>
          <a:lstStyle/>
          <a:p>
            <a:pPr algn="ctr"/>
            <a:r>
              <a:rPr lang="nl-NL" sz="1400" b="1" dirty="0"/>
              <a:t>*Plak hier een foto van het ingevulde dashboard (zie uitleg hieronder)</a:t>
            </a:r>
          </a:p>
        </p:txBody>
      </p:sp>
      <p:sp>
        <p:nvSpPr>
          <p:cNvPr id="3" name="Tekstvak 2">
            <a:extLst>
              <a:ext uri="{FF2B5EF4-FFF2-40B4-BE49-F238E27FC236}">
                <a16:creationId xmlns:a16="http://schemas.microsoft.com/office/drawing/2014/main" id="{9D22A85F-E705-1D15-3564-AFB5B288DF8F}"/>
              </a:ext>
            </a:extLst>
          </p:cNvPr>
          <p:cNvSpPr txBox="1"/>
          <p:nvPr/>
        </p:nvSpPr>
        <p:spPr>
          <a:xfrm>
            <a:off x="603410" y="5294424"/>
            <a:ext cx="8640474" cy="1815882"/>
          </a:xfrm>
          <a:prstGeom prst="rect">
            <a:avLst/>
          </a:prstGeom>
          <a:noFill/>
        </p:spPr>
        <p:txBody>
          <a:bodyPr wrap="square" rtlCol="0">
            <a:spAutoFit/>
          </a:bodyPr>
          <a:lstStyle/>
          <a:p>
            <a:r>
              <a:rPr lang="nl-NL" sz="1400" dirty="0">
                <a:solidFill>
                  <a:schemeClr val="tx1"/>
                </a:solidFill>
              </a:rPr>
              <a:t>Het dashboard is te vinden in de </a:t>
            </a:r>
            <a:r>
              <a:rPr lang="nl-NL" sz="1400" b="1" dirty="0">
                <a:solidFill>
                  <a:schemeClr val="tx1"/>
                </a:solidFill>
              </a:rPr>
              <a:t>Ondersteunende Excel Actieplan MVOI</a:t>
            </a:r>
            <a:r>
              <a:rPr lang="nl-NL" sz="1400" b="1" i="1" dirty="0">
                <a:solidFill>
                  <a:schemeClr val="tx1"/>
                </a:solidFill>
              </a:rPr>
              <a:t> </a:t>
            </a:r>
            <a:r>
              <a:rPr lang="nl-NL" sz="1400" dirty="0">
                <a:solidFill>
                  <a:schemeClr val="tx1"/>
                </a:solidFill>
              </a:rPr>
              <a:t>op het 4</a:t>
            </a:r>
            <a:r>
              <a:rPr lang="nl-NL" sz="1400" baseline="30000" dirty="0">
                <a:solidFill>
                  <a:schemeClr val="tx1"/>
                </a:solidFill>
              </a:rPr>
              <a:t>e</a:t>
            </a:r>
            <a:r>
              <a:rPr lang="nl-NL" sz="1400" dirty="0">
                <a:solidFill>
                  <a:schemeClr val="tx1"/>
                </a:solidFill>
              </a:rPr>
              <a:t> tabblad. Kies hier wat voor jouw organisatie relevante informatie is bijvoorbeeld met betrekking tot het halen van de opgestelde doelen, toepassing van thema’s</a:t>
            </a:r>
            <a:r>
              <a:rPr lang="nl-NL" sz="1400" dirty="0"/>
              <a:t> en</a:t>
            </a:r>
            <a:r>
              <a:rPr lang="nl-NL" sz="1400" dirty="0">
                <a:solidFill>
                  <a:schemeClr val="tx1"/>
                </a:solidFill>
              </a:rPr>
              <a:t> uitgevoerde acties. Selecteer de gewenste grafiek in </a:t>
            </a:r>
            <a:r>
              <a:rPr lang="nl-NL" sz="1400" dirty="0"/>
              <a:t>het Excel werkblad</a:t>
            </a:r>
            <a:r>
              <a:rPr lang="nl-NL" sz="1400" dirty="0">
                <a:solidFill>
                  <a:schemeClr val="tx1"/>
                </a:solidFill>
              </a:rPr>
              <a:t>, kopieer en plak als afbeelding of PDF.</a:t>
            </a:r>
          </a:p>
          <a:p>
            <a:r>
              <a:rPr lang="nl-NL" sz="1400" dirty="0">
                <a:solidFill>
                  <a:schemeClr val="tx1"/>
                </a:solidFill>
              </a:rPr>
              <a:t>Je kunt hier ook het meerjarige evaluatie dashboard van de aanbestedingskalender en de evaluatie van de jaarplanning toevoegen. </a:t>
            </a:r>
          </a:p>
          <a:p>
            <a:endParaRPr lang="nl-NL" sz="1400" dirty="0">
              <a:solidFill>
                <a:schemeClr val="tx1"/>
              </a:solidFill>
            </a:endParaRPr>
          </a:p>
          <a:p>
            <a:endParaRPr lang="nl-NL" sz="1400" dirty="0"/>
          </a:p>
        </p:txBody>
      </p:sp>
    </p:spTree>
    <p:extLst>
      <p:ext uri="{BB962C8B-B14F-4D97-AF65-F5344CB8AC3E}">
        <p14:creationId xmlns:p14="http://schemas.microsoft.com/office/powerpoint/2010/main" val="18654548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
            <a:extLst>
              <a:ext uri="{FF2B5EF4-FFF2-40B4-BE49-F238E27FC236}">
                <a16:creationId xmlns:a16="http://schemas.microsoft.com/office/drawing/2014/main" id="{AF9404F8-C89C-6243-8C22-F487D72013AF}"/>
              </a:ext>
            </a:extLst>
          </p:cNvPr>
          <p:cNvSpPr/>
          <p:nvPr/>
        </p:nvSpPr>
        <p:spPr>
          <a:xfrm>
            <a:off x="601940" y="3769638"/>
            <a:ext cx="2690761" cy="2450378"/>
          </a:xfrm>
          <a:prstGeom prst="rect">
            <a:avLst/>
          </a:prstGeom>
          <a:noFill/>
          <a:ln w="28575">
            <a:solidFill>
              <a:srgbClr val="76D2B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1300" b="1">
                <a:solidFill>
                  <a:schemeClr val="bg2">
                    <a:lumMod val="10000"/>
                  </a:schemeClr>
                </a:solidFill>
              </a:rPr>
              <a:t>Wat ging er goed?</a:t>
            </a:r>
          </a:p>
          <a:p>
            <a:endParaRPr lang="nl-NL" sz="1100" b="1">
              <a:solidFill>
                <a:schemeClr val="bg2">
                  <a:lumMod val="10000"/>
                </a:schemeClr>
              </a:solidFill>
            </a:endParaRPr>
          </a:p>
          <a:p>
            <a:pPr marL="171450" indent="-171450">
              <a:buFont typeface="Arial" panose="020B0604020202020204" pitchFamily="34" charset="0"/>
              <a:buChar char="•"/>
            </a:pPr>
            <a:endParaRPr lang="nl-NL" sz="1100" b="1">
              <a:solidFill>
                <a:schemeClr val="bg2">
                  <a:lumMod val="10000"/>
                </a:schemeClr>
              </a:solidFill>
            </a:endParaRPr>
          </a:p>
          <a:p>
            <a:pPr marL="171450" indent="-171450">
              <a:buFont typeface="Arial" panose="020B0604020202020204" pitchFamily="34" charset="0"/>
              <a:buChar char="•"/>
            </a:pPr>
            <a:endParaRPr lang="nl-NL" sz="1100" b="1">
              <a:solidFill>
                <a:schemeClr val="bg2">
                  <a:lumMod val="10000"/>
                </a:schemeClr>
              </a:solidFill>
            </a:endParaRPr>
          </a:p>
          <a:p>
            <a:pPr marL="171450" indent="-171450">
              <a:buFont typeface="Arial" panose="020B0604020202020204" pitchFamily="34" charset="0"/>
              <a:buChar char="•"/>
            </a:pPr>
            <a:endParaRPr lang="nl-NL" sz="1100" b="1">
              <a:solidFill>
                <a:schemeClr val="bg2">
                  <a:lumMod val="10000"/>
                </a:schemeClr>
              </a:solidFill>
            </a:endParaRPr>
          </a:p>
          <a:p>
            <a:pPr marL="171450" indent="-171450">
              <a:buFont typeface="Arial" panose="020B0604020202020204" pitchFamily="34" charset="0"/>
              <a:buChar char="•"/>
            </a:pPr>
            <a:endParaRPr lang="nl-NL" sz="1100" b="1">
              <a:solidFill>
                <a:schemeClr val="bg2">
                  <a:lumMod val="10000"/>
                </a:schemeClr>
              </a:solidFill>
            </a:endParaRPr>
          </a:p>
          <a:p>
            <a:pPr marL="171450" indent="-171450">
              <a:buFont typeface="Arial" panose="020B0604020202020204" pitchFamily="34" charset="0"/>
              <a:buChar char="•"/>
            </a:pPr>
            <a:endParaRPr lang="nl-NL" sz="1100" b="1">
              <a:solidFill>
                <a:schemeClr val="bg2">
                  <a:lumMod val="10000"/>
                </a:schemeClr>
              </a:solidFill>
            </a:endParaRPr>
          </a:p>
          <a:p>
            <a:pPr marL="171450" indent="-171450">
              <a:buFont typeface="Arial" panose="020B0604020202020204" pitchFamily="34" charset="0"/>
              <a:buChar char="•"/>
            </a:pPr>
            <a:endParaRPr lang="nl-NL" sz="1100" b="1">
              <a:solidFill>
                <a:schemeClr val="bg2">
                  <a:lumMod val="10000"/>
                </a:schemeClr>
              </a:solidFill>
            </a:endParaRPr>
          </a:p>
          <a:p>
            <a:pPr marL="171450" indent="-171450">
              <a:buFont typeface="Arial" panose="020B0604020202020204" pitchFamily="34" charset="0"/>
              <a:buChar char="•"/>
            </a:pPr>
            <a:endParaRPr lang="nl-NL" sz="1100" b="1">
              <a:solidFill>
                <a:schemeClr val="bg2">
                  <a:lumMod val="10000"/>
                </a:schemeClr>
              </a:solidFill>
            </a:endParaRPr>
          </a:p>
          <a:p>
            <a:endParaRPr lang="nl-NL" sz="975" b="1">
              <a:solidFill>
                <a:schemeClr val="bg2">
                  <a:lumMod val="10000"/>
                </a:schemeClr>
              </a:solidFill>
            </a:endParaRPr>
          </a:p>
          <a:p>
            <a:pPr marL="232184" indent="-232184">
              <a:buFont typeface="Arial" panose="020B0604020202020204" pitchFamily="34" charset="0"/>
              <a:buChar char="•"/>
            </a:pPr>
            <a:endParaRPr lang="en-US" sz="975">
              <a:solidFill>
                <a:schemeClr val="bg2">
                  <a:lumMod val="10000"/>
                </a:schemeClr>
              </a:solidFill>
            </a:endParaRPr>
          </a:p>
          <a:p>
            <a:pPr marL="232184" indent="-232184">
              <a:buFont typeface="Arial" panose="020B0604020202020204" pitchFamily="34" charset="0"/>
              <a:buChar char="•"/>
            </a:pPr>
            <a:endParaRPr lang="en-US" sz="975">
              <a:solidFill>
                <a:schemeClr val="bg2">
                  <a:lumMod val="10000"/>
                </a:schemeClr>
              </a:solidFill>
            </a:endParaRPr>
          </a:p>
          <a:p>
            <a:pPr marL="232184" indent="-232184">
              <a:buFont typeface="Arial" panose="020B0604020202020204" pitchFamily="34" charset="0"/>
              <a:buChar char="•"/>
            </a:pPr>
            <a:endParaRPr lang="en-US" sz="975">
              <a:solidFill>
                <a:schemeClr val="bg2">
                  <a:lumMod val="10000"/>
                </a:schemeClr>
              </a:solidFill>
            </a:endParaRPr>
          </a:p>
          <a:p>
            <a:pPr marL="232184" indent="-232184">
              <a:buFont typeface="Arial" panose="020B0604020202020204" pitchFamily="34" charset="0"/>
              <a:buChar char="•"/>
            </a:pPr>
            <a:endParaRPr lang="en-US" sz="975">
              <a:solidFill>
                <a:schemeClr val="bg2">
                  <a:lumMod val="10000"/>
                </a:schemeClr>
              </a:solidFill>
            </a:endParaRPr>
          </a:p>
          <a:p>
            <a:pPr marL="232184" indent="-232184">
              <a:buFont typeface="Arial" panose="020B0604020202020204" pitchFamily="34" charset="0"/>
              <a:buChar char="•"/>
            </a:pPr>
            <a:endParaRPr lang="en-US" sz="975">
              <a:solidFill>
                <a:schemeClr val="bg2">
                  <a:lumMod val="10000"/>
                </a:schemeClr>
              </a:solidFill>
            </a:endParaRPr>
          </a:p>
          <a:p>
            <a:pPr marL="232184" indent="-232184">
              <a:buFont typeface="Arial" panose="020B0604020202020204" pitchFamily="34" charset="0"/>
              <a:buChar char="•"/>
            </a:pPr>
            <a:endParaRPr lang="en-US" sz="975">
              <a:solidFill>
                <a:schemeClr val="bg2">
                  <a:lumMod val="10000"/>
                </a:schemeClr>
              </a:solidFill>
            </a:endParaRPr>
          </a:p>
          <a:p>
            <a:pPr marL="139310" indent="-139310">
              <a:buFont typeface="Arial" panose="020B0604020202020204" pitchFamily="34" charset="0"/>
              <a:buChar char="•"/>
            </a:pPr>
            <a:endParaRPr lang="nl-NL" sz="853">
              <a:solidFill>
                <a:schemeClr val="bg2">
                  <a:lumMod val="10000"/>
                </a:schemeClr>
              </a:solidFill>
            </a:endParaRPr>
          </a:p>
        </p:txBody>
      </p:sp>
      <p:sp>
        <p:nvSpPr>
          <p:cNvPr id="15" name="Rectangle 31">
            <a:extLst>
              <a:ext uri="{FF2B5EF4-FFF2-40B4-BE49-F238E27FC236}">
                <a16:creationId xmlns:a16="http://schemas.microsoft.com/office/drawing/2014/main" id="{0CABE38A-394C-0A4A-9FF4-7FF0A509F529}"/>
              </a:ext>
            </a:extLst>
          </p:cNvPr>
          <p:cNvSpPr/>
          <p:nvPr/>
        </p:nvSpPr>
        <p:spPr>
          <a:xfrm>
            <a:off x="6454513" y="3769637"/>
            <a:ext cx="2706544" cy="2450378"/>
          </a:xfrm>
          <a:prstGeom prst="rect">
            <a:avLst/>
          </a:prstGeom>
          <a:noFill/>
          <a:ln w="28575">
            <a:solidFill>
              <a:srgbClr val="76D2B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1300" b="1">
                <a:solidFill>
                  <a:schemeClr val="bg2">
                    <a:lumMod val="10000"/>
                  </a:schemeClr>
                </a:solidFill>
              </a:rPr>
              <a:t>Waar moeten we op letten komend jaar? </a:t>
            </a:r>
          </a:p>
          <a:p>
            <a:endParaRPr lang="nl-NL" sz="1100">
              <a:solidFill>
                <a:schemeClr val="bg2">
                  <a:lumMod val="10000"/>
                </a:schemeClr>
              </a:solidFill>
            </a:endParaRPr>
          </a:p>
          <a:p>
            <a:pPr marL="171450" indent="-171450">
              <a:buFont typeface="Arial" panose="020B0604020202020204" pitchFamily="34" charset="0"/>
              <a:buChar char="•"/>
            </a:pPr>
            <a:endParaRPr lang="nl-NL" sz="1100">
              <a:solidFill>
                <a:schemeClr val="bg2">
                  <a:lumMod val="10000"/>
                </a:schemeClr>
              </a:solidFill>
            </a:endParaRPr>
          </a:p>
          <a:p>
            <a:pPr marL="171450" indent="-171450">
              <a:buFont typeface="Arial" panose="020B0604020202020204" pitchFamily="34" charset="0"/>
              <a:buChar char="•"/>
            </a:pPr>
            <a:endParaRPr lang="nl-NL" sz="1100">
              <a:solidFill>
                <a:schemeClr val="bg2">
                  <a:lumMod val="10000"/>
                </a:schemeClr>
              </a:solidFill>
            </a:endParaRPr>
          </a:p>
          <a:p>
            <a:pPr marL="171450" indent="-171450">
              <a:buFont typeface="Arial" panose="020B0604020202020204" pitchFamily="34" charset="0"/>
              <a:buChar char="•"/>
            </a:pPr>
            <a:endParaRPr lang="nl-NL" sz="1100">
              <a:solidFill>
                <a:schemeClr val="bg2">
                  <a:lumMod val="10000"/>
                </a:schemeClr>
              </a:solidFill>
            </a:endParaRPr>
          </a:p>
          <a:p>
            <a:pPr marL="171450" indent="-171450">
              <a:buFont typeface="Arial" panose="020B0604020202020204" pitchFamily="34" charset="0"/>
              <a:buChar char="•"/>
            </a:pPr>
            <a:endParaRPr lang="nl-NL" sz="1100">
              <a:solidFill>
                <a:schemeClr val="bg2">
                  <a:lumMod val="10000"/>
                </a:schemeClr>
              </a:solidFill>
            </a:endParaRPr>
          </a:p>
          <a:p>
            <a:pPr marL="171450" indent="-171450">
              <a:buFont typeface="Arial" panose="020B0604020202020204" pitchFamily="34" charset="0"/>
              <a:buChar char="•"/>
            </a:pPr>
            <a:endParaRPr lang="nl-NL" sz="1100">
              <a:solidFill>
                <a:schemeClr val="bg2">
                  <a:lumMod val="10000"/>
                </a:schemeClr>
              </a:solidFill>
            </a:endParaRPr>
          </a:p>
          <a:p>
            <a:pPr marL="171450" indent="-171450">
              <a:buFont typeface="Arial" panose="020B0604020202020204" pitchFamily="34" charset="0"/>
              <a:buChar char="•"/>
            </a:pPr>
            <a:endParaRPr lang="nl-NL" sz="1100">
              <a:solidFill>
                <a:schemeClr val="bg2">
                  <a:lumMod val="10000"/>
                </a:schemeClr>
              </a:solidFill>
            </a:endParaRPr>
          </a:p>
          <a:p>
            <a:pPr marL="171450" indent="-171450">
              <a:buFont typeface="Arial" panose="020B0604020202020204" pitchFamily="34" charset="0"/>
              <a:buChar char="•"/>
            </a:pPr>
            <a:endParaRPr lang="nl-NL" sz="1100">
              <a:solidFill>
                <a:schemeClr val="bg2">
                  <a:lumMod val="10000"/>
                </a:schemeClr>
              </a:solidFill>
            </a:endParaRPr>
          </a:p>
          <a:p>
            <a:pPr marL="171450" indent="-171450">
              <a:buFont typeface="Arial" panose="020B0604020202020204" pitchFamily="34" charset="0"/>
              <a:buChar char="•"/>
            </a:pPr>
            <a:endParaRPr lang="nl-NL" sz="1100">
              <a:solidFill>
                <a:schemeClr val="bg2">
                  <a:lumMod val="10000"/>
                </a:schemeClr>
              </a:solidFill>
            </a:endParaRPr>
          </a:p>
          <a:p>
            <a:pPr marL="171450" indent="-171450">
              <a:buFont typeface="Arial" panose="020B0604020202020204" pitchFamily="34" charset="0"/>
              <a:buChar char="•"/>
            </a:pPr>
            <a:endParaRPr lang="nl-NL" sz="1100">
              <a:solidFill>
                <a:schemeClr val="bg2">
                  <a:lumMod val="10000"/>
                </a:schemeClr>
              </a:solidFill>
            </a:endParaRPr>
          </a:p>
        </p:txBody>
      </p:sp>
      <p:sp>
        <p:nvSpPr>
          <p:cNvPr id="40" name="Rectangle 1">
            <a:extLst>
              <a:ext uri="{FF2B5EF4-FFF2-40B4-BE49-F238E27FC236}">
                <a16:creationId xmlns:a16="http://schemas.microsoft.com/office/drawing/2014/main" id="{E011C99E-3272-4DF2-9265-CB79C5882F6C}"/>
              </a:ext>
            </a:extLst>
          </p:cNvPr>
          <p:cNvSpPr/>
          <p:nvPr/>
        </p:nvSpPr>
        <p:spPr>
          <a:xfrm>
            <a:off x="3532173" y="3769638"/>
            <a:ext cx="2690760" cy="2450378"/>
          </a:xfrm>
          <a:prstGeom prst="rect">
            <a:avLst/>
          </a:prstGeom>
          <a:noFill/>
          <a:ln w="28575">
            <a:solidFill>
              <a:srgbClr val="76D2B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1300" b="1" dirty="0">
                <a:solidFill>
                  <a:schemeClr val="bg2">
                    <a:lumMod val="10000"/>
                  </a:schemeClr>
                </a:solidFill>
              </a:rPr>
              <a:t>Wat had er beter gekund?</a:t>
            </a:r>
          </a:p>
          <a:p>
            <a:endParaRPr lang="en-US" sz="1100" dirty="0">
              <a:solidFill>
                <a:schemeClr val="bg2">
                  <a:lumMod val="10000"/>
                </a:schemeClr>
              </a:solidFill>
            </a:endParaRPr>
          </a:p>
          <a:p>
            <a:pPr marL="171450" indent="-171450">
              <a:buFont typeface="Arial" panose="020B0604020202020204" pitchFamily="34" charset="0"/>
              <a:buChar char="•"/>
            </a:pPr>
            <a:endParaRPr lang="en-US" sz="1100" dirty="0">
              <a:solidFill>
                <a:schemeClr val="bg2">
                  <a:lumMod val="10000"/>
                </a:schemeClr>
              </a:solidFill>
            </a:endParaRPr>
          </a:p>
          <a:p>
            <a:pPr marL="171450" indent="-171450">
              <a:buFont typeface="Arial" panose="020B0604020202020204" pitchFamily="34" charset="0"/>
              <a:buChar char="•"/>
            </a:pPr>
            <a:endParaRPr lang="en-US" sz="1100" dirty="0">
              <a:solidFill>
                <a:schemeClr val="bg2">
                  <a:lumMod val="10000"/>
                </a:schemeClr>
              </a:solidFill>
            </a:endParaRPr>
          </a:p>
          <a:p>
            <a:pPr marL="171450" indent="-171450">
              <a:buFont typeface="Arial" panose="020B0604020202020204" pitchFamily="34" charset="0"/>
              <a:buChar char="•"/>
            </a:pPr>
            <a:endParaRPr lang="en-US" sz="1100" dirty="0">
              <a:solidFill>
                <a:schemeClr val="bg2">
                  <a:lumMod val="10000"/>
                </a:schemeClr>
              </a:solidFill>
            </a:endParaRPr>
          </a:p>
          <a:p>
            <a:pPr marL="171450" indent="-171450">
              <a:buFont typeface="Arial" panose="020B0604020202020204" pitchFamily="34" charset="0"/>
              <a:buChar char="•"/>
            </a:pPr>
            <a:endParaRPr lang="en-US" sz="1100" dirty="0">
              <a:solidFill>
                <a:schemeClr val="bg2">
                  <a:lumMod val="10000"/>
                </a:schemeClr>
              </a:solidFill>
            </a:endParaRPr>
          </a:p>
          <a:p>
            <a:pPr marL="171450" indent="-171450">
              <a:buFont typeface="Arial" panose="020B0604020202020204" pitchFamily="34" charset="0"/>
              <a:buChar char="•"/>
            </a:pPr>
            <a:endParaRPr lang="en-US" sz="1100" dirty="0">
              <a:solidFill>
                <a:schemeClr val="bg2">
                  <a:lumMod val="10000"/>
                </a:schemeClr>
              </a:solidFill>
            </a:endParaRPr>
          </a:p>
          <a:p>
            <a:pPr marL="171450" indent="-171450">
              <a:buFont typeface="Arial" panose="020B0604020202020204" pitchFamily="34" charset="0"/>
              <a:buChar char="•"/>
            </a:pPr>
            <a:endParaRPr lang="en-US" sz="1100" dirty="0">
              <a:solidFill>
                <a:schemeClr val="bg2">
                  <a:lumMod val="10000"/>
                </a:schemeClr>
              </a:solidFill>
            </a:endParaRPr>
          </a:p>
          <a:p>
            <a:pPr marL="171450" indent="-171450">
              <a:buFont typeface="Arial" panose="020B0604020202020204" pitchFamily="34" charset="0"/>
              <a:buChar char="•"/>
            </a:pPr>
            <a:endParaRPr lang="en-US" sz="1100" dirty="0">
              <a:solidFill>
                <a:schemeClr val="bg2">
                  <a:lumMod val="10000"/>
                </a:schemeClr>
              </a:solidFill>
            </a:endParaRPr>
          </a:p>
          <a:p>
            <a:pPr marL="171450" indent="-171450">
              <a:buFont typeface="Arial" panose="020B0604020202020204" pitchFamily="34" charset="0"/>
              <a:buChar char="•"/>
            </a:pPr>
            <a:endParaRPr lang="en-US" sz="1100" dirty="0">
              <a:solidFill>
                <a:schemeClr val="bg2">
                  <a:lumMod val="10000"/>
                </a:schemeClr>
              </a:solidFill>
            </a:endParaRPr>
          </a:p>
          <a:p>
            <a:pPr marL="171450" indent="-171450">
              <a:buFont typeface="Arial" panose="020B0604020202020204" pitchFamily="34" charset="0"/>
              <a:buChar char="•"/>
            </a:pPr>
            <a:endParaRPr lang="en-US" sz="1100" dirty="0">
              <a:solidFill>
                <a:schemeClr val="bg2">
                  <a:lumMod val="10000"/>
                </a:schemeClr>
              </a:solidFill>
            </a:endParaRPr>
          </a:p>
          <a:p>
            <a:pPr marL="232184" indent="-232184">
              <a:buFont typeface="Arial" panose="020B0604020202020204" pitchFamily="34" charset="0"/>
              <a:buChar char="•"/>
            </a:pPr>
            <a:endParaRPr lang="en-US" sz="1400" dirty="0">
              <a:solidFill>
                <a:schemeClr val="bg2">
                  <a:lumMod val="10000"/>
                </a:schemeClr>
              </a:solidFill>
            </a:endParaRPr>
          </a:p>
          <a:p>
            <a:pPr marL="232184" indent="-232184">
              <a:buFont typeface="Arial" panose="020B0604020202020204" pitchFamily="34" charset="0"/>
              <a:buChar char="•"/>
            </a:pPr>
            <a:endParaRPr lang="en-US" sz="975" dirty="0">
              <a:solidFill>
                <a:schemeClr val="bg2">
                  <a:lumMod val="10000"/>
                </a:schemeClr>
              </a:solidFill>
            </a:endParaRPr>
          </a:p>
          <a:p>
            <a:pPr marL="232184" indent="-232184">
              <a:buFont typeface="Arial" panose="020B0604020202020204" pitchFamily="34" charset="0"/>
              <a:buChar char="•"/>
            </a:pPr>
            <a:endParaRPr lang="en-US" sz="975" dirty="0">
              <a:solidFill>
                <a:schemeClr val="bg2">
                  <a:lumMod val="10000"/>
                </a:schemeClr>
              </a:solidFill>
            </a:endParaRPr>
          </a:p>
          <a:p>
            <a:pPr marL="139310" indent="-139310">
              <a:buFont typeface="Arial" panose="020B0604020202020204" pitchFamily="34" charset="0"/>
              <a:buChar char="•"/>
            </a:pPr>
            <a:endParaRPr lang="nl-NL" sz="853" dirty="0">
              <a:solidFill>
                <a:schemeClr val="bg2">
                  <a:lumMod val="10000"/>
                </a:schemeClr>
              </a:solidFill>
            </a:endParaRPr>
          </a:p>
        </p:txBody>
      </p:sp>
      <p:sp>
        <p:nvSpPr>
          <p:cNvPr id="13" name="Titel 1">
            <a:extLst>
              <a:ext uri="{FF2B5EF4-FFF2-40B4-BE49-F238E27FC236}">
                <a16:creationId xmlns:a16="http://schemas.microsoft.com/office/drawing/2014/main" id="{ECB41669-3093-4707-8C49-03074F8481D2}"/>
              </a:ext>
            </a:extLst>
          </p:cNvPr>
          <p:cNvSpPr txBox="1">
            <a:spLocks noChangeAspect="1"/>
          </p:cNvSpPr>
          <p:nvPr/>
        </p:nvSpPr>
        <p:spPr>
          <a:xfrm>
            <a:off x="603410" y="173099"/>
            <a:ext cx="9224963" cy="912234"/>
          </a:xfrm>
          <a:prstGeom prst="rect">
            <a:avLst/>
          </a:prstGeom>
        </p:spPr>
        <p:txBody>
          <a:bodyPr vert="horz" lIns="74295" tIns="37148" rIns="74295" bIns="37148"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600" b="1" dirty="0">
                <a:solidFill>
                  <a:srgbClr val="76D2B6"/>
                </a:solidFill>
              </a:rPr>
              <a:t>Stap 7. Evaluatie | Proces</a:t>
            </a:r>
            <a:endParaRPr lang="en-US" sz="3600" b="1" dirty="0">
              <a:solidFill>
                <a:srgbClr val="76D2B6"/>
              </a:solidFill>
            </a:endParaRPr>
          </a:p>
        </p:txBody>
      </p:sp>
      <p:sp>
        <p:nvSpPr>
          <p:cNvPr id="2" name="Slide Number Placeholder 1">
            <a:extLst>
              <a:ext uri="{FF2B5EF4-FFF2-40B4-BE49-F238E27FC236}">
                <a16:creationId xmlns:a16="http://schemas.microsoft.com/office/drawing/2014/main" id="{D35F2431-7EBC-4218-B6CF-78D0D8D2FF55}"/>
              </a:ext>
            </a:extLst>
          </p:cNvPr>
          <p:cNvSpPr>
            <a:spLocks noGrp="1"/>
          </p:cNvSpPr>
          <p:nvPr>
            <p:ph type="sldNum" sz="quarter" idx="12"/>
          </p:nvPr>
        </p:nvSpPr>
        <p:spPr>
          <a:xfrm>
            <a:off x="6996113" y="6307877"/>
            <a:ext cx="2228850" cy="365125"/>
          </a:xfrm>
        </p:spPr>
        <p:txBody>
          <a:bodyPr/>
          <a:lstStyle/>
          <a:p>
            <a:fld id="{2DF6C55A-8218-F348-BEC3-CD9C475A1F3C}" type="slidenum">
              <a:rPr lang="nl-NL" smtClean="0"/>
              <a:t>15</a:t>
            </a:fld>
            <a:endParaRPr lang="nl-NL"/>
          </a:p>
        </p:txBody>
      </p:sp>
      <p:sp>
        <p:nvSpPr>
          <p:cNvPr id="9" name="Rechthoek 62">
            <a:extLst>
              <a:ext uri="{FF2B5EF4-FFF2-40B4-BE49-F238E27FC236}">
                <a16:creationId xmlns:a16="http://schemas.microsoft.com/office/drawing/2014/main" id="{299CEB10-7C76-4097-8DA1-B615BCCD29DA}"/>
              </a:ext>
            </a:extLst>
          </p:cNvPr>
          <p:cNvSpPr/>
          <p:nvPr/>
        </p:nvSpPr>
        <p:spPr>
          <a:xfrm>
            <a:off x="7259194" y="266818"/>
            <a:ext cx="2228851" cy="645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a:solidFill>
                  <a:schemeClr val="tx1"/>
                </a:solidFill>
              </a:rPr>
              <a:t>[Invoegen: logo van </a:t>
            </a:r>
            <a:r>
              <a:rPr lang="nl-NL" sz="1200" dirty="0">
                <a:solidFill>
                  <a:schemeClr val="tx1"/>
                </a:solidFill>
              </a:rPr>
              <a:t>Organisatie</a:t>
            </a:r>
            <a:r>
              <a:rPr lang="nl-NL" sz="1200">
                <a:solidFill>
                  <a:schemeClr val="tx1"/>
                </a:solidFill>
              </a:rPr>
              <a:t>]</a:t>
            </a:r>
          </a:p>
        </p:txBody>
      </p:sp>
      <p:sp>
        <p:nvSpPr>
          <p:cNvPr id="10" name="Rechthoek 19">
            <a:extLst>
              <a:ext uri="{FF2B5EF4-FFF2-40B4-BE49-F238E27FC236}">
                <a16:creationId xmlns:a16="http://schemas.microsoft.com/office/drawing/2014/main" id="{DC0D341B-79A6-4D7D-9FEB-8D0ABB0D964A}"/>
              </a:ext>
            </a:extLst>
          </p:cNvPr>
          <p:cNvSpPr/>
          <p:nvPr/>
        </p:nvSpPr>
        <p:spPr>
          <a:xfrm>
            <a:off x="603410" y="1005953"/>
            <a:ext cx="8640474" cy="857222"/>
          </a:xfrm>
          <a:prstGeom prst="rect">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1300" dirty="0">
                <a:solidFill>
                  <a:schemeClr val="bg2">
                    <a:lumMod val="50000"/>
                  </a:schemeClr>
                </a:solidFill>
              </a:rPr>
              <a:t>[Hier is ruimte voor extra toelichting]</a:t>
            </a:r>
            <a:endParaRPr lang="nl-NL" sz="2400" dirty="0"/>
          </a:p>
        </p:txBody>
      </p:sp>
      <p:sp>
        <p:nvSpPr>
          <p:cNvPr id="3" name="Tekstvak 2">
            <a:extLst>
              <a:ext uri="{FF2B5EF4-FFF2-40B4-BE49-F238E27FC236}">
                <a16:creationId xmlns:a16="http://schemas.microsoft.com/office/drawing/2014/main" id="{904034C2-A931-0A96-6A4B-0B611B3E52E6}"/>
              </a:ext>
            </a:extLst>
          </p:cNvPr>
          <p:cNvSpPr txBox="1"/>
          <p:nvPr/>
        </p:nvSpPr>
        <p:spPr>
          <a:xfrm>
            <a:off x="583020" y="1913823"/>
            <a:ext cx="8641943" cy="1969770"/>
          </a:xfrm>
          <a:prstGeom prst="rect">
            <a:avLst/>
          </a:prstGeom>
          <a:noFill/>
        </p:spPr>
        <p:txBody>
          <a:bodyPr wrap="square" rtlCol="0">
            <a:spAutoFit/>
          </a:bodyPr>
          <a:lstStyle/>
          <a:p>
            <a:pPr>
              <a:spcAft>
                <a:spcPts val="600"/>
              </a:spcAft>
            </a:pPr>
            <a:r>
              <a:rPr lang="nl-NL" sz="1300" dirty="0">
                <a:solidFill>
                  <a:schemeClr val="bg2">
                    <a:lumMod val="50000"/>
                  </a:schemeClr>
                </a:solidFill>
              </a:rPr>
              <a:t>Vragen om te stellen tijdens de evaluatie van het proces zijn:</a:t>
            </a:r>
          </a:p>
          <a:p>
            <a:pPr marL="285750" indent="-285750">
              <a:buFont typeface="Arial" panose="020B0604020202020204" pitchFamily="34" charset="0"/>
              <a:buChar char="•"/>
            </a:pPr>
            <a:r>
              <a:rPr lang="nl-NL" sz="1300" i="1" dirty="0">
                <a:solidFill>
                  <a:schemeClr val="bg2">
                    <a:lumMod val="50000"/>
                  </a:schemeClr>
                </a:solidFill>
              </a:rPr>
              <a:t>Zijn de in het actieplan vermelde doelen gehaald? Zo niet: waarom niet?</a:t>
            </a:r>
          </a:p>
          <a:p>
            <a:pPr marL="285750" indent="-285750">
              <a:buFont typeface="Arial" panose="020B0604020202020204" pitchFamily="34" charset="0"/>
              <a:buChar char="•"/>
              <a:defRPr/>
            </a:pPr>
            <a:r>
              <a:rPr lang="nl-NL" sz="1300" i="1" dirty="0">
                <a:solidFill>
                  <a:schemeClr val="bg2">
                    <a:lumMod val="50000"/>
                  </a:schemeClr>
                </a:solidFill>
              </a:rPr>
              <a:t>Welke acties uit de jaarplanning zijn uitgevoerd en welke niet?  Zo niet, waarom niet?</a:t>
            </a:r>
          </a:p>
          <a:p>
            <a:pPr marL="285750" indent="-285750">
              <a:buFont typeface="Arial" panose="020B0604020202020204" pitchFamily="34" charset="0"/>
              <a:buChar char="•"/>
              <a:defRPr/>
            </a:pPr>
            <a:r>
              <a:rPr lang="nl-NL" sz="1300" i="1" dirty="0">
                <a:solidFill>
                  <a:schemeClr val="bg2">
                    <a:lumMod val="50000"/>
                  </a:schemeClr>
                </a:solidFill>
              </a:rPr>
              <a:t>In hoeverre zijn/is het beoogde budget/capaciteit benut?</a:t>
            </a:r>
            <a:endParaRPr lang="nl-NL" sz="1300" i="1" dirty="0">
              <a:solidFill>
                <a:schemeClr val="bg2">
                  <a:lumMod val="50000"/>
                </a:schemeClr>
              </a:solidFill>
              <a:cs typeface="Calibri"/>
            </a:endParaRPr>
          </a:p>
          <a:p>
            <a:pPr marL="285750" indent="-285750">
              <a:buFont typeface="Arial" panose="020B0604020202020204" pitchFamily="34" charset="0"/>
              <a:buChar char="•"/>
            </a:pPr>
            <a:r>
              <a:rPr lang="nl-NL" sz="1300" i="1" dirty="0">
                <a:solidFill>
                  <a:schemeClr val="bg2">
                    <a:lumMod val="50000"/>
                  </a:schemeClr>
                </a:solidFill>
              </a:rPr>
              <a:t>Welke tools zijn er gebruikt? </a:t>
            </a:r>
          </a:p>
          <a:p>
            <a:pPr marL="285750" indent="-285750">
              <a:buFont typeface="Arial" panose="020B0604020202020204" pitchFamily="34" charset="0"/>
              <a:buChar char="•"/>
            </a:pPr>
            <a:r>
              <a:rPr lang="nl-NL" sz="1300" i="1" dirty="0">
                <a:solidFill>
                  <a:schemeClr val="bg2">
                    <a:lumMod val="50000"/>
                  </a:schemeClr>
                </a:solidFill>
              </a:rPr>
              <a:t>Wat neem je mee als lessen naar volgend jaar? </a:t>
            </a:r>
          </a:p>
          <a:p>
            <a:pPr marL="285750" marR="0" lvl="0" indent="-2857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300" i="1" dirty="0">
                <a:solidFill>
                  <a:srgbClr val="767171"/>
                </a:solidFill>
              </a:rPr>
              <a:t>Zijn de </a:t>
            </a:r>
            <a:r>
              <a:rPr lang="nl-NL" sz="1300" i="1">
                <a:solidFill>
                  <a:srgbClr val="767171"/>
                </a:solidFill>
              </a:rPr>
              <a:t>gestelde ambitieniveaus </a:t>
            </a:r>
            <a:r>
              <a:rPr lang="nl-NL" sz="1300" i="1" dirty="0">
                <a:solidFill>
                  <a:srgbClr val="767171"/>
                </a:solidFill>
              </a:rPr>
              <a:t>gehaald voor de gekozen thema’s? Zo niet, waarom niet? Zo ja, kunnen de ambities eventueel naar boven worden bijgesteld?</a:t>
            </a:r>
            <a:endParaRPr lang="nl-NL" sz="1300" i="1" dirty="0">
              <a:solidFill>
                <a:schemeClr val="bg2">
                  <a:lumMod val="50000"/>
                </a:schemeClr>
              </a:solidFill>
            </a:endParaRPr>
          </a:p>
          <a:p>
            <a:endParaRPr lang="nl-NL" sz="1300" dirty="0"/>
          </a:p>
        </p:txBody>
      </p:sp>
    </p:spTree>
    <p:extLst>
      <p:ext uri="{BB962C8B-B14F-4D97-AF65-F5344CB8AC3E}">
        <p14:creationId xmlns:p14="http://schemas.microsoft.com/office/powerpoint/2010/main" val="3092405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extBox 69">
            <a:extLst>
              <a:ext uri="{FF2B5EF4-FFF2-40B4-BE49-F238E27FC236}">
                <a16:creationId xmlns:a16="http://schemas.microsoft.com/office/drawing/2014/main" id="{2666A0F8-9F19-4170-86CC-27C430784B52}"/>
              </a:ext>
            </a:extLst>
          </p:cNvPr>
          <p:cNvSpPr txBox="1"/>
          <p:nvPr/>
        </p:nvSpPr>
        <p:spPr>
          <a:xfrm>
            <a:off x="603409" y="1085333"/>
            <a:ext cx="8621554" cy="1384995"/>
          </a:xfrm>
          <a:prstGeom prst="rect">
            <a:avLst/>
          </a:prstGeom>
          <a:noFill/>
        </p:spPr>
        <p:txBody>
          <a:bodyPr wrap="square" lIns="91440" tIns="45720" rIns="91440" bIns="45720" rtlCol="0" anchor="t">
            <a:spAutoFit/>
          </a:bodyPr>
          <a:lstStyle/>
          <a:p>
            <a:pPr algn="just"/>
            <a:r>
              <a:rPr lang="nl-NL" sz="1400" i="1" dirty="0"/>
              <a:t>Dit is een suggestie voor een korte samenvatting van de rapportage. Kies hier zelf wat belangrijk en relevant is voor jouw organisatie:</a:t>
            </a:r>
          </a:p>
          <a:p>
            <a:r>
              <a:rPr lang="nl-NL" sz="1400" dirty="0">
                <a:solidFill>
                  <a:schemeClr val="bg2">
                    <a:lumMod val="50000"/>
                  </a:schemeClr>
                </a:solidFill>
              </a:rPr>
              <a:t>In deze rapportage wordt weergegeven in hoeverre voorgenomen acties en geplande aanbestedingen uitgevoerd zijn conform planning. We besteden onder meer aandacht aan de maatschappelijke doelen (MVOI thema’s) die in aanbestedingen een plek hebben gevonden en welke lessen we kunnen trekken uit de activiteiten in het afgelopen jaar. </a:t>
            </a:r>
            <a:endParaRPr lang="en-US" sz="1400" baseline="30000" dirty="0">
              <a:solidFill>
                <a:schemeClr val="bg2">
                  <a:lumMod val="50000"/>
                </a:schemeClr>
              </a:solidFill>
            </a:endParaRPr>
          </a:p>
        </p:txBody>
      </p:sp>
      <p:sp>
        <p:nvSpPr>
          <p:cNvPr id="2" name="Slide Number Placeholder 1">
            <a:extLst>
              <a:ext uri="{FF2B5EF4-FFF2-40B4-BE49-F238E27FC236}">
                <a16:creationId xmlns:a16="http://schemas.microsoft.com/office/drawing/2014/main" id="{B283B350-C150-422E-87D8-1E8EBD06C4C0}"/>
              </a:ext>
            </a:extLst>
          </p:cNvPr>
          <p:cNvSpPr>
            <a:spLocks noGrp="1"/>
          </p:cNvSpPr>
          <p:nvPr>
            <p:ph type="sldNum" sz="quarter" idx="12"/>
          </p:nvPr>
        </p:nvSpPr>
        <p:spPr/>
        <p:txBody>
          <a:bodyPr/>
          <a:lstStyle/>
          <a:p>
            <a:fld id="{2DF6C55A-8218-F348-BEC3-CD9C475A1F3C}" type="slidenum">
              <a:rPr lang="nl-NL" smtClean="0"/>
              <a:t>2</a:t>
            </a:fld>
            <a:endParaRPr lang="nl-NL"/>
          </a:p>
        </p:txBody>
      </p:sp>
      <p:sp>
        <p:nvSpPr>
          <p:cNvPr id="63" name="Rechthoek 62">
            <a:extLst>
              <a:ext uri="{FF2B5EF4-FFF2-40B4-BE49-F238E27FC236}">
                <a16:creationId xmlns:a16="http://schemas.microsoft.com/office/drawing/2014/main" id="{3AC24C1D-16FE-A248-86B0-56B042CC5CE3}"/>
              </a:ext>
            </a:extLst>
          </p:cNvPr>
          <p:cNvSpPr/>
          <p:nvPr/>
        </p:nvSpPr>
        <p:spPr>
          <a:xfrm>
            <a:off x="7259194" y="266818"/>
            <a:ext cx="2228851" cy="645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a:solidFill>
                  <a:schemeClr val="tx1"/>
                </a:solidFill>
              </a:rPr>
              <a:t>[Invoegen: logo van </a:t>
            </a:r>
            <a:r>
              <a:rPr lang="nl-NL" sz="1200" dirty="0">
                <a:solidFill>
                  <a:schemeClr val="tx1"/>
                </a:solidFill>
              </a:rPr>
              <a:t>Organisatie</a:t>
            </a:r>
            <a:r>
              <a:rPr lang="nl-NL" sz="1200">
                <a:solidFill>
                  <a:schemeClr val="tx1"/>
                </a:solidFill>
              </a:rPr>
              <a:t>]</a:t>
            </a:r>
          </a:p>
        </p:txBody>
      </p:sp>
      <p:sp>
        <p:nvSpPr>
          <p:cNvPr id="65" name="Titel 1">
            <a:extLst>
              <a:ext uri="{FF2B5EF4-FFF2-40B4-BE49-F238E27FC236}">
                <a16:creationId xmlns:a16="http://schemas.microsoft.com/office/drawing/2014/main" id="{1F711428-3284-43E2-8092-AAB9F7B86047}"/>
              </a:ext>
            </a:extLst>
          </p:cNvPr>
          <p:cNvSpPr txBox="1">
            <a:spLocks noChangeAspect="1"/>
          </p:cNvSpPr>
          <p:nvPr/>
        </p:nvSpPr>
        <p:spPr>
          <a:xfrm>
            <a:off x="603410" y="173099"/>
            <a:ext cx="9224963" cy="912234"/>
          </a:xfrm>
          <a:prstGeom prst="rect">
            <a:avLst/>
          </a:prstGeom>
        </p:spPr>
        <p:txBody>
          <a:bodyPr vert="horz" lIns="74295" tIns="37148" rIns="74295" bIns="37148"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600" b="1" dirty="0">
                <a:solidFill>
                  <a:srgbClr val="76D2B6"/>
                </a:solidFill>
              </a:rPr>
              <a:t>Samenvatting</a:t>
            </a:r>
            <a:endParaRPr lang="en-US" sz="3600" b="1" dirty="0">
              <a:solidFill>
                <a:srgbClr val="76D2B6"/>
              </a:solidFill>
            </a:endParaRPr>
          </a:p>
        </p:txBody>
      </p:sp>
      <p:pic>
        <p:nvPicPr>
          <p:cNvPr id="3" name="Afbeelding 2">
            <a:extLst>
              <a:ext uri="{FF2B5EF4-FFF2-40B4-BE49-F238E27FC236}">
                <a16:creationId xmlns:a16="http://schemas.microsoft.com/office/drawing/2014/main" id="{E43DD22E-0338-D987-C5E5-B55CB5375662}"/>
              </a:ext>
            </a:extLst>
          </p:cNvPr>
          <p:cNvPicPr>
            <a:picLocks noChangeAspect="1"/>
          </p:cNvPicPr>
          <p:nvPr/>
        </p:nvPicPr>
        <p:blipFill>
          <a:blip r:embed="rId3"/>
          <a:stretch>
            <a:fillRect/>
          </a:stretch>
        </p:blipFill>
        <p:spPr>
          <a:xfrm>
            <a:off x="6196671" y="2483489"/>
            <a:ext cx="2965852" cy="1881274"/>
          </a:xfrm>
          <a:prstGeom prst="rect">
            <a:avLst/>
          </a:prstGeom>
        </p:spPr>
      </p:pic>
      <p:sp>
        <p:nvSpPr>
          <p:cNvPr id="7" name="Rectangle 1">
            <a:extLst>
              <a:ext uri="{FF2B5EF4-FFF2-40B4-BE49-F238E27FC236}">
                <a16:creationId xmlns:a16="http://schemas.microsoft.com/office/drawing/2014/main" id="{4A7950BE-BB2E-83C9-1A84-439D5FC548C6}"/>
              </a:ext>
            </a:extLst>
          </p:cNvPr>
          <p:cNvSpPr/>
          <p:nvPr/>
        </p:nvSpPr>
        <p:spPr>
          <a:xfrm>
            <a:off x="661703" y="4561604"/>
            <a:ext cx="2690761" cy="1881274"/>
          </a:xfrm>
          <a:prstGeom prst="rect">
            <a:avLst/>
          </a:prstGeom>
          <a:noFill/>
          <a:ln w="28575">
            <a:solidFill>
              <a:srgbClr val="76D2B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1300" b="1" dirty="0">
                <a:solidFill>
                  <a:schemeClr val="bg2">
                    <a:lumMod val="10000"/>
                  </a:schemeClr>
                </a:solidFill>
              </a:rPr>
              <a:t>Top 3: wat ging er goed?</a:t>
            </a:r>
          </a:p>
          <a:p>
            <a:endParaRPr lang="nl-NL" sz="1100" b="1" dirty="0">
              <a:solidFill>
                <a:schemeClr val="bg2">
                  <a:lumMod val="10000"/>
                </a:schemeClr>
              </a:solidFill>
            </a:endParaRPr>
          </a:p>
          <a:p>
            <a:pPr marL="232178" indent="-232178">
              <a:buFont typeface="Arial" panose="020B0604020202020204" pitchFamily="34" charset="0"/>
              <a:buChar char="•"/>
            </a:pPr>
            <a:r>
              <a:rPr lang="en-US" sz="1100" dirty="0" err="1">
                <a:solidFill>
                  <a:schemeClr val="bg2">
                    <a:lumMod val="10000"/>
                  </a:schemeClr>
                </a:solidFill>
              </a:rPr>
              <a:t>Niveau</a:t>
            </a:r>
            <a:r>
              <a:rPr lang="en-US" sz="1100" dirty="0">
                <a:solidFill>
                  <a:schemeClr val="bg2">
                    <a:lumMod val="10000"/>
                  </a:schemeClr>
                </a:solidFill>
              </a:rPr>
              <a:t> 1 criteria van de MVI-</a:t>
            </a:r>
            <a:r>
              <a:rPr lang="en-US" sz="1100" dirty="0" err="1">
                <a:solidFill>
                  <a:schemeClr val="bg2">
                    <a:lumMod val="10000"/>
                  </a:schemeClr>
                </a:solidFill>
              </a:rPr>
              <a:t>criteriatool</a:t>
            </a:r>
            <a:r>
              <a:rPr lang="en-US" sz="1100" dirty="0">
                <a:solidFill>
                  <a:schemeClr val="bg2">
                    <a:lumMod val="10000"/>
                  </a:schemeClr>
                </a:solidFill>
              </a:rPr>
              <a:t> </a:t>
            </a:r>
            <a:r>
              <a:rPr lang="en-US" sz="1100" dirty="0" err="1">
                <a:solidFill>
                  <a:schemeClr val="bg2">
                    <a:lumMod val="10000"/>
                  </a:schemeClr>
                </a:solidFill>
              </a:rPr>
              <a:t>worden</a:t>
            </a:r>
            <a:r>
              <a:rPr lang="en-US" sz="1100" dirty="0">
                <a:solidFill>
                  <a:schemeClr val="bg2">
                    <a:lumMod val="10000"/>
                  </a:schemeClr>
                </a:solidFill>
              </a:rPr>
              <a:t> </a:t>
            </a:r>
            <a:r>
              <a:rPr lang="en-US" sz="1100" dirty="0" err="1">
                <a:solidFill>
                  <a:schemeClr val="bg2">
                    <a:lumMod val="10000"/>
                  </a:schemeClr>
                </a:solidFill>
              </a:rPr>
              <a:t>standaard</a:t>
            </a:r>
            <a:r>
              <a:rPr lang="en-US" sz="1100" dirty="0">
                <a:solidFill>
                  <a:schemeClr val="bg2">
                    <a:lumMod val="10000"/>
                  </a:schemeClr>
                </a:solidFill>
              </a:rPr>
              <a:t> </a:t>
            </a:r>
            <a:r>
              <a:rPr lang="en-US" sz="1100" dirty="0" err="1">
                <a:solidFill>
                  <a:schemeClr val="bg2">
                    <a:lumMod val="10000"/>
                  </a:schemeClr>
                </a:solidFill>
              </a:rPr>
              <a:t>gebruikt</a:t>
            </a:r>
            <a:r>
              <a:rPr lang="en-US" sz="1100" dirty="0">
                <a:solidFill>
                  <a:schemeClr val="bg2">
                    <a:lumMod val="10000"/>
                  </a:schemeClr>
                </a:solidFill>
              </a:rPr>
              <a:t> </a:t>
            </a:r>
            <a:r>
              <a:rPr lang="en-US" sz="1100" dirty="0" err="1">
                <a:solidFill>
                  <a:schemeClr val="bg2">
                    <a:lumMod val="10000"/>
                  </a:schemeClr>
                </a:solidFill>
              </a:rPr>
              <a:t>bij</a:t>
            </a:r>
            <a:r>
              <a:rPr lang="en-US" sz="1100" dirty="0">
                <a:solidFill>
                  <a:schemeClr val="bg2">
                    <a:lumMod val="10000"/>
                  </a:schemeClr>
                </a:solidFill>
              </a:rPr>
              <a:t> </a:t>
            </a:r>
            <a:r>
              <a:rPr lang="en-US" sz="1100" dirty="0" err="1">
                <a:solidFill>
                  <a:schemeClr val="bg2">
                    <a:lumMod val="10000"/>
                  </a:schemeClr>
                </a:solidFill>
              </a:rPr>
              <a:t>elke</a:t>
            </a:r>
            <a:r>
              <a:rPr lang="en-US" sz="1100" dirty="0">
                <a:solidFill>
                  <a:schemeClr val="bg2">
                    <a:lumMod val="10000"/>
                  </a:schemeClr>
                </a:solidFill>
              </a:rPr>
              <a:t> </a:t>
            </a:r>
            <a:r>
              <a:rPr lang="en-US" sz="1100" dirty="0" err="1">
                <a:solidFill>
                  <a:schemeClr val="bg2">
                    <a:lumMod val="10000"/>
                  </a:schemeClr>
                </a:solidFill>
              </a:rPr>
              <a:t>aanbesteding</a:t>
            </a:r>
            <a:endParaRPr lang="en-US" sz="1100" dirty="0">
              <a:solidFill>
                <a:schemeClr val="bg2">
                  <a:lumMod val="10000"/>
                </a:schemeClr>
              </a:solidFill>
            </a:endParaRPr>
          </a:p>
          <a:p>
            <a:pPr marL="231775" indent="-231775">
              <a:buFont typeface="Arial" panose="020B0604020202020204" pitchFamily="34" charset="0"/>
              <a:buChar char="•"/>
            </a:pPr>
            <a:r>
              <a:rPr lang="en-US" sz="1100" dirty="0" err="1">
                <a:solidFill>
                  <a:schemeClr val="bg2">
                    <a:lumMod val="10000"/>
                  </a:schemeClr>
                </a:solidFill>
              </a:rPr>
              <a:t>Gestelde</a:t>
            </a:r>
            <a:r>
              <a:rPr lang="en-US" sz="1100" dirty="0">
                <a:solidFill>
                  <a:schemeClr val="bg2">
                    <a:lumMod val="10000"/>
                  </a:schemeClr>
                </a:solidFill>
              </a:rPr>
              <a:t> </a:t>
            </a:r>
            <a:r>
              <a:rPr lang="en-US" sz="1100" dirty="0" err="1">
                <a:solidFill>
                  <a:schemeClr val="bg2">
                    <a:lumMod val="10000"/>
                  </a:schemeClr>
                </a:solidFill>
              </a:rPr>
              <a:t>doel</a:t>
            </a:r>
            <a:r>
              <a:rPr lang="en-US" sz="1100" dirty="0">
                <a:solidFill>
                  <a:schemeClr val="bg2">
                    <a:lumMod val="10000"/>
                  </a:schemeClr>
                </a:solidFill>
              </a:rPr>
              <a:t> </a:t>
            </a:r>
            <a:r>
              <a:rPr lang="en-US" sz="1100" dirty="0" err="1">
                <a:solidFill>
                  <a:schemeClr val="bg2">
                    <a:lumMod val="10000"/>
                  </a:schemeClr>
                </a:solidFill>
              </a:rPr>
              <a:t>voor</a:t>
            </a:r>
            <a:r>
              <a:rPr lang="en-US" sz="1100" dirty="0">
                <a:solidFill>
                  <a:schemeClr val="bg2">
                    <a:lumMod val="10000"/>
                  </a:schemeClr>
                </a:solidFill>
              </a:rPr>
              <a:t> </a:t>
            </a:r>
            <a:r>
              <a:rPr lang="en-US" sz="1100" dirty="0" err="1">
                <a:solidFill>
                  <a:schemeClr val="bg2">
                    <a:lumMod val="10000"/>
                  </a:schemeClr>
                </a:solidFill>
              </a:rPr>
              <a:t>thema</a:t>
            </a:r>
            <a:r>
              <a:rPr lang="en-US" sz="1100" dirty="0">
                <a:solidFill>
                  <a:schemeClr val="bg2">
                    <a:lumMod val="10000"/>
                  </a:schemeClr>
                </a:solidFill>
              </a:rPr>
              <a:t> </a:t>
            </a:r>
            <a:r>
              <a:rPr lang="en-US" sz="1100" dirty="0" err="1">
                <a:solidFill>
                  <a:schemeClr val="bg2">
                    <a:lumMod val="10000"/>
                  </a:schemeClr>
                </a:solidFill>
              </a:rPr>
              <a:t>klimaat</a:t>
            </a:r>
            <a:r>
              <a:rPr lang="en-US" sz="1100" dirty="0">
                <a:solidFill>
                  <a:schemeClr val="bg2">
                    <a:lumMod val="10000"/>
                  </a:schemeClr>
                </a:solidFill>
              </a:rPr>
              <a:t> is </a:t>
            </a:r>
            <a:r>
              <a:rPr lang="en-US" sz="1100" dirty="0" err="1">
                <a:solidFill>
                  <a:schemeClr val="bg2">
                    <a:lumMod val="10000"/>
                  </a:schemeClr>
                </a:solidFill>
              </a:rPr>
              <a:t>behaald</a:t>
            </a:r>
            <a:endParaRPr lang="en-US" sz="1100" dirty="0">
              <a:solidFill>
                <a:schemeClr val="bg2">
                  <a:lumMod val="10000"/>
                </a:schemeClr>
              </a:solidFill>
              <a:cs typeface="Calibri" panose="020F0502020204030204"/>
            </a:endParaRPr>
          </a:p>
          <a:p>
            <a:pPr marL="232178" indent="-232178">
              <a:buFont typeface="Arial" panose="020B0604020202020204" pitchFamily="34" charset="0"/>
              <a:buChar char="•"/>
            </a:pPr>
            <a:r>
              <a:rPr lang="en-US" sz="1100" dirty="0" err="1">
                <a:solidFill>
                  <a:schemeClr val="bg2">
                    <a:lumMod val="10000"/>
                  </a:schemeClr>
                </a:solidFill>
              </a:rPr>
              <a:t>Ambitieweb</a:t>
            </a:r>
            <a:r>
              <a:rPr lang="en-US" sz="1100" dirty="0">
                <a:solidFill>
                  <a:schemeClr val="bg2">
                    <a:lumMod val="10000"/>
                  </a:schemeClr>
                </a:solidFill>
              </a:rPr>
              <a:t> </a:t>
            </a:r>
            <a:r>
              <a:rPr lang="en-US" sz="1100" dirty="0" err="1">
                <a:solidFill>
                  <a:schemeClr val="bg2">
                    <a:lumMod val="10000"/>
                  </a:schemeClr>
                </a:solidFill>
              </a:rPr>
              <a:t>toegepast</a:t>
            </a:r>
            <a:r>
              <a:rPr lang="en-US" sz="1100" dirty="0">
                <a:solidFill>
                  <a:schemeClr val="bg2">
                    <a:lumMod val="10000"/>
                  </a:schemeClr>
                </a:solidFill>
              </a:rPr>
              <a:t> om concrete </a:t>
            </a:r>
            <a:r>
              <a:rPr lang="en-US" sz="1100" dirty="0" err="1">
                <a:solidFill>
                  <a:schemeClr val="bg2">
                    <a:lumMod val="10000"/>
                  </a:schemeClr>
                </a:solidFill>
              </a:rPr>
              <a:t>ambities</a:t>
            </a:r>
            <a:r>
              <a:rPr lang="en-US" sz="1100" dirty="0">
                <a:solidFill>
                  <a:schemeClr val="bg2">
                    <a:lumMod val="10000"/>
                  </a:schemeClr>
                </a:solidFill>
              </a:rPr>
              <a:t> op </a:t>
            </a:r>
            <a:r>
              <a:rPr lang="en-US" sz="1100" dirty="0" err="1">
                <a:solidFill>
                  <a:schemeClr val="bg2">
                    <a:lumMod val="10000"/>
                  </a:schemeClr>
                </a:solidFill>
              </a:rPr>
              <a:t>te</a:t>
            </a:r>
            <a:r>
              <a:rPr lang="en-US" sz="1100" dirty="0">
                <a:solidFill>
                  <a:schemeClr val="bg2">
                    <a:lumMod val="10000"/>
                  </a:schemeClr>
                </a:solidFill>
              </a:rPr>
              <a:t> </a:t>
            </a:r>
            <a:r>
              <a:rPr lang="en-US" sz="1100" dirty="0" err="1">
                <a:solidFill>
                  <a:schemeClr val="bg2">
                    <a:lumMod val="10000"/>
                  </a:schemeClr>
                </a:solidFill>
              </a:rPr>
              <a:t>stellen</a:t>
            </a:r>
            <a:endParaRPr lang="nl-NL" sz="1100" b="1" dirty="0">
              <a:solidFill>
                <a:schemeClr val="bg2">
                  <a:lumMod val="10000"/>
                </a:schemeClr>
              </a:solidFill>
            </a:endParaRPr>
          </a:p>
          <a:p>
            <a:pPr marL="171450" indent="-171450">
              <a:buFont typeface="Arial" panose="020B0604020202020204" pitchFamily="34" charset="0"/>
              <a:buChar char="•"/>
            </a:pPr>
            <a:endParaRPr lang="nl-NL" sz="1100" b="1" dirty="0">
              <a:solidFill>
                <a:schemeClr val="bg2">
                  <a:lumMod val="10000"/>
                </a:schemeClr>
              </a:solidFill>
            </a:endParaRPr>
          </a:p>
          <a:p>
            <a:pPr marL="171450" indent="-171450">
              <a:buFont typeface="Arial" panose="020B0604020202020204" pitchFamily="34" charset="0"/>
              <a:buChar char="•"/>
            </a:pPr>
            <a:endParaRPr lang="nl-NL" sz="1100" b="1" dirty="0">
              <a:solidFill>
                <a:schemeClr val="bg2">
                  <a:lumMod val="10000"/>
                </a:schemeClr>
              </a:solidFill>
            </a:endParaRPr>
          </a:p>
          <a:p>
            <a:pPr marL="171450" indent="-171450">
              <a:buFont typeface="Arial" panose="020B0604020202020204" pitchFamily="34" charset="0"/>
              <a:buChar char="•"/>
            </a:pPr>
            <a:endParaRPr lang="nl-NL" sz="1100" b="1" dirty="0">
              <a:solidFill>
                <a:schemeClr val="bg2">
                  <a:lumMod val="10000"/>
                </a:schemeClr>
              </a:solidFill>
            </a:endParaRPr>
          </a:p>
          <a:p>
            <a:pPr marL="171450" indent="-171450">
              <a:buFont typeface="Arial" panose="020B0604020202020204" pitchFamily="34" charset="0"/>
              <a:buChar char="•"/>
            </a:pPr>
            <a:endParaRPr lang="nl-NL" sz="1100" b="1" dirty="0">
              <a:solidFill>
                <a:schemeClr val="bg2">
                  <a:lumMod val="10000"/>
                </a:schemeClr>
              </a:solidFill>
            </a:endParaRPr>
          </a:p>
          <a:p>
            <a:pPr marL="171450" indent="-171450">
              <a:buFont typeface="Arial" panose="020B0604020202020204" pitchFamily="34" charset="0"/>
              <a:buChar char="•"/>
            </a:pPr>
            <a:endParaRPr lang="nl-NL" sz="1100" b="1" dirty="0">
              <a:solidFill>
                <a:schemeClr val="bg2">
                  <a:lumMod val="10000"/>
                </a:schemeClr>
              </a:solidFill>
            </a:endParaRPr>
          </a:p>
          <a:p>
            <a:pPr marL="171450" indent="-171450">
              <a:buFont typeface="Arial" panose="020B0604020202020204" pitchFamily="34" charset="0"/>
              <a:buChar char="•"/>
            </a:pPr>
            <a:endParaRPr lang="nl-NL" sz="1100" b="1" dirty="0">
              <a:solidFill>
                <a:schemeClr val="bg2">
                  <a:lumMod val="10000"/>
                </a:schemeClr>
              </a:solidFill>
            </a:endParaRPr>
          </a:p>
          <a:p>
            <a:endParaRPr lang="nl-NL" sz="975" b="1" dirty="0">
              <a:solidFill>
                <a:schemeClr val="bg2">
                  <a:lumMod val="10000"/>
                </a:schemeClr>
              </a:solidFill>
            </a:endParaRPr>
          </a:p>
          <a:p>
            <a:pPr marL="232184" indent="-232184">
              <a:buFont typeface="Arial" panose="020B0604020202020204" pitchFamily="34" charset="0"/>
              <a:buChar char="•"/>
            </a:pPr>
            <a:endParaRPr lang="en-US" sz="975" dirty="0">
              <a:solidFill>
                <a:schemeClr val="bg2">
                  <a:lumMod val="10000"/>
                </a:schemeClr>
              </a:solidFill>
            </a:endParaRPr>
          </a:p>
          <a:p>
            <a:pPr marL="232184" indent="-232184">
              <a:buFont typeface="Arial" panose="020B0604020202020204" pitchFamily="34" charset="0"/>
              <a:buChar char="•"/>
            </a:pPr>
            <a:endParaRPr lang="en-US" sz="975" dirty="0">
              <a:solidFill>
                <a:schemeClr val="bg2">
                  <a:lumMod val="10000"/>
                </a:schemeClr>
              </a:solidFill>
            </a:endParaRPr>
          </a:p>
          <a:p>
            <a:pPr marL="232184" indent="-232184">
              <a:buFont typeface="Arial" panose="020B0604020202020204" pitchFamily="34" charset="0"/>
              <a:buChar char="•"/>
            </a:pPr>
            <a:endParaRPr lang="en-US" sz="975" dirty="0">
              <a:solidFill>
                <a:schemeClr val="bg2">
                  <a:lumMod val="10000"/>
                </a:schemeClr>
              </a:solidFill>
            </a:endParaRPr>
          </a:p>
          <a:p>
            <a:pPr marL="232184" indent="-232184">
              <a:buFont typeface="Arial" panose="020B0604020202020204" pitchFamily="34" charset="0"/>
              <a:buChar char="•"/>
            </a:pPr>
            <a:endParaRPr lang="en-US" sz="975" dirty="0">
              <a:solidFill>
                <a:schemeClr val="bg2">
                  <a:lumMod val="10000"/>
                </a:schemeClr>
              </a:solidFill>
            </a:endParaRPr>
          </a:p>
          <a:p>
            <a:pPr marL="232184" indent="-232184">
              <a:buFont typeface="Arial" panose="020B0604020202020204" pitchFamily="34" charset="0"/>
              <a:buChar char="•"/>
            </a:pPr>
            <a:endParaRPr lang="en-US" sz="975" dirty="0">
              <a:solidFill>
                <a:schemeClr val="bg2">
                  <a:lumMod val="10000"/>
                </a:schemeClr>
              </a:solidFill>
            </a:endParaRPr>
          </a:p>
          <a:p>
            <a:pPr marL="232184" indent="-232184">
              <a:buFont typeface="Arial" panose="020B0604020202020204" pitchFamily="34" charset="0"/>
              <a:buChar char="•"/>
            </a:pPr>
            <a:endParaRPr lang="en-US" sz="975" dirty="0">
              <a:solidFill>
                <a:schemeClr val="bg2">
                  <a:lumMod val="10000"/>
                </a:schemeClr>
              </a:solidFill>
            </a:endParaRPr>
          </a:p>
          <a:p>
            <a:pPr marL="139310" indent="-139310">
              <a:buFont typeface="Arial" panose="020B0604020202020204" pitchFamily="34" charset="0"/>
              <a:buChar char="•"/>
            </a:pPr>
            <a:endParaRPr lang="nl-NL" sz="853" dirty="0">
              <a:solidFill>
                <a:schemeClr val="bg2">
                  <a:lumMod val="10000"/>
                </a:schemeClr>
              </a:solidFill>
            </a:endParaRPr>
          </a:p>
        </p:txBody>
      </p:sp>
      <p:sp>
        <p:nvSpPr>
          <p:cNvPr id="8" name="Rectangle 31">
            <a:extLst>
              <a:ext uri="{FF2B5EF4-FFF2-40B4-BE49-F238E27FC236}">
                <a16:creationId xmlns:a16="http://schemas.microsoft.com/office/drawing/2014/main" id="{804671E2-9A28-F6AC-818D-B5E6A8BCFC87}"/>
              </a:ext>
            </a:extLst>
          </p:cNvPr>
          <p:cNvSpPr/>
          <p:nvPr/>
        </p:nvSpPr>
        <p:spPr>
          <a:xfrm>
            <a:off x="6514276" y="4544018"/>
            <a:ext cx="2706544" cy="1881274"/>
          </a:xfrm>
          <a:prstGeom prst="rect">
            <a:avLst/>
          </a:prstGeom>
          <a:noFill/>
          <a:ln w="28575">
            <a:solidFill>
              <a:srgbClr val="76D2B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1300" b="1" dirty="0">
                <a:solidFill>
                  <a:schemeClr val="bg2">
                    <a:lumMod val="10000"/>
                  </a:schemeClr>
                </a:solidFill>
              </a:rPr>
              <a:t>Top 3: waar moeten we op letten komend jaar? </a:t>
            </a:r>
          </a:p>
          <a:p>
            <a:endParaRPr lang="nl-NL" sz="1100" dirty="0">
              <a:solidFill>
                <a:schemeClr val="bg2">
                  <a:lumMod val="10000"/>
                </a:schemeClr>
              </a:solidFill>
            </a:endParaRPr>
          </a:p>
          <a:p>
            <a:pPr marL="232178" indent="-232178" algn="just">
              <a:buFont typeface="Arial" panose="020B0604020202020204" pitchFamily="34" charset="0"/>
              <a:buChar char="•"/>
            </a:pPr>
            <a:r>
              <a:rPr lang="nl-NL" sz="1100" dirty="0">
                <a:solidFill>
                  <a:schemeClr val="bg2">
                    <a:lumMod val="10000"/>
                  </a:schemeClr>
                </a:solidFill>
              </a:rPr>
              <a:t>Trainingen over MVOI voor opdrachtgevers en inkoop samen plannen om opdrachtgevers te betrekken</a:t>
            </a:r>
          </a:p>
          <a:p>
            <a:pPr marL="232178" indent="-232178" algn="just">
              <a:buFont typeface="Arial" panose="020B0604020202020204" pitchFamily="34" charset="0"/>
              <a:buChar char="•"/>
            </a:pPr>
            <a:r>
              <a:rPr lang="nl-NL" sz="1100" dirty="0">
                <a:solidFill>
                  <a:schemeClr val="bg2">
                    <a:lumMod val="10000"/>
                  </a:schemeClr>
                </a:solidFill>
              </a:rPr>
              <a:t>Op tijd betrekken van de opdrachtgever in het proces</a:t>
            </a:r>
          </a:p>
          <a:p>
            <a:pPr marL="232178" indent="-232178" algn="just">
              <a:buFont typeface="Arial" panose="020B0604020202020204" pitchFamily="34" charset="0"/>
              <a:buChar char="•"/>
            </a:pPr>
            <a:r>
              <a:rPr lang="nl-NL" sz="1100" dirty="0">
                <a:solidFill>
                  <a:schemeClr val="bg2">
                    <a:lumMod val="10000"/>
                  </a:schemeClr>
                </a:solidFill>
              </a:rPr>
              <a:t>Beschikbare tools meer benutten</a:t>
            </a:r>
          </a:p>
          <a:p>
            <a:pPr marL="171450" indent="-171450">
              <a:buFont typeface="Arial" panose="020B0604020202020204" pitchFamily="34" charset="0"/>
              <a:buChar char="•"/>
            </a:pPr>
            <a:endParaRPr lang="nl-NL" sz="1100" dirty="0">
              <a:solidFill>
                <a:schemeClr val="bg2">
                  <a:lumMod val="10000"/>
                </a:schemeClr>
              </a:solidFill>
            </a:endParaRPr>
          </a:p>
          <a:p>
            <a:pPr marL="171450" indent="-171450">
              <a:buFont typeface="Arial" panose="020B0604020202020204" pitchFamily="34" charset="0"/>
              <a:buChar char="•"/>
            </a:pPr>
            <a:endParaRPr lang="nl-NL" sz="1100" dirty="0">
              <a:solidFill>
                <a:schemeClr val="bg2">
                  <a:lumMod val="10000"/>
                </a:schemeClr>
              </a:solidFill>
            </a:endParaRPr>
          </a:p>
          <a:p>
            <a:pPr marL="171450" indent="-171450">
              <a:buFont typeface="Arial" panose="020B0604020202020204" pitchFamily="34" charset="0"/>
              <a:buChar char="•"/>
            </a:pPr>
            <a:endParaRPr lang="nl-NL" sz="1100" dirty="0">
              <a:solidFill>
                <a:schemeClr val="bg2">
                  <a:lumMod val="10000"/>
                </a:schemeClr>
              </a:solidFill>
            </a:endParaRPr>
          </a:p>
          <a:p>
            <a:pPr marL="171450" indent="-171450">
              <a:buFont typeface="Arial" panose="020B0604020202020204" pitchFamily="34" charset="0"/>
              <a:buChar char="•"/>
            </a:pPr>
            <a:endParaRPr lang="nl-NL" sz="1100" dirty="0">
              <a:solidFill>
                <a:schemeClr val="bg2">
                  <a:lumMod val="10000"/>
                </a:schemeClr>
              </a:solidFill>
            </a:endParaRPr>
          </a:p>
          <a:p>
            <a:pPr marL="171450" indent="-171450">
              <a:buFont typeface="Arial" panose="020B0604020202020204" pitchFamily="34" charset="0"/>
              <a:buChar char="•"/>
            </a:pPr>
            <a:endParaRPr lang="nl-NL" sz="1100" dirty="0">
              <a:solidFill>
                <a:schemeClr val="bg2">
                  <a:lumMod val="10000"/>
                </a:schemeClr>
              </a:solidFill>
            </a:endParaRPr>
          </a:p>
          <a:p>
            <a:pPr marL="171450" indent="-171450">
              <a:buFont typeface="Arial" panose="020B0604020202020204" pitchFamily="34" charset="0"/>
              <a:buChar char="•"/>
            </a:pPr>
            <a:endParaRPr lang="nl-NL" sz="1100" dirty="0">
              <a:solidFill>
                <a:schemeClr val="bg2">
                  <a:lumMod val="10000"/>
                </a:schemeClr>
              </a:solidFill>
            </a:endParaRPr>
          </a:p>
          <a:p>
            <a:pPr marL="171450" indent="-171450">
              <a:buFont typeface="Arial" panose="020B0604020202020204" pitchFamily="34" charset="0"/>
              <a:buChar char="•"/>
            </a:pPr>
            <a:endParaRPr lang="nl-NL" sz="1100" dirty="0">
              <a:solidFill>
                <a:schemeClr val="bg2">
                  <a:lumMod val="10000"/>
                </a:schemeClr>
              </a:solidFill>
            </a:endParaRPr>
          </a:p>
          <a:p>
            <a:pPr marL="171450" indent="-171450">
              <a:buFont typeface="Arial" panose="020B0604020202020204" pitchFamily="34" charset="0"/>
              <a:buChar char="•"/>
            </a:pPr>
            <a:endParaRPr lang="nl-NL" sz="1100" dirty="0">
              <a:solidFill>
                <a:schemeClr val="bg2">
                  <a:lumMod val="10000"/>
                </a:schemeClr>
              </a:solidFill>
            </a:endParaRPr>
          </a:p>
          <a:p>
            <a:pPr marL="171450" indent="-171450">
              <a:buFont typeface="Arial" panose="020B0604020202020204" pitchFamily="34" charset="0"/>
              <a:buChar char="•"/>
            </a:pPr>
            <a:endParaRPr lang="nl-NL" sz="1100" dirty="0">
              <a:solidFill>
                <a:schemeClr val="bg2">
                  <a:lumMod val="10000"/>
                </a:schemeClr>
              </a:solidFill>
            </a:endParaRPr>
          </a:p>
        </p:txBody>
      </p:sp>
      <p:sp>
        <p:nvSpPr>
          <p:cNvPr id="9" name="Rectangle 1">
            <a:extLst>
              <a:ext uri="{FF2B5EF4-FFF2-40B4-BE49-F238E27FC236}">
                <a16:creationId xmlns:a16="http://schemas.microsoft.com/office/drawing/2014/main" id="{55738B7B-CC4E-E734-9B0C-E337D994A60F}"/>
              </a:ext>
            </a:extLst>
          </p:cNvPr>
          <p:cNvSpPr/>
          <p:nvPr/>
        </p:nvSpPr>
        <p:spPr>
          <a:xfrm>
            <a:off x="3591936" y="4561603"/>
            <a:ext cx="2690760" cy="1881274"/>
          </a:xfrm>
          <a:prstGeom prst="rect">
            <a:avLst/>
          </a:prstGeom>
          <a:noFill/>
          <a:ln w="28575">
            <a:solidFill>
              <a:srgbClr val="76D2B6"/>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1300" b="1" dirty="0">
                <a:solidFill>
                  <a:schemeClr val="bg2">
                    <a:lumMod val="10000"/>
                  </a:schemeClr>
                </a:solidFill>
              </a:rPr>
              <a:t>Top 3: wat had er beter gekund?</a:t>
            </a:r>
          </a:p>
          <a:p>
            <a:endParaRPr lang="en-US" sz="1100" dirty="0">
              <a:solidFill>
                <a:schemeClr val="bg2">
                  <a:lumMod val="10000"/>
                </a:schemeClr>
              </a:solidFill>
            </a:endParaRPr>
          </a:p>
          <a:p>
            <a:pPr marL="232178" indent="-232178">
              <a:buFont typeface="Arial" panose="020B0604020202020204" pitchFamily="34" charset="0"/>
              <a:buChar char="•"/>
            </a:pPr>
            <a:r>
              <a:rPr lang="en-US" sz="1100" dirty="0">
                <a:solidFill>
                  <a:schemeClr val="bg2">
                    <a:lumMod val="10000"/>
                  </a:schemeClr>
                </a:solidFill>
              </a:rPr>
              <a:t>De </a:t>
            </a:r>
            <a:r>
              <a:rPr lang="en-US" sz="1100" dirty="0" err="1">
                <a:solidFill>
                  <a:schemeClr val="bg2">
                    <a:lumMod val="10000"/>
                  </a:schemeClr>
                </a:solidFill>
              </a:rPr>
              <a:t>opdrachtgever</a:t>
            </a:r>
            <a:r>
              <a:rPr lang="en-US" sz="1100" dirty="0">
                <a:solidFill>
                  <a:schemeClr val="bg2">
                    <a:lumMod val="10000"/>
                  </a:schemeClr>
                </a:solidFill>
              </a:rPr>
              <a:t> is </a:t>
            </a:r>
            <a:r>
              <a:rPr lang="en-US" sz="1100" dirty="0" err="1">
                <a:solidFill>
                  <a:schemeClr val="bg2">
                    <a:lumMod val="10000"/>
                  </a:schemeClr>
                </a:solidFill>
              </a:rPr>
              <a:t>niet</a:t>
            </a:r>
            <a:r>
              <a:rPr lang="en-US" sz="1100" dirty="0">
                <a:solidFill>
                  <a:schemeClr val="bg2">
                    <a:lumMod val="10000"/>
                  </a:schemeClr>
                </a:solidFill>
              </a:rPr>
              <a:t> </a:t>
            </a:r>
            <a:r>
              <a:rPr lang="en-US" sz="1100" dirty="0" err="1">
                <a:solidFill>
                  <a:schemeClr val="bg2">
                    <a:lumMod val="10000"/>
                  </a:schemeClr>
                </a:solidFill>
              </a:rPr>
              <a:t>altijd</a:t>
            </a:r>
            <a:r>
              <a:rPr lang="en-US" sz="1100" dirty="0">
                <a:solidFill>
                  <a:schemeClr val="bg2">
                    <a:lumMod val="10000"/>
                  </a:schemeClr>
                </a:solidFill>
              </a:rPr>
              <a:t> (op </a:t>
            </a:r>
            <a:r>
              <a:rPr lang="en-US" sz="1100" dirty="0" err="1">
                <a:solidFill>
                  <a:schemeClr val="bg2">
                    <a:lumMod val="10000"/>
                  </a:schemeClr>
                </a:solidFill>
              </a:rPr>
              <a:t>tijd</a:t>
            </a:r>
            <a:r>
              <a:rPr lang="en-US" sz="1100" dirty="0">
                <a:solidFill>
                  <a:schemeClr val="bg2">
                    <a:lumMod val="10000"/>
                  </a:schemeClr>
                </a:solidFill>
              </a:rPr>
              <a:t>) </a:t>
            </a:r>
            <a:r>
              <a:rPr lang="en-US" sz="1100" dirty="0" err="1">
                <a:solidFill>
                  <a:schemeClr val="bg2">
                    <a:lumMod val="10000"/>
                  </a:schemeClr>
                </a:solidFill>
              </a:rPr>
              <a:t>betrokken</a:t>
            </a:r>
            <a:r>
              <a:rPr lang="en-US" sz="1100" dirty="0">
                <a:solidFill>
                  <a:schemeClr val="bg2">
                    <a:lumMod val="10000"/>
                  </a:schemeClr>
                </a:solidFill>
              </a:rPr>
              <a:t> </a:t>
            </a:r>
            <a:r>
              <a:rPr lang="en-US" sz="1100" dirty="0" err="1">
                <a:solidFill>
                  <a:schemeClr val="bg2">
                    <a:lumMod val="10000"/>
                  </a:schemeClr>
                </a:solidFill>
              </a:rPr>
              <a:t>geweest</a:t>
            </a:r>
            <a:r>
              <a:rPr lang="en-US" sz="1100" dirty="0">
                <a:solidFill>
                  <a:schemeClr val="bg2">
                    <a:lumMod val="10000"/>
                  </a:schemeClr>
                </a:solidFill>
              </a:rPr>
              <a:t> </a:t>
            </a:r>
            <a:r>
              <a:rPr lang="en-US" sz="1100" dirty="0" err="1">
                <a:solidFill>
                  <a:schemeClr val="bg2">
                    <a:lumMod val="10000"/>
                  </a:schemeClr>
                </a:solidFill>
              </a:rPr>
              <a:t>bij</a:t>
            </a:r>
            <a:r>
              <a:rPr lang="en-US" sz="1100" dirty="0">
                <a:solidFill>
                  <a:schemeClr val="bg2">
                    <a:lumMod val="10000"/>
                  </a:schemeClr>
                </a:solidFill>
              </a:rPr>
              <a:t> het MVOI process van de </a:t>
            </a:r>
            <a:r>
              <a:rPr lang="en-US" sz="1100" dirty="0" err="1">
                <a:solidFill>
                  <a:schemeClr val="bg2">
                    <a:lumMod val="10000"/>
                  </a:schemeClr>
                </a:solidFill>
              </a:rPr>
              <a:t>aanbesteding</a:t>
            </a:r>
            <a:endParaRPr lang="en-US" sz="1100" dirty="0">
              <a:solidFill>
                <a:schemeClr val="bg2">
                  <a:lumMod val="10000"/>
                </a:schemeClr>
              </a:solidFill>
            </a:endParaRPr>
          </a:p>
          <a:p>
            <a:pPr marL="232178" indent="-232178">
              <a:buFont typeface="Arial" panose="020B0604020202020204" pitchFamily="34" charset="0"/>
              <a:buChar char="•"/>
            </a:pPr>
            <a:r>
              <a:rPr lang="en-US" sz="1100" dirty="0">
                <a:solidFill>
                  <a:schemeClr val="bg2">
                    <a:lumMod val="10000"/>
                  </a:schemeClr>
                </a:solidFill>
              </a:rPr>
              <a:t>Er </a:t>
            </a:r>
            <a:r>
              <a:rPr lang="en-US" sz="1100" dirty="0" err="1">
                <a:solidFill>
                  <a:schemeClr val="bg2">
                    <a:lumMod val="10000"/>
                  </a:schemeClr>
                </a:solidFill>
              </a:rPr>
              <a:t>hadden</a:t>
            </a:r>
            <a:r>
              <a:rPr lang="en-US" sz="1100" dirty="0">
                <a:solidFill>
                  <a:schemeClr val="bg2">
                    <a:lumMod val="10000"/>
                  </a:schemeClr>
                </a:solidFill>
              </a:rPr>
              <a:t> </a:t>
            </a:r>
            <a:r>
              <a:rPr lang="en-US" sz="1100" dirty="0" err="1">
                <a:solidFill>
                  <a:schemeClr val="bg2">
                    <a:lumMod val="10000"/>
                  </a:schemeClr>
                </a:solidFill>
              </a:rPr>
              <a:t>vaker</a:t>
            </a:r>
            <a:r>
              <a:rPr lang="en-US" sz="1100" dirty="0">
                <a:solidFill>
                  <a:schemeClr val="bg2">
                    <a:lumMod val="10000"/>
                  </a:schemeClr>
                </a:solidFill>
              </a:rPr>
              <a:t> </a:t>
            </a:r>
            <a:r>
              <a:rPr lang="en-US" sz="1100" dirty="0" err="1">
                <a:solidFill>
                  <a:schemeClr val="bg2">
                    <a:lumMod val="10000"/>
                  </a:schemeClr>
                </a:solidFill>
              </a:rPr>
              <a:t>hogere</a:t>
            </a:r>
            <a:r>
              <a:rPr lang="en-US" sz="1100" dirty="0">
                <a:solidFill>
                  <a:schemeClr val="bg2">
                    <a:lumMod val="10000"/>
                  </a:schemeClr>
                </a:solidFill>
              </a:rPr>
              <a:t> </a:t>
            </a:r>
            <a:r>
              <a:rPr lang="en-US" sz="1100" dirty="0" err="1">
                <a:solidFill>
                  <a:schemeClr val="bg2">
                    <a:lumMod val="10000"/>
                  </a:schemeClr>
                </a:solidFill>
              </a:rPr>
              <a:t>niveaus</a:t>
            </a:r>
            <a:r>
              <a:rPr lang="en-US" sz="1100" dirty="0">
                <a:solidFill>
                  <a:schemeClr val="bg2">
                    <a:lumMod val="10000"/>
                  </a:schemeClr>
                </a:solidFill>
              </a:rPr>
              <a:t> van </a:t>
            </a:r>
            <a:r>
              <a:rPr lang="en-US" sz="1100" dirty="0" err="1">
                <a:solidFill>
                  <a:schemeClr val="bg2">
                    <a:lumMod val="10000"/>
                  </a:schemeClr>
                </a:solidFill>
              </a:rPr>
              <a:t>gunningscriteria</a:t>
            </a:r>
            <a:r>
              <a:rPr lang="en-US" sz="1100" dirty="0">
                <a:solidFill>
                  <a:schemeClr val="bg2">
                    <a:lumMod val="10000"/>
                  </a:schemeClr>
                </a:solidFill>
              </a:rPr>
              <a:t> </a:t>
            </a:r>
            <a:r>
              <a:rPr lang="en-US" sz="1100" dirty="0" err="1">
                <a:solidFill>
                  <a:schemeClr val="bg2">
                    <a:lumMod val="10000"/>
                  </a:schemeClr>
                </a:solidFill>
              </a:rPr>
              <a:t>kunnen</a:t>
            </a:r>
            <a:r>
              <a:rPr lang="en-US" sz="1100" dirty="0">
                <a:solidFill>
                  <a:schemeClr val="bg2">
                    <a:lumMod val="10000"/>
                  </a:schemeClr>
                </a:solidFill>
              </a:rPr>
              <a:t> </a:t>
            </a:r>
            <a:r>
              <a:rPr lang="en-US" sz="1100" dirty="0" err="1">
                <a:solidFill>
                  <a:schemeClr val="bg2">
                    <a:lumMod val="10000"/>
                  </a:schemeClr>
                </a:solidFill>
              </a:rPr>
              <a:t>worden</a:t>
            </a:r>
            <a:r>
              <a:rPr lang="en-US" sz="1100" dirty="0">
                <a:solidFill>
                  <a:schemeClr val="bg2">
                    <a:lumMod val="10000"/>
                  </a:schemeClr>
                </a:solidFill>
              </a:rPr>
              <a:t> </a:t>
            </a:r>
            <a:r>
              <a:rPr lang="en-US" sz="1100" dirty="0" err="1">
                <a:solidFill>
                  <a:schemeClr val="bg2">
                    <a:lumMod val="10000"/>
                  </a:schemeClr>
                </a:solidFill>
              </a:rPr>
              <a:t>toegepast</a:t>
            </a:r>
            <a:endParaRPr lang="en-US" sz="1100" dirty="0">
              <a:solidFill>
                <a:schemeClr val="bg2">
                  <a:lumMod val="10000"/>
                </a:schemeClr>
              </a:solidFill>
            </a:endParaRPr>
          </a:p>
          <a:p>
            <a:pPr marL="231775" indent="-231775">
              <a:buFont typeface="Arial" panose="020B0604020202020204" pitchFamily="34" charset="0"/>
              <a:buChar char="•"/>
            </a:pPr>
            <a:r>
              <a:rPr lang="en-US" sz="1100" dirty="0" err="1">
                <a:solidFill>
                  <a:schemeClr val="bg2">
                    <a:lumMod val="10000"/>
                  </a:schemeClr>
                </a:solidFill>
              </a:rPr>
              <a:t>Gestelde</a:t>
            </a:r>
            <a:r>
              <a:rPr lang="en-US" sz="1100" dirty="0">
                <a:solidFill>
                  <a:schemeClr val="bg2">
                    <a:lumMod val="10000"/>
                  </a:schemeClr>
                </a:solidFill>
              </a:rPr>
              <a:t> </a:t>
            </a:r>
            <a:r>
              <a:rPr lang="en-US" sz="1100" dirty="0" err="1">
                <a:solidFill>
                  <a:schemeClr val="bg2">
                    <a:lumMod val="10000"/>
                  </a:schemeClr>
                </a:solidFill>
              </a:rPr>
              <a:t>doel</a:t>
            </a:r>
            <a:r>
              <a:rPr lang="en-US" sz="1100" dirty="0">
                <a:solidFill>
                  <a:schemeClr val="bg2">
                    <a:lumMod val="10000"/>
                  </a:schemeClr>
                </a:solidFill>
              </a:rPr>
              <a:t> </a:t>
            </a:r>
            <a:r>
              <a:rPr lang="en-US" sz="1100" dirty="0" err="1">
                <a:solidFill>
                  <a:schemeClr val="bg2">
                    <a:lumMod val="10000"/>
                  </a:schemeClr>
                </a:solidFill>
              </a:rPr>
              <a:t>voor</a:t>
            </a:r>
            <a:r>
              <a:rPr lang="en-US" sz="1100" dirty="0">
                <a:solidFill>
                  <a:schemeClr val="bg2">
                    <a:lumMod val="10000"/>
                  </a:schemeClr>
                </a:solidFill>
              </a:rPr>
              <a:t> social return </a:t>
            </a:r>
            <a:r>
              <a:rPr lang="en-US" sz="1100" dirty="0" err="1">
                <a:solidFill>
                  <a:schemeClr val="bg2">
                    <a:lumMod val="10000"/>
                  </a:schemeClr>
                </a:solidFill>
              </a:rPr>
              <a:t>niet</a:t>
            </a:r>
            <a:r>
              <a:rPr lang="en-US" sz="1100" dirty="0">
                <a:solidFill>
                  <a:schemeClr val="bg2">
                    <a:lumMod val="10000"/>
                  </a:schemeClr>
                </a:solidFill>
              </a:rPr>
              <a:t> </a:t>
            </a:r>
            <a:r>
              <a:rPr lang="en-US" sz="1100" dirty="0" err="1">
                <a:solidFill>
                  <a:schemeClr val="bg2">
                    <a:lumMod val="10000"/>
                  </a:schemeClr>
                </a:solidFill>
              </a:rPr>
              <a:t>gehaald</a:t>
            </a:r>
            <a:endParaRPr lang="en-US" sz="1100" dirty="0">
              <a:solidFill>
                <a:schemeClr val="bg2">
                  <a:lumMod val="10000"/>
                </a:schemeClr>
              </a:solidFill>
            </a:endParaRPr>
          </a:p>
          <a:p>
            <a:pPr marL="171450" indent="-171450">
              <a:buFont typeface="Arial" panose="020B0604020202020204" pitchFamily="34" charset="0"/>
              <a:buChar char="•"/>
            </a:pPr>
            <a:endParaRPr lang="en-US" sz="1100" dirty="0">
              <a:solidFill>
                <a:schemeClr val="bg2">
                  <a:lumMod val="10000"/>
                </a:schemeClr>
              </a:solidFill>
            </a:endParaRPr>
          </a:p>
          <a:p>
            <a:pPr marL="171450" indent="-171450">
              <a:buFont typeface="Arial" panose="020B0604020202020204" pitchFamily="34" charset="0"/>
              <a:buChar char="•"/>
            </a:pPr>
            <a:endParaRPr lang="en-US" sz="1100" dirty="0">
              <a:solidFill>
                <a:schemeClr val="bg2">
                  <a:lumMod val="10000"/>
                </a:schemeClr>
              </a:solidFill>
            </a:endParaRPr>
          </a:p>
          <a:p>
            <a:pPr marL="171450" indent="-171450">
              <a:buFont typeface="Arial" panose="020B0604020202020204" pitchFamily="34" charset="0"/>
              <a:buChar char="•"/>
            </a:pPr>
            <a:endParaRPr lang="en-US" sz="1100" dirty="0">
              <a:solidFill>
                <a:schemeClr val="bg2">
                  <a:lumMod val="10000"/>
                </a:schemeClr>
              </a:solidFill>
            </a:endParaRPr>
          </a:p>
          <a:p>
            <a:pPr marL="171450" indent="-171450">
              <a:buFont typeface="Arial" panose="020B0604020202020204" pitchFamily="34" charset="0"/>
              <a:buChar char="•"/>
            </a:pPr>
            <a:endParaRPr lang="en-US" sz="1100" dirty="0">
              <a:solidFill>
                <a:schemeClr val="bg2">
                  <a:lumMod val="10000"/>
                </a:schemeClr>
              </a:solidFill>
            </a:endParaRPr>
          </a:p>
          <a:p>
            <a:pPr marL="232184" indent="-232184">
              <a:buFont typeface="Arial" panose="020B0604020202020204" pitchFamily="34" charset="0"/>
              <a:buChar char="•"/>
            </a:pPr>
            <a:endParaRPr lang="en-US" sz="1400" dirty="0">
              <a:solidFill>
                <a:schemeClr val="bg2">
                  <a:lumMod val="10000"/>
                </a:schemeClr>
              </a:solidFill>
            </a:endParaRPr>
          </a:p>
          <a:p>
            <a:pPr marL="232184" indent="-232184">
              <a:buFont typeface="Arial" panose="020B0604020202020204" pitchFamily="34" charset="0"/>
              <a:buChar char="•"/>
            </a:pPr>
            <a:endParaRPr lang="en-US" sz="975" dirty="0">
              <a:solidFill>
                <a:schemeClr val="bg2">
                  <a:lumMod val="10000"/>
                </a:schemeClr>
              </a:solidFill>
            </a:endParaRPr>
          </a:p>
          <a:p>
            <a:pPr marL="232184" indent="-232184">
              <a:buFont typeface="Arial" panose="020B0604020202020204" pitchFamily="34" charset="0"/>
              <a:buChar char="•"/>
            </a:pPr>
            <a:endParaRPr lang="en-US" sz="975" dirty="0">
              <a:solidFill>
                <a:schemeClr val="bg2">
                  <a:lumMod val="10000"/>
                </a:schemeClr>
              </a:solidFill>
            </a:endParaRPr>
          </a:p>
          <a:p>
            <a:pPr marL="139310" indent="-139310">
              <a:buFont typeface="Arial" panose="020B0604020202020204" pitchFamily="34" charset="0"/>
              <a:buChar char="•"/>
            </a:pPr>
            <a:endParaRPr lang="nl-NL" sz="853" dirty="0">
              <a:solidFill>
                <a:schemeClr val="bg2">
                  <a:lumMod val="10000"/>
                </a:schemeClr>
              </a:solidFill>
            </a:endParaRPr>
          </a:p>
        </p:txBody>
      </p:sp>
      <p:pic>
        <p:nvPicPr>
          <p:cNvPr id="11" name="Afbeelding 10">
            <a:extLst>
              <a:ext uri="{FF2B5EF4-FFF2-40B4-BE49-F238E27FC236}">
                <a16:creationId xmlns:a16="http://schemas.microsoft.com/office/drawing/2014/main" id="{B0865382-3248-1BDA-B2F8-C11FE628A828}"/>
              </a:ext>
            </a:extLst>
          </p:cNvPr>
          <p:cNvPicPr>
            <a:picLocks noChangeAspect="1"/>
          </p:cNvPicPr>
          <p:nvPr/>
        </p:nvPicPr>
        <p:blipFill rotWithShape="1">
          <a:blip r:embed="rId4"/>
          <a:srcRect r="9461"/>
          <a:stretch/>
        </p:blipFill>
        <p:spPr>
          <a:xfrm>
            <a:off x="603406" y="2469008"/>
            <a:ext cx="5146907" cy="1878170"/>
          </a:xfrm>
          <a:prstGeom prst="rect">
            <a:avLst/>
          </a:prstGeom>
        </p:spPr>
      </p:pic>
      <p:sp>
        <p:nvSpPr>
          <p:cNvPr id="12" name="Rectangle 17">
            <a:extLst>
              <a:ext uri="{FF2B5EF4-FFF2-40B4-BE49-F238E27FC236}">
                <a16:creationId xmlns:a16="http://schemas.microsoft.com/office/drawing/2014/main" id="{E7233605-F73F-2B10-B3EB-26FEBB870673}"/>
              </a:ext>
            </a:extLst>
          </p:cNvPr>
          <p:cNvSpPr/>
          <p:nvPr/>
        </p:nvSpPr>
        <p:spPr>
          <a:xfrm>
            <a:off x="603408" y="2465904"/>
            <a:ext cx="5146905" cy="196541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7">
            <a:extLst>
              <a:ext uri="{FF2B5EF4-FFF2-40B4-BE49-F238E27FC236}">
                <a16:creationId xmlns:a16="http://schemas.microsoft.com/office/drawing/2014/main" id="{3CAF40F4-9BDD-3FF1-078C-08B2E2C86623}"/>
              </a:ext>
            </a:extLst>
          </p:cNvPr>
          <p:cNvSpPr/>
          <p:nvPr/>
        </p:nvSpPr>
        <p:spPr>
          <a:xfrm>
            <a:off x="6196672" y="2439492"/>
            <a:ext cx="2929744" cy="2026999"/>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7">
            <a:extLst>
              <a:ext uri="{FF2B5EF4-FFF2-40B4-BE49-F238E27FC236}">
                <a16:creationId xmlns:a16="http://schemas.microsoft.com/office/drawing/2014/main" id="{04C16008-6A30-DE21-5C90-7F07FB634088}"/>
              </a:ext>
            </a:extLst>
          </p:cNvPr>
          <p:cNvSpPr/>
          <p:nvPr/>
        </p:nvSpPr>
        <p:spPr>
          <a:xfrm>
            <a:off x="603409" y="4505247"/>
            <a:ext cx="8621554" cy="196541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8">
            <a:extLst>
              <a:ext uri="{FF2B5EF4-FFF2-40B4-BE49-F238E27FC236}">
                <a16:creationId xmlns:a16="http://schemas.microsoft.com/office/drawing/2014/main" id="{05D7EA5F-39FA-60A2-8F01-D640AECBF93C}"/>
              </a:ext>
            </a:extLst>
          </p:cNvPr>
          <p:cNvSpPr txBox="1"/>
          <p:nvPr/>
        </p:nvSpPr>
        <p:spPr>
          <a:xfrm>
            <a:off x="149353" y="5123043"/>
            <a:ext cx="9906000" cy="307777"/>
          </a:xfrm>
          <a:prstGeom prst="rect">
            <a:avLst/>
          </a:prstGeom>
          <a:noFill/>
        </p:spPr>
        <p:txBody>
          <a:bodyPr wrap="square" rtlCol="0">
            <a:spAutoFit/>
          </a:bodyPr>
          <a:lstStyle/>
          <a:p>
            <a:pPr algn="ctr"/>
            <a:r>
              <a:rPr lang="nl-NL" sz="1400" b="1" dirty="0"/>
              <a:t>* Plak hier bijvoorbeeld de top 3 van de pluspunten, verbeterpunten en lessen van afgelopen jaar</a:t>
            </a:r>
            <a:endParaRPr lang="en-US" sz="1400" b="1" dirty="0"/>
          </a:p>
        </p:txBody>
      </p:sp>
      <p:sp>
        <p:nvSpPr>
          <p:cNvPr id="16" name="TextBox 18">
            <a:extLst>
              <a:ext uri="{FF2B5EF4-FFF2-40B4-BE49-F238E27FC236}">
                <a16:creationId xmlns:a16="http://schemas.microsoft.com/office/drawing/2014/main" id="{7E45F5D6-85D9-7904-CD16-5247C0C8E7D8}"/>
              </a:ext>
            </a:extLst>
          </p:cNvPr>
          <p:cNvSpPr txBox="1"/>
          <p:nvPr/>
        </p:nvSpPr>
        <p:spPr>
          <a:xfrm>
            <a:off x="603406" y="3160588"/>
            <a:ext cx="5146907" cy="738664"/>
          </a:xfrm>
          <a:prstGeom prst="rect">
            <a:avLst/>
          </a:prstGeom>
          <a:noFill/>
        </p:spPr>
        <p:txBody>
          <a:bodyPr wrap="square" rtlCol="0">
            <a:spAutoFit/>
          </a:bodyPr>
          <a:lstStyle/>
          <a:p>
            <a:pPr algn="ctr"/>
            <a:r>
              <a:rPr lang="nl-NL" sz="1400" b="1" dirty="0"/>
              <a:t>*Plak hier bijvoorbeeld een afbeelding van de uitgevoerde thema’s t.o.v. ambitie, </a:t>
            </a:r>
          </a:p>
          <a:p>
            <a:pPr algn="ctr"/>
            <a:r>
              <a:rPr lang="nl-NL" sz="1400" b="1" dirty="0"/>
              <a:t>uit de ondersteunende Excel</a:t>
            </a:r>
          </a:p>
        </p:txBody>
      </p:sp>
      <p:sp>
        <p:nvSpPr>
          <p:cNvPr id="17" name="TextBox 18">
            <a:extLst>
              <a:ext uri="{FF2B5EF4-FFF2-40B4-BE49-F238E27FC236}">
                <a16:creationId xmlns:a16="http://schemas.microsoft.com/office/drawing/2014/main" id="{144BB27D-480D-017C-24AD-78C5424E4449}"/>
              </a:ext>
            </a:extLst>
          </p:cNvPr>
          <p:cNvSpPr txBox="1"/>
          <p:nvPr/>
        </p:nvSpPr>
        <p:spPr>
          <a:xfrm>
            <a:off x="6192528" y="2843779"/>
            <a:ext cx="3028289" cy="738664"/>
          </a:xfrm>
          <a:prstGeom prst="rect">
            <a:avLst/>
          </a:prstGeom>
          <a:noFill/>
        </p:spPr>
        <p:txBody>
          <a:bodyPr wrap="square" rtlCol="0">
            <a:spAutoFit/>
          </a:bodyPr>
          <a:lstStyle/>
          <a:p>
            <a:pPr algn="ctr"/>
            <a:r>
              <a:rPr lang="nl-NL" sz="1400" b="1" dirty="0"/>
              <a:t>*Plak hier bijvoorbeeld een afbeelding van de uitgevoerde actiepunten,</a:t>
            </a:r>
          </a:p>
          <a:p>
            <a:pPr algn="ctr"/>
            <a:r>
              <a:rPr lang="nl-NL" sz="1400" b="1" dirty="0"/>
              <a:t>uit de ondersteunende Excel</a:t>
            </a:r>
          </a:p>
        </p:txBody>
      </p:sp>
    </p:spTree>
    <p:extLst>
      <p:ext uri="{BB962C8B-B14F-4D97-AF65-F5344CB8AC3E}">
        <p14:creationId xmlns:p14="http://schemas.microsoft.com/office/powerpoint/2010/main" val="4109769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TextBox 69">
            <a:extLst>
              <a:ext uri="{FF2B5EF4-FFF2-40B4-BE49-F238E27FC236}">
                <a16:creationId xmlns:a16="http://schemas.microsoft.com/office/drawing/2014/main" id="{2666A0F8-9F19-4170-86CC-27C430784B52}"/>
              </a:ext>
            </a:extLst>
          </p:cNvPr>
          <p:cNvSpPr txBox="1"/>
          <p:nvPr/>
        </p:nvSpPr>
        <p:spPr>
          <a:xfrm>
            <a:off x="603409" y="1085333"/>
            <a:ext cx="8621554" cy="1815882"/>
          </a:xfrm>
          <a:prstGeom prst="rect">
            <a:avLst/>
          </a:prstGeom>
          <a:noFill/>
        </p:spPr>
        <p:txBody>
          <a:bodyPr wrap="square" lIns="91440" tIns="45720" rIns="91440" bIns="45720" rtlCol="0" anchor="t">
            <a:spAutoFit/>
          </a:bodyPr>
          <a:lstStyle/>
          <a:p>
            <a:pPr algn="just"/>
            <a:r>
              <a:rPr lang="nl-NL" sz="1400" dirty="0">
                <a:solidFill>
                  <a:schemeClr val="bg2">
                    <a:lumMod val="50000"/>
                  </a:schemeClr>
                </a:solidFill>
              </a:rPr>
              <a:t>Het invulformat Actieplan MVOI bevat 7 stappen. De eerste drie stappen worden eenmalig gezet voor deze periode en jaarlijks geëvalueerd. Stap 4-7 worden ieder jaar opnieuw uitgevoerd. Dit format is bedoeld om stap 7 ’Evalueren’ uit te voeren en hier een rapportage over op te stellen. </a:t>
            </a:r>
          </a:p>
          <a:p>
            <a:pPr algn="just"/>
            <a:r>
              <a:rPr lang="nl-NL" sz="1400" dirty="0">
                <a:solidFill>
                  <a:srgbClr val="767171"/>
                </a:solidFill>
              </a:rPr>
              <a:t>Gebruik je de MVI-zelfevaluatie tool? Dan kun je op de volgende pagina’s gegevens uit de tool toevoegen. Gebruik je de MVI-zelfevaluatie tool niet? Dan kun je direct verder naar </a:t>
            </a:r>
            <a:r>
              <a:rPr lang="nl-NL" sz="1400" b="1" dirty="0">
                <a:solidFill>
                  <a:schemeClr val="accent1"/>
                </a:solidFill>
                <a:hlinkClick r:id="rId3" action="ppaction://hlinksldjump">
                  <a:extLst>
                    <a:ext uri="{A12FA001-AC4F-418D-AE19-62706E023703}">
                      <ahyp:hlinkClr xmlns:ahyp="http://schemas.microsoft.com/office/drawing/2018/hyperlinkcolor" val="tx"/>
                    </a:ext>
                  </a:extLst>
                </a:hlinkClick>
              </a:rPr>
              <a:t>pagina 8</a:t>
            </a:r>
            <a:r>
              <a:rPr lang="nl-NL" sz="1400" dirty="0">
                <a:solidFill>
                  <a:srgbClr val="767171"/>
                </a:solidFill>
              </a:rPr>
              <a:t> of </a:t>
            </a:r>
            <a:r>
              <a:rPr lang="nl-NL" sz="1400" b="1" dirty="0">
                <a:solidFill>
                  <a:srgbClr val="76D2B6"/>
                </a:solidFill>
                <a:hlinkClick r:id="rId4" action="ppaction://hlinksldjump"/>
              </a:rPr>
              <a:t>pagina 9</a:t>
            </a:r>
            <a:r>
              <a:rPr lang="nl-NL" sz="1400" b="1" dirty="0">
                <a:solidFill>
                  <a:srgbClr val="767171"/>
                </a:solidFill>
              </a:rPr>
              <a:t>. </a:t>
            </a:r>
            <a:r>
              <a:rPr lang="nl-NL" sz="1400" dirty="0">
                <a:solidFill>
                  <a:srgbClr val="767171"/>
                </a:solidFill>
              </a:rPr>
              <a:t>Pagina 8 is opgenomen om de gelegenheid te bieden gegevens te vermelden over effectmonitoring. Als dit (nog) niet binnen jouw organisatie wordt toegepast kun je deze pagina overslaan. </a:t>
            </a:r>
          </a:p>
          <a:p>
            <a:pPr algn="just"/>
            <a:r>
              <a:rPr lang="nl-NL" sz="1400" dirty="0">
                <a:solidFill>
                  <a:srgbClr val="767171"/>
                </a:solidFill>
              </a:rPr>
              <a:t>Pas de tekst van de inhoudsopgave hierop aan.</a:t>
            </a:r>
            <a:endParaRPr lang="en-US" sz="1400" baseline="30000" dirty="0">
              <a:solidFill>
                <a:schemeClr val="bg2">
                  <a:lumMod val="50000"/>
                </a:schemeClr>
              </a:solidFill>
            </a:endParaRPr>
          </a:p>
        </p:txBody>
      </p:sp>
      <p:sp>
        <p:nvSpPr>
          <p:cNvPr id="2" name="Slide Number Placeholder 1">
            <a:extLst>
              <a:ext uri="{FF2B5EF4-FFF2-40B4-BE49-F238E27FC236}">
                <a16:creationId xmlns:a16="http://schemas.microsoft.com/office/drawing/2014/main" id="{B283B350-C150-422E-87D8-1E8EBD06C4C0}"/>
              </a:ext>
            </a:extLst>
          </p:cNvPr>
          <p:cNvSpPr>
            <a:spLocks noGrp="1"/>
          </p:cNvSpPr>
          <p:nvPr>
            <p:ph type="sldNum" sz="quarter" idx="12"/>
          </p:nvPr>
        </p:nvSpPr>
        <p:spPr/>
        <p:txBody>
          <a:bodyPr/>
          <a:lstStyle/>
          <a:p>
            <a:fld id="{2DF6C55A-8218-F348-BEC3-CD9C475A1F3C}" type="slidenum">
              <a:rPr lang="nl-NL" smtClean="0"/>
              <a:t>3</a:t>
            </a:fld>
            <a:endParaRPr lang="nl-NL"/>
          </a:p>
        </p:txBody>
      </p:sp>
      <p:sp>
        <p:nvSpPr>
          <p:cNvPr id="63" name="Rechthoek 62">
            <a:extLst>
              <a:ext uri="{FF2B5EF4-FFF2-40B4-BE49-F238E27FC236}">
                <a16:creationId xmlns:a16="http://schemas.microsoft.com/office/drawing/2014/main" id="{3AC24C1D-16FE-A248-86B0-56B042CC5CE3}"/>
              </a:ext>
            </a:extLst>
          </p:cNvPr>
          <p:cNvSpPr/>
          <p:nvPr/>
        </p:nvSpPr>
        <p:spPr>
          <a:xfrm>
            <a:off x="7259194" y="266818"/>
            <a:ext cx="2228851" cy="645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dirty="0">
                <a:solidFill>
                  <a:schemeClr val="tx1"/>
                </a:solidFill>
              </a:rPr>
              <a:t>[Invoegen: logo van Organisatie]</a:t>
            </a:r>
          </a:p>
        </p:txBody>
      </p:sp>
      <p:sp>
        <p:nvSpPr>
          <p:cNvPr id="65" name="Titel 1">
            <a:extLst>
              <a:ext uri="{FF2B5EF4-FFF2-40B4-BE49-F238E27FC236}">
                <a16:creationId xmlns:a16="http://schemas.microsoft.com/office/drawing/2014/main" id="{1F711428-3284-43E2-8092-AAB9F7B86047}"/>
              </a:ext>
            </a:extLst>
          </p:cNvPr>
          <p:cNvSpPr txBox="1">
            <a:spLocks noChangeAspect="1"/>
          </p:cNvSpPr>
          <p:nvPr/>
        </p:nvSpPr>
        <p:spPr>
          <a:xfrm>
            <a:off x="603410" y="173099"/>
            <a:ext cx="9224963" cy="912234"/>
          </a:xfrm>
          <a:prstGeom prst="rect">
            <a:avLst/>
          </a:prstGeom>
        </p:spPr>
        <p:txBody>
          <a:bodyPr vert="horz" lIns="74295" tIns="37148" rIns="74295" bIns="37148"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600" b="1" dirty="0">
                <a:solidFill>
                  <a:srgbClr val="76D2B6"/>
                </a:solidFill>
              </a:rPr>
              <a:t>Inhoudsopgave</a:t>
            </a:r>
            <a:endParaRPr lang="en-US" sz="3600" b="1" dirty="0">
              <a:solidFill>
                <a:srgbClr val="76D2B6"/>
              </a:solidFill>
            </a:endParaRPr>
          </a:p>
        </p:txBody>
      </p:sp>
      <p:pic>
        <p:nvPicPr>
          <p:cNvPr id="3" name="Afbeelding 2">
            <a:extLst>
              <a:ext uri="{FF2B5EF4-FFF2-40B4-BE49-F238E27FC236}">
                <a16:creationId xmlns:a16="http://schemas.microsoft.com/office/drawing/2014/main" id="{A1FAC9C9-910A-D4A8-8C75-0D4648522943}"/>
              </a:ext>
            </a:extLst>
          </p:cNvPr>
          <p:cNvPicPr>
            <a:picLocks noChangeAspect="1"/>
          </p:cNvPicPr>
          <p:nvPr/>
        </p:nvPicPr>
        <p:blipFill>
          <a:blip r:embed="rId5"/>
          <a:stretch>
            <a:fillRect/>
          </a:stretch>
        </p:blipFill>
        <p:spPr>
          <a:xfrm>
            <a:off x="603409" y="3252832"/>
            <a:ext cx="8287312" cy="2934212"/>
          </a:xfrm>
          <a:prstGeom prst="rect">
            <a:avLst/>
          </a:prstGeom>
        </p:spPr>
      </p:pic>
    </p:spTree>
    <p:extLst>
      <p:ext uri="{BB962C8B-B14F-4D97-AF65-F5344CB8AC3E}">
        <p14:creationId xmlns:p14="http://schemas.microsoft.com/office/powerpoint/2010/main" val="3859511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44D25152-F6E1-5BC8-DF43-514F157D7780}"/>
              </a:ext>
            </a:extLst>
          </p:cNvPr>
          <p:cNvSpPr>
            <a:spLocks noGrp="1"/>
          </p:cNvSpPr>
          <p:nvPr>
            <p:ph type="sldNum" sz="quarter" idx="12"/>
          </p:nvPr>
        </p:nvSpPr>
        <p:spPr/>
        <p:txBody>
          <a:bodyPr/>
          <a:lstStyle/>
          <a:p>
            <a:fld id="{2DF6C55A-8218-F348-BEC3-CD9C475A1F3C}" type="slidenum">
              <a:rPr lang="nl-NL" smtClean="0"/>
              <a:t>4</a:t>
            </a:fld>
            <a:endParaRPr lang="nl-NL" dirty="0"/>
          </a:p>
        </p:txBody>
      </p:sp>
      <p:sp>
        <p:nvSpPr>
          <p:cNvPr id="5" name="Rechthoek 4">
            <a:extLst>
              <a:ext uri="{FF2B5EF4-FFF2-40B4-BE49-F238E27FC236}">
                <a16:creationId xmlns:a16="http://schemas.microsoft.com/office/drawing/2014/main" id="{965AF964-6C42-84C2-829E-A34BA8EC438C}"/>
              </a:ext>
            </a:extLst>
          </p:cNvPr>
          <p:cNvSpPr/>
          <p:nvPr/>
        </p:nvSpPr>
        <p:spPr>
          <a:xfrm>
            <a:off x="7259194" y="266818"/>
            <a:ext cx="2228851" cy="645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dirty="0">
                <a:solidFill>
                  <a:schemeClr val="tx1"/>
                </a:solidFill>
              </a:rPr>
              <a:t>[Invoegen: logo van Organisatie]</a:t>
            </a:r>
          </a:p>
        </p:txBody>
      </p:sp>
      <p:sp>
        <p:nvSpPr>
          <p:cNvPr id="6" name="Titel 1">
            <a:extLst>
              <a:ext uri="{FF2B5EF4-FFF2-40B4-BE49-F238E27FC236}">
                <a16:creationId xmlns:a16="http://schemas.microsoft.com/office/drawing/2014/main" id="{C562FD54-1170-C8B9-26F0-8A472EAAD668}"/>
              </a:ext>
            </a:extLst>
          </p:cNvPr>
          <p:cNvSpPr txBox="1">
            <a:spLocks noChangeAspect="1"/>
          </p:cNvSpPr>
          <p:nvPr/>
        </p:nvSpPr>
        <p:spPr>
          <a:xfrm>
            <a:off x="603410" y="173099"/>
            <a:ext cx="9224963" cy="912234"/>
          </a:xfrm>
          <a:prstGeom prst="rect">
            <a:avLst/>
          </a:prstGeom>
        </p:spPr>
        <p:txBody>
          <a:bodyPr vert="horz" lIns="74295" tIns="37148" rIns="74295" bIns="37148"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600" b="1" dirty="0">
                <a:solidFill>
                  <a:srgbClr val="76D2B6"/>
                </a:solidFill>
              </a:rPr>
              <a:t>MVI-zelfevaluatie tool</a:t>
            </a:r>
            <a:endParaRPr lang="en-US" sz="3600" b="1" dirty="0">
              <a:solidFill>
                <a:srgbClr val="76D2B6"/>
              </a:solidFill>
            </a:endParaRPr>
          </a:p>
        </p:txBody>
      </p:sp>
      <p:sp>
        <p:nvSpPr>
          <p:cNvPr id="7" name="Rechthoek 19">
            <a:extLst>
              <a:ext uri="{FF2B5EF4-FFF2-40B4-BE49-F238E27FC236}">
                <a16:creationId xmlns:a16="http://schemas.microsoft.com/office/drawing/2014/main" id="{A4D97734-72CF-6010-D8AD-6C34AFA4CE9F}"/>
              </a:ext>
            </a:extLst>
          </p:cNvPr>
          <p:cNvSpPr/>
          <p:nvPr/>
        </p:nvSpPr>
        <p:spPr>
          <a:xfrm>
            <a:off x="603410" y="1005953"/>
            <a:ext cx="8640474" cy="706594"/>
          </a:xfrm>
          <a:prstGeom prst="rect">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1300" dirty="0">
                <a:solidFill>
                  <a:schemeClr val="bg2">
                    <a:lumMod val="50000"/>
                  </a:schemeClr>
                </a:solidFill>
              </a:rPr>
              <a:t>[Hier is ruimte voor een toelichting]</a:t>
            </a:r>
            <a:endParaRPr lang="nl-NL" sz="2400" dirty="0"/>
          </a:p>
        </p:txBody>
      </p:sp>
      <p:sp>
        <p:nvSpPr>
          <p:cNvPr id="8" name="Rectangle 17">
            <a:extLst>
              <a:ext uri="{FF2B5EF4-FFF2-40B4-BE49-F238E27FC236}">
                <a16:creationId xmlns:a16="http://schemas.microsoft.com/office/drawing/2014/main" id="{46B51F7B-DFB0-4CEE-E85B-D448199E245D}"/>
              </a:ext>
            </a:extLst>
          </p:cNvPr>
          <p:cNvSpPr/>
          <p:nvPr/>
        </p:nvSpPr>
        <p:spPr>
          <a:xfrm>
            <a:off x="603411" y="2497972"/>
            <a:ext cx="8640474" cy="2317389"/>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hthoek 8">
            <a:extLst>
              <a:ext uri="{FF2B5EF4-FFF2-40B4-BE49-F238E27FC236}">
                <a16:creationId xmlns:a16="http://schemas.microsoft.com/office/drawing/2014/main" id="{8F5B297D-91BD-C567-E6F5-108E68B89ABE}"/>
              </a:ext>
            </a:extLst>
          </p:cNvPr>
          <p:cNvSpPr/>
          <p:nvPr/>
        </p:nvSpPr>
        <p:spPr>
          <a:xfrm>
            <a:off x="603410" y="5011954"/>
            <a:ext cx="8640474" cy="8572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1400" dirty="0">
                <a:solidFill>
                  <a:schemeClr val="tx1"/>
                </a:solidFill>
              </a:rPr>
              <a:t>Selecteer de voor jouw organisatie van toepassing zijnde diagrammen uit de MVI-zelfevaluatie tool (tabblad </a:t>
            </a:r>
            <a:r>
              <a:rPr lang="nl-NL" sz="1400" i="1" dirty="0">
                <a:solidFill>
                  <a:schemeClr val="tx1"/>
                </a:solidFill>
              </a:rPr>
              <a:t>algemeen</a:t>
            </a:r>
            <a:r>
              <a:rPr lang="nl-NL" sz="1400" dirty="0">
                <a:solidFill>
                  <a:schemeClr val="tx1"/>
                </a:solidFill>
              </a:rPr>
              <a:t> of </a:t>
            </a:r>
            <a:r>
              <a:rPr lang="nl-NL" sz="1400" i="1" dirty="0">
                <a:solidFill>
                  <a:schemeClr val="tx1"/>
                </a:solidFill>
              </a:rPr>
              <a:t>algemeen incl. oude thema’s</a:t>
            </a:r>
            <a:r>
              <a:rPr lang="nl-NL" sz="1400" dirty="0">
                <a:solidFill>
                  <a:schemeClr val="tx1"/>
                </a:solidFill>
              </a:rPr>
              <a:t>). </a:t>
            </a:r>
            <a:br>
              <a:rPr lang="nl-NL" sz="1400" dirty="0">
                <a:solidFill>
                  <a:schemeClr val="tx1"/>
                </a:solidFill>
              </a:rPr>
            </a:br>
            <a:r>
              <a:rPr lang="nl-NL" sz="1400" dirty="0">
                <a:solidFill>
                  <a:schemeClr val="tx1"/>
                </a:solidFill>
              </a:rPr>
              <a:t>Bijvoorbeeld: selecteer de diagrammen, kopieer en plak als afbeelding.</a:t>
            </a:r>
            <a:br>
              <a:rPr lang="nl-NL" sz="1400" dirty="0">
                <a:solidFill>
                  <a:schemeClr val="tx1"/>
                </a:solidFill>
              </a:rPr>
            </a:br>
            <a:r>
              <a:rPr lang="nl-NL" sz="1400" dirty="0">
                <a:solidFill>
                  <a:schemeClr val="tx1"/>
                </a:solidFill>
              </a:rPr>
              <a:t>Meer over de MVI-zelfevaluatietool vind je hier: </a:t>
            </a:r>
            <a:r>
              <a:rPr lang="nl-NL" sz="1400" dirty="0">
                <a:hlinkClick r:id="rId3"/>
              </a:rPr>
              <a:t>MVI-zelfevaluatie tool | PIANOo - Expertisecentrum Aanbesteden</a:t>
            </a:r>
            <a:endParaRPr lang="nl-NL" sz="1400" dirty="0">
              <a:solidFill>
                <a:schemeClr val="tx1"/>
              </a:solidFill>
            </a:endParaRPr>
          </a:p>
          <a:p>
            <a:endParaRPr lang="nl-NL" sz="1400" dirty="0">
              <a:solidFill>
                <a:schemeClr val="tx1"/>
              </a:solidFill>
            </a:endParaRPr>
          </a:p>
          <a:p>
            <a:endParaRPr lang="nl-NL" sz="1400" dirty="0">
              <a:solidFill>
                <a:schemeClr val="tx1"/>
              </a:solidFill>
            </a:endParaRPr>
          </a:p>
          <a:p>
            <a:endParaRPr lang="nl-NL" sz="1400" dirty="0">
              <a:solidFill>
                <a:schemeClr val="tx1"/>
              </a:solidFill>
            </a:endParaRPr>
          </a:p>
        </p:txBody>
      </p:sp>
      <p:pic>
        <p:nvPicPr>
          <p:cNvPr id="11" name="Afbeelding 10">
            <a:extLst>
              <a:ext uri="{FF2B5EF4-FFF2-40B4-BE49-F238E27FC236}">
                <a16:creationId xmlns:a16="http://schemas.microsoft.com/office/drawing/2014/main" id="{20EBB48C-6F3B-2D0F-1E81-A2547BAEC796}"/>
              </a:ext>
            </a:extLst>
          </p:cNvPr>
          <p:cNvPicPr>
            <a:picLocks noChangeAspect="1"/>
          </p:cNvPicPr>
          <p:nvPr/>
        </p:nvPicPr>
        <p:blipFill rotWithShape="1">
          <a:blip r:embed="rId4">
            <a:alphaModFix amt="50000"/>
          </a:blip>
          <a:srcRect l="5527" t="8694" r="2232" b="4805"/>
          <a:stretch/>
        </p:blipFill>
        <p:spPr>
          <a:xfrm>
            <a:off x="740228" y="2619044"/>
            <a:ext cx="4144076" cy="2096012"/>
          </a:xfrm>
          <a:prstGeom prst="rect">
            <a:avLst/>
          </a:prstGeom>
        </p:spPr>
      </p:pic>
      <p:pic>
        <p:nvPicPr>
          <p:cNvPr id="13" name="Afbeelding 12">
            <a:extLst>
              <a:ext uri="{FF2B5EF4-FFF2-40B4-BE49-F238E27FC236}">
                <a16:creationId xmlns:a16="http://schemas.microsoft.com/office/drawing/2014/main" id="{D21913AB-5F18-3FED-A68F-3013A251A6F2}"/>
              </a:ext>
            </a:extLst>
          </p:cNvPr>
          <p:cNvPicPr>
            <a:picLocks noChangeAspect="1"/>
          </p:cNvPicPr>
          <p:nvPr/>
        </p:nvPicPr>
        <p:blipFill rotWithShape="1">
          <a:blip r:embed="rId5">
            <a:alphaModFix amt="50000"/>
          </a:blip>
          <a:srcRect l="3841"/>
          <a:stretch/>
        </p:blipFill>
        <p:spPr>
          <a:xfrm>
            <a:off x="5150498" y="2619044"/>
            <a:ext cx="3937518" cy="2088972"/>
          </a:xfrm>
          <a:prstGeom prst="rect">
            <a:avLst/>
          </a:prstGeom>
        </p:spPr>
      </p:pic>
      <p:sp>
        <p:nvSpPr>
          <p:cNvPr id="14" name="Rechthoek 13">
            <a:extLst>
              <a:ext uri="{FF2B5EF4-FFF2-40B4-BE49-F238E27FC236}">
                <a16:creationId xmlns:a16="http://schemas.microsoft.com/office/drawing/2014/main" id="{DB848339-4D75-19BA-3614-A5D0BAE8E0DE}"/>
              </a:ext>
            </a:extLst>
          </p:cNvPr>
          <p:cNvSpPr/>
          <p:nvPr/>
        </p:nvSpPr>
        <p:spPr>
          <a:xfrm>
            <a:off x="564067" y="1770428"/>
            <a:ext cx="8640474" cy="247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1400" b="1" dirty="0">
                <a:solidFill>
                  <a:schemeClr val="tx1"/>
                </a:solidFill>
              </a:rPr>
              <a:t>Toepassing van MVOI-thema’s in aanbestedingen, geregistreerd in de MVI-zelfevaluatie tool. </a:t>
            </a:r>
          </a:p>
          <a:p>
            <a:r>
              <a:rPr lang="nl-NL" sz="1400" dirty="0">
                <a:solidFill>
                  <a:schemeClr val="tx1"/>
                </a:solidFill>
              </a:rPr>
              <a:t>Dit gedeelte richt zich voornamelijk op procesmonitoring. Op slide 8 is ruimte om gegevens te vermelden m.b.t. effectmonitoring. </a:t>
            </a:r>
          </a:p>
          <a:p>
            <a:endParaRPr lang="nl-NL" sz="1400" dirty="0">
              <a:solidFill>
                <a:schemeClr val="tx1"/>
              </a:solidFill>
            </a:endParaRPr>
          </a:p>
          <a:p>
            <a:endParaRPr lang="nl-NL" sz="1400" dirty="0">
              <a:solidFill>
                <a:schemeClr val="tx1"/>
              </a:solidFill>
            </a:endParaRPr>
          </a:p>
        </p:txBody>
      </p:sp>
      <p:sp>
        <p:nvSpPr>
          <p:cNvPr id="10" name="TextBox 18">
            <a:extLst>
              <a:ext uri="{FF2B5EF4-FFF2-40B4-BE49-F238E27FC236}">
                <a16:creationId xmlns:a16="http://schemas.microsoft.com/office/drawing/2014/main" id="{C273CD44-DD6D-534D-117C-5A4C2EE61345}"/>
              </a:ext>
            </a:extLst>
          </p:cNvPr>
          <p:cNvSpPr txBox="1"/>
          <p:nvPr/>
        </p:nvSpPr>
        <p:spPr>
          <a:xfrm>
            <a:off x="92203" y="3780040"/>
            <a:ext cx="9906000" cy="307777"/>
          </a:xfrm>
          <a:prstGeom prst="rect">
            <a:avLst/>
          </a:prstGeom>
          <a:noFill/>
        </p:spPr>
        <p:txBody>
          <a:bodyPr wrap="square" rtlCol="0">
            <a:spAutoFit/>
          </a:bodyPr>
          <a:lstStyle/>
          <a:p>
            <a:pPr algn="ctr"/>
            <a:r>
              <a:rPr lang="nl-NL" sz="1400" b="1" dirty="0"/>
              <a:t>* Plak hier diagrammen uit de MVI-zelfevaluatie tool</a:t>
            </a:r>
            <a:endParaRPr lang="en-US" sz="1400" b="1" dirty="0"/>
          </a:p>
        </p:txBody>
      </p:sp>
    </p:spTree>
    <p:extLst>
      <p:ext uri="{BB962C8B-B14F-4D97-AF65-F5344CB8AC3E}">
        <p14:creationId xmlns:p14="http://schemas.microsoft.com/office/powerpoint/2010/main" val="3085883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44D25152-F6E1-5BC8-DF43-514F157D7780}"/>
              </a:ext>
            </a:extLst>
          </p:cNvPr>
          <p:cNvSpPr>
            <a:spLocks noGrp="1"/>
          </p:cNvSpPr>
          <p:nvPr>
            <p:ph type="sldNum" sz="quarter" idx="12"/>
          </p:nvPr>
        </p:nvSpPr>
        <p:spPr/>
        <p:txBody>
          <a:bodyPr/>
          <a:lstStyle/>
          <a:p>
            <a:fld id="{2DF6C55A-8218-F348-BEC3-CD9C475A1F3C}" type="slidenum">
              <a:rPr lang="nl-NL" smtClean="0"/>
              <a:t>5</a:t>
            </a:fld>
            <a:endParaRPr lang="nl-NL" dirty="0"/>
          </a:p>
        </p:txBody>
      </p:sp>
      <p:sp>
        <p:nvSpPr>
          <p:cNvPr id="5" name="Rechthoek 4">
            <a:extLst>
              <a:ext uri="{FF2B5EF4-FFF2-40B4-BE49-F238E27FC236}">
                <a16:creationId xmlns:a16="http://schemas.microsoft.com/office/drawing/2014/main" id="{965AF964-6C42-84C2-829E-A34BA8EC438C}"/>
              </a:ext>
            </a:extLst>
          </p:cNvPr>
          <p:cNvSpPr/>
          <p:nvPr/>
        </p:nvSpPr>
        <p:spPr>
          <a:xfrm>
            <a:off x="7259194" y="266818"/>
            <a:ext cx="2228851" cy="645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dirty="0">
                <a:solidFill>
                  <a:schemeClr val="tx1"/>
                </a:solidFill>
              </a:rPr>
              <a:t>[Invoegen: logo van Organisatie]</a:t>
            </a:r>
          </a:p>
        </p:txBody>
      </p:sp>
      <p:sp>
        <p:nvSpPr>
          <p:cNvPr id="6" name="Titel 1">
            <a:extLst>
              <a:ext uri="{FF2B5EF4-FFF2-40B4-BE49-F238E27FC236}">
                <a16:creationId xmlns:a16="http://schemas.microsoft.com/office/drawing/2014/main" id="{C562FD54-1170-C8B9-26F0-8A472EAAD668}"/>
              </a:ext>
            </a:extLst>
          </p:cNvPr>
          <p:cNvSpPr txBox="1">
            <a:spLocks noChangeAspect="1"/>
          </p:cNvSpPr>
          <p:nvPr/>
        </p:nvSpPr>
        <p:spPr>
          <a:xfrm>
            <a:off x="603410" y="173099"/>
            <a:ext cx="9224963" cy="912234"/>
          </a:xfrm>
          <a:prstGeom prst="rect">
            <a:avLst/>
          </a:prstGeom>
        </p:spPr>
        <p:txBody>
          <a:bodyPr vert="horz" lIns="74295" tIns="37148" rIns="74295" bIns="37148"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600" b="1" dirty="0">
                <a:solidFill>
                  <a:srgbClr val="76D2B6"/>
                </a:solidFill>
              </a:rPr>
              <a:t>MVI-zelfevaluatie tool</a:t>
            </a:r>
            <a:endParaRPr lang="en-US" sz="3600" b="1" dirty="0">
              <a:solidFill>
                <a:srgbClr val="76D2B6"/>
              </a:solidFill>
            </a:endParaRPr>
          </a:p>
        </p:txBody>
      </p:sp>
      <p:sp>
        <p:nvSpPr>
          <p:cNvPr id="7" name="Rechthoek 19">
            <a:extLst>
              <a:ext uri="{FF2B5EF4-FFF2-40B4-BE49-F238E27FC236}">
                <a16:creationId xmlns:a16="http://schemas.microsoft.com/office/drawing/2014/main" id="{A4D97734-72CF-6010-D8AD-6C34AFA4CE9F}"/>
              </a:ext>
            </a:extLst>
          </p:cNvPr>
          <p:cNvSpPr/>
          <p:nvPr/>
        </p:nvSpPr>
        <p:spPr>
          <a:xfrm>
            <a:off x="603410" y="1005953"/>
            <a:ext cx="8640474" cy="857222"/>
          </a:xfrm>
          <a:prstGeom prst="rect">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1300">
                <a:solidFill>
                  <a:schemeClr val="bg2">
                    <a:lumMod val="50000"/>
                  </a:schemeClr>
                </a:solidFill>
              </a:rPr>
              <a:t>[Hier is ruimte voor extra toelichting]</a:t>
            </a:r>
            <a:endParaRPr lang="nl-NL" sz="2400"/>
          </a:p>
        </p:txBody>
      </p:sp>
      <p:sp>
        <p:nvSpPr>
          <p:cNvPr id="8" name="Rectangle 17">
            <a:extLst>
              <a:ext uri="{FF2B5EF4-FFF2-40B4-BE49-F238E27FC236}">
                <a16:creationId xmlns:a16="http://schemas.microsoft.com/office/drawing/2014/main" id="{46B51F7B-DFB0-4CEE-E85B-D448199E245D}"/>
              </a:ext>
            </a:extLst>
          </p:cNvPr>
          <p:cNvSpPr/>
          <p:nvPr/>
        </p:nvSpPr>
        <p:spPr>
          <a:xfrm>
            <a:off x="603411" y="2497972"/>
            <a:ext cx="8640474" cy="2317389"/>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hthoek 8">
            <a:extLst>
              <a:ext uri="{FF2B5EF4-FFF2-40B4-BE49-F238E27FC236}">
                <a16:creationId xmlns:a16="http://schemas.microsoft.com/office/drawing/2014/main" id="{8F5B297D-91BD-C567-E6F5-108E68B89ABE}"/>
              </a:ext>
            </a:extLst>
          </p:cNvPr>
          <p:cNvSpPr/>
          <p:nvPr/>
        </p:nvSpPr>
        <p:spPr>
          <a:xfrm>
            <a:off x="603410" y="5011954"/>
            <a:ext cx="8640474" cy="8572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1400" dirty="0">
                <a:solidFill>
                  <a:schemeClr val="tx1"/>
                </a:solidFill>
              </a:rPr>
              <a:t>Selecteer de voor jouw organisatie van toepassing zijnde diagrammen uit de MVI-zelfevaluatie tool (tabblad </a:t>
            </a:r>
            <a:r>
              <a:rPr lang="nl-NL" sz="1400" i="1" dirty="0">
                <a:solidFill>
                  <a:schemeClr val="tx1"/>
                </a:solidFill>
              </a:rPr>
              <a:t>algemeen</a:t>
            </a:r>
            <a:r>
              <a:rPr lang="nl-NL" sz="1400" dirty="0">
                <a:solidFill>
                  <a:schemeClr val="tx1"/>
                </a:solidFill>
              </a:rPr>
              <a:t> of </a:t>
            </a:r>
            <a:r>
              <a:rPr lang="nl-NL" sz="1400" i="1" dirty="0">
                <a:solidFill>
                  <a:schemeClr val="tx1"/>
                </a:solidFill>
              </a:rPr>
              <a:t>algemeen incl. oude thema’s</a:t>
            </a:r>
            <a:r>
              <a:rPr lang="nl-NL" sz="1400" dirty="0">
                <a:solidFill>
                  <a:schemeClr val="tx1"/>
                </a:solidFill>
              </a:rPr>
              <a:t>). </a:t>
            </a:r>
            <a:br>
              <a:rPr lang="nl-NL" sz="1400" dirty="0">
                <a:solidFill>
                  <a:schemeClr val="tx1"/>
                </a:solidFill>
              </a:rPr>
            </a:br>
            <a:r>
              <a:rPr lang="nl-NL" sz="1400" dirty="0">
                <a:solidFill>
                  <a:schemeClr val="tx1"/>
                </a:solidFill>
              </a:rPr>
              <a:t>Bijvoorbeeld: selecteer de diagrammen, kopieer en plak als afbeelding.</a:t>
            </a:r>
          </a:p>
          <a:p>
            <a:r>
              <a:rPr lang="nl-NL" sz="1400" dirty="0">
                <a:solidFill>
                  <a:schemeClr val="tx1"/>
                </a:solidFill>
              </a:rPr>
              <a:t>Meer over de MVI-zelfevaluatietool vind je hier: </a:t>
            </a:r>
            <a:r>
              <a:rPr lang="nl-NL" sz="1400" dirty="0">
                <a:hlinkClick r:id="rId3"/>
              </a:rPr>
              <a:t>MVI-zelfevaluatie tool | PIANOo - Expertisecentrum Aanbesteden</a:t>
            </a:r>
            <a:endParaRPr lang="nl-NL" sz="1400" dirty="0">
              <a:solidFill>
                <a:schemeClr val="tx1"/>
              </a:solidFill>
            </a:endParaRPr>
          </a:p>
        </p:txBody>
      </p:sp>
      <p:sp>
        <p:nvSpPr>
          <p:cNvPr id="14" name="Rechthoek 13">
            <a:extLst>
              <a:ext uri="{FF2B5EF4-FFF2-40B4-BE49-F238E27FC236}">
                <a16:creationId xmlns:a16="http://schemas.microsoft.com/office/drawing/2014/main" id="{DB848339-4D75-19BA-3614-A5D0BAE8E0DE}"/>
              </a:ext>
            </a:extLst>
          </p:cNvPr>
          <p:cNvSpPr/>
          <p:nvPr/>
        </p:nvSpPr>
        <p:spPr>
          <a:xfrm>
            <a:off x="564067" y="1998681"/>
            <a:ext cx="8640474" cy="247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1400" b="1" dirty="0">
                <a:solidFill>
                  <a:schemeClr val="tx1"/>
                </a:solidFill>
              </a:rPr>
              <a:t>Aantal thema’s toegepast in aanbestedingen, geregistreerd in de MVI-zelfevaluatie tool</a:t>
            </a:r>
          </a:p>
          <a:p>
            <a:endParaRPr lang="nl-NL" sz="1400" dirty="0">
              <a:solidFill>
                <a:schemeClr val="tx1"/>
              </a:solidFill>
            </a:endParaRPr>
          </a:p>
          <a:p>
            <a:endParaRPr lang="nl-NL" sz="1400" dirty="0">
              <a:solidFill>
                <a:schemeClr val="tx1"/>
              </a:solidFill>
            </a:endParaRPr>
          </a:p>
        </p:txBody>
      </p:sp>
      <p:pic>
        <p:nvPicPr>
          <p:cNvPr id="3" name="Afbeelding 2">
            <a:extLst>
              <a:ext uri="{FF2B5EF4-FFF2-40B4-BE49-F238E27FC236}">
                <a16:creationId xmlns:a16="http://schemas.microsoft.com/office/drawing/2014/main" id="{E0463E2E-F62B-66F1-DBF8-D1DDCE250248}"/>
              </a:ext>
            </a:extLst>
          </p:cNvPr>
          <p:cNvPicPr>
            <a:picLocks noChangeAspect="1"/>
          </p:cNvPicPr>
          <p:nvPr/>
        </p:nvPicPr>
        <p:blipFill>
          <a:blip r:embed="rId4">
            <a:alphaModFix amt="50000"/>
          </a:blip>
          <a:stretch>
            <a:fillRect/>
          </a:stretch>
        </p:blipFill>
        <p:spPr>
          <a:xfrm>
            <a:off x="757238" y="2601529"/>
            <a:ext cx="4076019" cy="2106487"/>
          </a:xfrm>
          <a:prstGeom prst="rect">
            <a:avLst/>
          </a:prstGeom>
        </p:spPr>
      </p:pic>
      <p:pic>
        <p:nvPicPr>
          <p:cNvPr id="15" name="Afbeelding 14">
            <a:extLst>
              <a:ext uri="{FF2B5EF4-FFF2-40B4-BE49-F238E27FC236}">
                <a16:creationId xmlns:a16="http://schemas.microsoft.com/office/drawing/2014/main" id="{515D8EFA-8340-E245-37E5-F4F90B7C959F}"/>
              </a:ext>
            </a:extLst>
          </p:cNvPr>
          <p:cNvPicPr>
            <a:picLocks noChangeAspect="1"/>
          </p:cNvPicPr>
          <p:nvPr/>
        </p:nvPicPr>
        <p:blipFill>
          <a:blip r:embed="rId5">
            <a:alphaModFix amt="50000"/>
          </a:blip>
          <a:stretch>
            <a:fillRect/>
          </a:stretch>
        </p:blipFill>
        <p:spPr>
          <a:xfrm>
            <a:off x="5172124" y="2601529"/>
            <a:ext cx="3864087" cy="2106487"/>
          </a:xfrm>
          <a:prstGeom prst="rect">
            <a:avLst/>
          </a:prstGeom>
        </p:spPr>
      </p:pic>
      <p:sp>
        <p:nvSpPr>
          <p:cNvPr id="10" name="TextBox 18">
            <a:extLst>
              <a:ext uri="{FF2B5EF4-FFF2-40B4-BE49-F238E27FC236}">
                <a16:creationId xmlns:a16="http://schemas.microsoft.com/office/drawing/2014/main" id="{C273CD44-DD6D-534D-117C-5A4C2EE61345}"/>
              </a:ext>
            </a:extLst>
          </p:cNvPr>
          <p:cNvSpPr txBox="1"/>
          <p:nvPr/>
        </p:nvSpPr>
        <p:spPr>
          <a:xfrm>
            <a:off x="92203" y="3780040"/>
            <a:ext cx="9906000" cy="307777"/>
          </a:xfrm>
          <a:prstGeom prst="rect">
            <a:avLst/>
          </a:prstGeom>
          <a:noFill/>
        </p:spPr>
        <p:txBody>
          <a:bodyPr wrap="square" rtlCol="0">
            <a:spAutoFit/>
          </a:bodyPr>
          <a:lstStyle/>
          <a:p>
            <a:pPr algn="ctr"/>
            <a:r>
              <a:rPr lang="nl-NL" sz="1400" b="1" dirty="0"/>
              <a:t>* Plak hier diagrammen uit de MVI-zelfevaluatie tool</a:t>
            </a:r>
            <a:endParaRPr lang="en-US" sz="1400" b="1" dirty="0"/>
          </a:p>
        </p:txBody>
      </p:sp>
    </p:spTree>
    <p:extLst>
      <p:ext uri="{BB962C8B-B14F-4D97-AF65-F5344CB8AC3E}">
        <p14:creationId xmlns:p14="http://schemas.microsoft.com/office/powerpoint/2010/main" val="2459712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7">
            <a:extLst>
              <a:ext uri="{FF2B5EF4-FFF2-40B4-BE49-F238E27FC236}">
                <a16:creationId xmlns:a16="http://schemas.microsoft.com/office/drawing/2014/main" id="{999D4911-BE72-D4A2-1CA6-658F11ECE0CC}"/>
              </a:ext>
            </a:extLst>
          </p:cNvPr>
          <p:cNvSpPr/>
          <p:nvPr/>
        </p:nvSpPr>
        <p:spPr>
          <a:xfrm>
            <a:off x="603411" y="2497972"/>
            <a:ext cx="8640474" cy="2317389"/>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jdelijke aanduiding voor dianummer 3">
            <a:extLst>
              <a:ext uri="{FF2B5EF4-FFF2-40B4-BE49-F238E27FC236}">
                <a16:creationId xmlns:a16="http://schemas.microsoft.com/office/drawing/2014/main" id="{44D25152-F6E1-5BC8-DF43-514F157D7780}"/>
              </a:ext>
            </a:extLst>
          </p:cNvPr>
          <p:cNvSpPr>
            <a:spLocks noGrp="1"/>
          </p:cNvSpPr>
          <p:nvPr>
            <p:ph type="sldNum" sz="quarter" idx="12"/>
          </p:nvPr>
        </p:nvSpPr>
        <p:spPr/>
        <p:txBody>
          <a:bodyPr/>
          <a:lstStyle/>
          <a:p>
            <a:fld id="{2DF6C55A-8218-F348-BEC3-CD9C475A1F3C}" type="slidenum">
              <a:rPr lang="nl-NL" smtClean="0"/>
              <a:t>6</a:t>
            </a:fld>
            <a:endParaRPr lang="nl-NL" dirty="0"/>
          </a:p>
        </p:txBody>
      </p:sp>
      <p:sp>
        <p:nvSpPr>
          <p:cNvPr id="5" name="Rechthoek 4">
            <a:extLst>
              <a:ext uri="{FF2B5EF4-FFF2-40B4-BE49-F238E27FC236}">
                <a16:creationId xmlns:a16="http://schemas.microsoft.com/office/drawing/2014/main" id="{965AF964-6C42-84C2-829E-A34BA8EC438C}"/>
              </a:ext>
            </a:extLst>
          </p:cNvPr>
          <p:cNvSpPr/>
          <p:nvPr/>
        </p:nvSpPr>
        <p:spPr>
          <a:xfrm>
            <a:off x="7259194" y="266818"/>
            <a:ext cx="2228851" cy="645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dirty="0">
                <a:solidFill>
                  <a:schemeClr val="tx1"/>
                </a:solidFill>
              </a:rPr>
              <a:t>[Invoegen: logo van Organisatie]</a:t>
            </a:r>
          </a:p>
        </p:txBody>
      </p:sp>
      <p:sp>
        <p:nvSpPr>
          <p:cNvPr id="6" name="Titel 1">
            <a:extLst>
              <a:ext uri="{FF2B5EF4-FFF2-40B4-BE49-F238E27FC236}">
                <a16:creationId xmlns:a16="http://schemas.microsoft.com/office/drawing/2014/main" id="{C562FD54-1170-C8B9-26F0-8A472EAAD668}"/>
              </a:ext>
            </a:extLst>
          </p:cNvPr>
          <p:cNvSpPr txBox="1">
            <a:spLocks noChangeAspect="1"/>
          </p:cNvSpPr>
          <p:nvPr/>
        </p:nvSpPr>
        <p:spPr>
          <a:xfrm>
            <a:off x="603410" y="173099"/>
            <a:ext cx="9224963" cy="912234"/>
          </a:xfrm>
          <a:prstGeom prst="rect">
            <a:avLst/>
          </a:prstGeom>
        </p:spPr>
        <p:txBody>
          <a:bodyPr vert="horz" lIns="74295" tIns="37148" rIns="74295" bIns="37148"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600" b="1" dirty="0">
                <a:solidFill>
                  <a:srgbClr val="76D2B6"/>
                </a:solidFill>
              </a:rPr>
              <a:t>MVI-zelfevaluatie tool</a:t>
            </a:r>
            <a:endParaRPr lang="en-US" sz="3600" b="1" dirty="0">
              <a:solidFill>
                <a:srgbClr val="76D2B6"/>
              </a:solidFill>
            </a:endParaRPr>
          </a:p>
        </p:txBody>
      </p:sp>
      <p:sp>
        <p:nvSpPr>
          <p:cNvPr id="7" name="Rechthoek 19">
            <a:extLst>
              <a:ext uri="{FF2B5EF4-FFF2-40B4-BE49-F238E27FC236}">
                <a16:creationId xmlns:a16="http://schemas.microsoft.com/office/drawing/2014/main" id="{A4D97734-72CF-6010-D8AD-6C34AFA4CE9F}"/>
              </a:ext>
            </a:extLst>
          </p:cNvPr>
          <p:cNvSpPr/>
          <p:nvPr/>
        </p:nvSpPr>
        <p:spPr>
          <a:xfrm>
            <a:off x="603410" y="1005953"/>
            <a:ext cx="8640474" cy="857222"/>
          </a:xfrm>
          <a:prstGeom prst="rect">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1300">
                <a:solidFill>
                  <a:schemeClr val="bg2">
                    <a:lumMod val="50000"/>
                  </a:schemeClr>
                </a:solidFill>
              </a:rPr>
              <a:t>[Hier is ruimte voor extra toelichting]</a:t>
            </a:r>
            <a:endParaRPr lang="nl-NL" sz="2400"/>
          </a:p>
        </p:txBody>
      </p:sp>
      <p:sp>
        <p:nvSpPr>
          <p:cNvPr id="14" name="Rechthoek 13">
            <a:extLst>
              <a:ext uri="{FF2B5EF4-FFF2-40B4-BE49-F238E27FC236}">
                <a16:creationId xmlns:a16="http://schemas.microsoft.com/office/drawing/2014/main" id="{DB848339-4D75-19BA-3614-A5D0BAE8E0DE}"/>
              </a:ext>
            </a:extLst>
          </p:cNvPr>
          <p:cNvSpPr/>
          <p:nvPr/>
        </p:nvSpPr>
        <p:spPr>
          <a:xfrm>
            <a:off x="564067" y="1998681"/>
            <a:ext cx="8640474" cy="247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1400" b="1" dirty="0">
                <a:solidFill>
                  <a:schemeClr val="tx1"/>
                </a:solidFill>
              </a:rPr>
              <a:t>Aantal thema’s toegepast in aanbestedingen, geregistreerd in de MVI-zelfevaluatie tool</a:t>
            </a:r>
          </a:p>
          <a:p>
            <a:endParaRPr lang="nl-NL" sz="1400" dirty="0">
              <a:solidFill>
                <a:schemeClr val="tx1"/>
              </a:solidFill>
            </a:endParaRPr>
          </a:p>
          <a:p>
            <a:endParaRPr lang="nl-NL" sz="1400" dirty="0">
              <a:solidFill>
                <a:schemeClr val="tx1"/>
              </a:solidFill>
            </a:endParaRPr>
          </a:p>
        </p:txBody>
      </p:sp>
      <p:pic>
        <p:nvPicPr>
          <p:cNvPr id="13" name="Afbeelding 12">
            <a:extLst>
              <a:ext uri="{FF2B5EF4-FFF2-40B4-BE49-F238E27FC236}">
                <a16:creationId xmlns:a16="http://schemas.microsoft.com/office/drawing/2014/main" id="{16F5BB6A-DE96-7649-49F3-F2C03FB3BA88}"/>
              </a:ext>
            </a:extLst>
          </p:cNvPr>
          <p:cNvPicPr>
            <a:picLocks noChangeAspect="1"/>
          </p:cNvPicPr>
          <p:nvPr/>
        </p:nvPicPr>
        <p:blipFill rotWithShape="1">
          <a:blip r:embed="rId3">
            <a:alphaModFix amt="50000"/>
          </a:blip>
          <a:srcRect t="6869"/>
          <a:stretch/>
        </p:blipFill>
        <p:spPr>
          <a:xfrm>
            <a:off x="835324" y="2615580"/>
            <a:ext cx="4048980" cy="2086776"/>
          </a:xfrm>
          <a:prstGeom prst="rect">
            <a:avLst/>
          </a:prstGeom>
        </p:spPr>
      </p:pic>
      <p:pic>
        <p:nvPicPr>
          <p:cNvPr id="18" name="Afbeelding 17">
            <a:extLst>
              <a:ext uri="{FF2B5EF4-FFF2-40B4-BE49-F238E27FC236}">
                <a16:creationId xmlns:a16="http://schemas.microsoft.com/office/drawing/2014/main" id="{AF7F74DB-F36E-A1D5-60E9-7853D2B65D30}"/>
              </a:ext>
            </a:extLst>
          </p:cNvPr>
          <p:cNvPicPr>
            <a:picLocks noChangeAspect="1"/>
          </p:cNvPicPr>
          <p:nvPr/>
        </p:nvPicPr>
        <p:blipFill>
          <a:blip r:embed="rId4">
            <a:alphaModFix amt="50000"/>
          </a:blip>
          <a:stretch>
            <a:fillRect/>
          </a:stretch>
        </p:blipFill>
        <p:spPr>
          <a:xfrm>
            <a:off x="5045203" y="2613278"/>
            <a:ext cx="3933768" cy="2086776"/>
          </a:xfrm>
          <a:prstGeom prst="rect">
            <a:avLst/>
          </a:prstGeom>
        </p:spPr>
      </p:pic>
      <p:sp>
        <p:nvSpPr>
          <p:cNvPr id="2" name="Rechthoek 1">
            <a:extLst>
              <a:ext uri="{FF2B5EF4-FFF2-40B4-BE49-F238E27FC236}">
                <a16:creationId xmlns:a16="http://schemas.microsoft.com/office/drawing/2014/main" id="{F14C745B-5AA1-55BA-992A-2BAED11A5A72}"/>
              </a:ext>
            </a:extLst>
          </p:cNvPr>
          <p:cNvSpPr/>
          <p:nvPr/>
        </p:nvSpPr>
        <p:spPr>
          <a:xfrm>
            <a:off x="603410" y="5011954"/>
            <a:ext cx="8640474" cy="8572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1400" dirty="0">
                <a:solidFill>
                  <a:schemeClr val="tx1"/>
                </a:solidFill>
              </a:rPr>
              <a:t>Selecteer de voor jouw organisatie van toepassing zijnde diagrammen uit de MVI-zelfevaluatie tool (tabblad </a:t>
            </a:r>
            <a:r>
              <a:rPr lang="nl-NL" sz="1400" i="1" dirty="0">
                <a:solidFill>
                  <a:schemeClr val="tx1"/>
                </a:solidFill>
              </a:rPr>
              <a:t>algemeen</a:t>
            </a:r>
            <a:r>
              <a:rPr lang="nl-NL" sz="1400" dirty="0">
                <a:solidFill>
                  <a:schemeClr val="tx1"/>
                </a:solidFill>
              </a:rPr>
              <a:t> of </a:t>
            </a:r>
            <a:r>
              <a:rPr lang="nl-NL" sz="1400" i="1" dirty="0">
                <a:solidFill>
                  <a:schemeClr val="tx1"/>
                </a:solidFill>
              </a:rPr>
              <a:t>algemeen incl. oude thema’s</a:t>
            </a:r>
            <a:r>
              <a:rPr lang="nl-NL" sz="1400" dirty="0">
                <a:solidFill>
                  <a:schemeClr val="tx1"/>
                </a:solidFill>
              </a:rPr>
              <a:t>). </a:t>
            </a:r>
            <a:br>
              <a:rPr lang="nl-NL" sz="1400" dirty="0">
                <a:solidFill>
                  <a:schemeClr val="tx1"/>
                </a:solidFill>
              </a:rPr>
            </a:br>
            <a:r>
              <a:rPr lang="nl-NL" sz="1400" dirty="0">
                <a:solidFill>
                  <a:schemeClr val="tx1"/>
                </a:solidFill>
              </a:rPr>
              <a:t>Bijvoorbeeld: selecteer de diagrammen, kopieer en plak als afbeelding.</a:t>
            </a:r>
          </a:p>
          <a:p>
            <a:r>
              <a:rPr lang="nl-NL" sz="1400" dirty="0">
                <a:solidFill>
                  <a:schemeClr val="tx1"/>
                </a:solidFill>
              </a:rPr>
              <a:t>Meer over de MVI-zelfevaluatietool vind je hier: </a:t>
            </a:r>
            <a:r>
              <a:rPr lang="nl-NL" sz="1400" dirty="0">
                <a:hlinkClick r:id="rId5"/>
              </a:rPr>
              <a:t>MVI-zelfevaluatie tool | PIANOo - Expertisecentrum Aanbesteden</a:t>
            </a:r>
            <a:endParaRPr lang="nl-NL" sz="1400" dirty="0">
              <a:solidFill>
                <a:schemeClr val="tx1"/>
              </a:solidFill>
            </a:endParaRPr>
          </a:p>
        </p:txBody>
      </p:sp>
      <p:sp>
        <p:nvSpPr>
          <p:cNvPr id="10" name="TextBox 18">
            <a:extLst>
              <a:ext uri="{FF2B5EF4-FFF2-40B4-BE49-F238E27FC236}">
                <a16:creationId xmlns:a16="http://schemas.microsoft.com/office/drawing/2014/main" id="{C273CD44-DD6D-534D-117C-5A4C2EE61345}"/>
              </a:ext>
            </a:extLst>
          </p:cNvPr>
          <p:cNvSpPr txBox="1"/>
          <p:nvPr/>
        </p:nvSpPr>
        <p:spPr>
          <a:xfrm>
            <a:off x="92203" y="3780040"/>
            <a:ext cx="9906000" cy="307777"/>
          </a:xfrm>
          <a:prstGeom prst="rect">
            <a:avLst/>
          </a:prstGeom>
          <a:noFill/>
        </p:spPr>
        <p:txBody>
          <a:bodyPr wrap="square" rtlCol="0">
            <a:spAutoFit/>
          </a:bodyPr>
          <a:lstStyle/>
          <a:p>
            <a:pPr algn="ctr"/>
            <a:r>
              <a:rPr lang="nl-NL" sz="1400" b="1" dirty="0"/>
              <a:t>* Plak hier diagrammen uit de MVI-zelfevaluatie tool</a:t>
            </a:r>
            <a:endParaRPr lang="en-US" sz="1400" b="1" dirty="0"/>
          </a:p>
        </p:txBody>
      </p:sp>
    </p:spTree>
    <p:extLst>
      <p:ext uri="{BB962C8B-B14F-4D97-AF65-F5344CB8AC3E}">
        <p14:creationId xmlns:p14="http://schemas.microsoft.com/office/powerpoint/2010/main" val="1814650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7">
            <a:extLst>
              <a:ext uri="{FF2B5EF4-FFF2-40B4-BE49-F238E27FC236}">
                <a16:creationId xmlns:a16="http://schemas.microsoft.com/office/drawing/2014/main" id="{999D4911-BE72-D4A2-1CA6-658F11ECE0CC}"/>
              </a:ext>
            </a:extLst>
          </p:cNvPr>
          <p:cNvSpPr/>
          <p:nvPr/>
        </p:nvSpPr>
        <p:spPr>
          <a:xfrm>
            <a:off x="603411" y="1940768"/>
            <a:ext cx="8640474" cy="4505564"/>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jdelijke aanduiding voor dianummer 3">
            <a:extLst>
              <a:ext uri="{FF2B5EF4-FFF2-40B4-BE49-F238E27FC236}">
                <a16:creationId xmlns:a16="http://schemas.microsoft.com/office/drawing/2014/main" id="{44D25152-F6E1-5BC8-DF43-514F157D7780}"/>
              </a:ext>
            </a:extLst>
          </p:cNvPr>
          <p:cNvSpPr>
            <a:spLocks noGrp="1"/>
          </p:cNvSpPr>
          <p:nvPr>
            <p:ph type="sldNum" sz="quarter" idx="12"/>
          </p:nvPr>
        </p:nvSpPr>
        <p:spPr/>
        <p:txBody>
          <a:bodyPr/>
          <a:lstStyle/>
          <a:p>
            <a:fld id="{2DF6C55A-8218-F348-BEC3-CD9C475A1F3C}" type="slidenum">
              <a:rPr lang="nl-NL" smtClean="0"/>
              <a:t>7</a:t>
            </a:fld>
            <a:endParaRPr lang="nl-NL" dirty="0"/>
          </a:p>
        </p:txBody>
      </p:sp>
      <p:sp>
        <p:nvSpPr>
          <p:cNvPr id="5" name="Rechthoek 4">
            <a:extLst>
              <a:ext uri="{FF2B5EF4-FFF2-40B4-BE49-F238E27FC236}">
                <a16:creationId xmlns:a16="http://schemas.microsoft.com/office/drawing/2014/main" id="{965AF964-6C42-84C2-829E-A34BA8EC438C}"/>
              </a:ext>
            </a:extLst>
          </p:cNvPr>
          <p:cNvSpPr/>
          <p:nvPr/>
        </p:nvSpPr>
        <p:spPr>
          <a:xfrm>
            <a:off x="7259194" y="266818"/>
            <a:ext cx="2228851" cy="645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dirty="0">
                <a:solidFill>
                  <a:schemeClr val="tx1"/>
                </a:solidFill>
              </a:rPr>
              <a:t>[Invoegen: logo van Organisatie]</a:t>
            </a:r>
          </a:p>
        </p:txBody>
      </p:sp>
      <p:sp>
        <p:nvSpPr>
          <p:cNvPr id="6" name="Titel 1">
            <a:extLst>
              <a:ext uri="{FF2B5EF4-FFF2-40B4-BE49-F238E27FC236}">
                <a16:creationId xmlns:a16="http://schemas.microsoft.com/office/drawing/2014/main" id="{C562FD54-1170-C8B9-26F0-8A472EAAD668}"/>
              </a:ext>
            </a:extLst>
          </p:cNvPr>
          <p:cNvSpPr txBox="1">
            <a:spLocks noChangeAspect="1"/>
          </p:cNvSpPr>
          <p:nvPr/>
        </p:nvSpPr>
        <p:spPr>
          <a:xfrm>
            <a:off x="603410" y="173099"/>
            <a:ext cx="9224963" cy="912234"/>
          </a:xfrm>
          <a:prstGeom prst="rect">
            <a:avLst/>
          </a:prstGeom>
        </p:spPr>
        <p:txBody>
          <a:bodyPr vert="horz" lIns="74295" tIns="37148" rIns="74295" bIns="37148"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600" b="1" dirty="0">
                <a:solidFill>
                  <a:srgbClr val="76D2B6"/>
                </a:solidFill>
              </a:rPr>
              <a:t>MVI-zelfevaluatie tool</a:t>
            </a:r>
            <a:endParaRPr lang="en-US" sz="3600" b="1" dirty="0">
              <a:solidFill>
                <a:srgbClr val="76D2B6"/>
              </a:solidFill>
            </a:endParaRPr>
          </a:p>
        </p:txBody>
      </p:sp>
      <p:sp>
        <p:nvSpPr>
          <p:cNvPr id="14" name="Rechthoek 13">
            <a:extLst>
              <a:ext uri="{FF2B5EF4-FFF2-40B4-BE49-F238E27FC236}">
                <a16:creationId xmlns:a16="http://schemas.microsoft.com/office/drawing/2014/main" id="{DB848339-4D75-19BA-3614-A5D0BAE8E0DE}"/>
              </a:ext>
            </a:extLst>
          </p:cNvPr>
          <p:cNvSpPr/>
          <p:nvPr/>
        </p:nvSpPr>
        <p:spPr>
          <a:xfrm>
            <a:off x="603410" y="1158101"/>
            <a:ext cx="8640474" cy="782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1400" b="1" dirty="0" err="1">
                <a:solidFill>
                  <a:schemeClr val="tx1"/>
                </a:solidFill>
              </a:rPr>
              <a:t>Spend</a:t>
            </a:r>
            <a:r>
              <a:rPr lang="nl-NL" sz="1400" b="1" dirty="0">
                <a:solidFill>
                  <a:schemeClr val="tx1"/>
                </a:solidFill>
              </a:rPr>
              <a:t>-Impact-Analyse (SIA)</a:t>
            </a:r>
          </a:p>
          <a:p>
            <a:r>
              <a:rPr lang="nl-NL" sz="1400" dirty="0">
                <a:solidFill>
                  <a:schemeClr val="tx1"/>
                </a:solidFill>
              </a:rPr>
              <a:t>Onderstaand diagram laat zien hoe groot de </a:t>
            </a:r>
            <a:r>
              <a:rPr lang="nl-NL" sz="1400" b="1" dirty="0">
                <a:solidFill>
                  <a:schemeClr val="tx1"/>
                </a:solidFill>
              </a:rPr>
              <a:t>potentiële</a:t>
            </a:r>
            <a:r>
              <a:rPr lang="nl-NL" sz="1400" dirty="0">
                <a:solidFill>
                  <a:schemeClr val="tx1"/>
                </a:solidFill>
              </a:rPr>
              <a:t> impact is van de aanbestedingen van onze organisatie in het jaar waar dit rapport betrekking op heeft. </a:t>
            </a:r>
          </a:p>
          <a:p>
            <a:endParaRPr lang="nl-NL" sz="1400" b="1" dirty="0">
              <a:solidFill>
                <a:schemeClr val="tx1"/>
              </a:solidFill>
            </a:endParaRPr>
          </a:p>
          <a:p>
            <a:endParaRPr lang="nl-NL" sz="1400" dirty="0">
              <a:solidFill>
                <a:schemeClr val="tx1"/>
              </a:solidFill>
            </a:endParaRPr>
          </a:p>
          <a:p>
            <a:endParaRPr lang="nl-NL" sz="1400" dirty="0">
              <a:solidFill>
                <a:schemeClr val="tx1"/>
              </a:solidFill>
            </a:endParaRPr>
          </a:p>
        </p:txBody>
      </p:sp>
      <p:pic>
        <p:nvPicPr>
          <p:cNvPr id="3" name="Afbeelding 2">
            <a:extLst>
              <a:ext uri="{FF2B5EF4-FFF2-40B4-BE49-F238E27FC236}">
                <a16:creationId xmlns:a16="http://schemas.microsoft.com/office/drawing/2014/main" id="{B0ABEFB5-A61C-F3E5-8754-1B995B13FE38}"/>
              </a:ext>
            </a:extLst>
          </p:cNvPr>
          <p:cNvPicPr>
            <a:picLocks noChangeAspect="1"/>
          </p:cNvPicPr>
          <p:nvPr/>
        </p:nvPicPr>
        <p:blipFill>
          <a:blip r:embed="rId3">
            <a:alphaModFix amt="50000"/>
          </a:blip>
          <a:stretch>
            <a:fillRect/>
          </a:stretch>
        </p:blipFill>
        <p:spPr>
          <a:xfrm>
            <a:off x="3043021" y="1996324"/>
            <a:ext cx="3953092" cy="4360028"/>
          </a:xfrm>
          <a:prstGeom prst="rect">
            <a:avLst/>
          </a:prstGeom>
        </p:spPr>
      </p:pic>
      <p:sp>
        <p:nvSpPr>
          <p:cNvPr id="10" name="TextBox 18">
            <a:extLst>
              <a:ext uri="{FF2B5EF4-FFF2-40B4-BE49-F238E27FC236}">
                <a16:creationId xmlns:a16="http://schemas.microsoft.com/office/drawing/2014/main" id="{C273CD44-DD6D-534D-117C-5A4C2EE61345}"/>
              </a:ext>
            </a:extLst>
          </p:cNvPr>
          <p:cNvSpPr txBox="1"/>
          <p:nvPr/>
        </p:nvSpPr>
        <p:spPr>
          <a:xfrm>
            <a:off x="92203" y="3780040"/>
            <a:ext cx="9906000" cy="307777"/>
          </a:xfrm>
          <a:prstGeom prst="rect">
            <a:avLst/>
          </a:prstGeom>
          <a:noFill/>
        </p:spPr>
        <p:txBody>
          <a:bodyPr wrap="square" rtlCol="0">
            <a:spAutoFit/>
          </a:bodyPr>
          <a:lstStyle/>
          <a:p>
            <a:pPr algn="ctr"/>
            <a:r>
              <a:rPr lang="nl-NL" sz="1400" b="1" dirty="0"/>
              <a:t>* Plak hier het diagram uit de MVI-zelfevaluatie tool</a:t>
            </a:r>
            <a:endParaRPr lang="en-US" sz="1400" b="1" dirty="0"/>
          </a:p>
        </p:txBody>
      </p:sp>
    </p:spTree>
    <p:extLst>
      <p:ext uri="{BB962C8B-B14F-4D97-AF65-F5344CB8AC3E}">
        <p14:creationId xmlns:p14="http://schemas.microsoft.com/office/powerpoint/2010/main" val="2663653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dianummer 3">
            <a:extLst>
              <a:ext uri="{FF2B5EF4-FFF2-40B4-BE49-F238E27FC236}">
                <a16:creationId xmlns:a16="http://schemas.microsoft.com/office/drawing/2014/main" id="{E789BF0A-070F-EEFF-12EF-119F627800E1}"/>
              </a:ext>
            </a:extLst>
          </p:cNvPr>
          <p:cNvSpPr>
            <a:spLocks noGrp="1"/>
          </p:cNvSpPr>
          <p:nvPr>
            <p:ph type="sldNum" sz="quarter" idx="12"/>
          </p:nvPr>
        </p:nvSpPr>
        <p:spPr/>
        <p:txBody>
          <a:bodyPr/>
          <a:lstStyle/>
          <a:p>
            <a:fld id="{2DF6C55A-8218-F348-BEC3-CD9C475A1F3C}" type="slidenum">
              <a:rPr lang="nl-NL" smtClean="0"/>
              <a:t>8</a:t>
            </a:fld>
            <a:endParaRPr lang="nl-NL"/>
          </a:p>
        </p:txBody>
      </p:sp>
      <p:sp>
        <p:nvSpPr>
          <p:cNvPr id="5" name="Rechthoek 4">
            <a:extLst>
              <a:ext uri="{FF2B5EF4-FFF2-40B4-BE49-F238E27FC236}">
                <a16:creationId xmlns:a16="http://schemas.microsoft.com/office/drawing/2014/main" id="{9AAEBCD1-CCB3-3B6E-0D9B-E490682A914F}"/>
              </a:ext>
            </a:extLst>
          </p:cNvPr>
          <p:cNvSpPr/>
          <p:nvPr/>
        </p:nvSpPr>
        <p:spPr>
          <a:xfrm>
            <a:off x="7259194" y="266818"/>
            <a:ext cx="2228851" cy="645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dirty="0">
                <a:solidFill>
                  <a:schemeClr val="tx1"/>
                </a:solidFill>
              </a:rPr>
              <a:t>[Invoegen: logo van Organisatie]</a:t>
            </a:r>
          </a:p>
        </p:txBody>
      </p:sp>
      <p:sp>
        <p:nvSpPr>
          <p:cNvPr id="6" name="Titel 1">
            <a:extLst>
              <a:ext uri="{FF2B5EF4-FFF2-40B4-BE49-F238E27FC236}">
                <a16:creationId xmlns:a16="http://schemas.microsoft.com/office/drawing/2014/main" id="{062CED00-BDF1-40B0-8348-878EB53E7B5C}"/>
              </a:ext>
            </a:extLst>
          </p:cNvPr>
          <p:cNvSpPr txBox="1">
            <a:spLocks noChangeAspect="1"/>
          </p:cNvSpPr>
          <p:nvPr/>
        </p:nvSpPr>
        <p:spPr>
          <a:xfrm>
            <a:off x="603410" y="173099"/>
            <a:ext cx="9224963" cy="912234"/>
          </a:xfrm>
          <a:prstGeom prst="rect">
            <a:avLst/>
          </a:prstGeom>
        </p:spPr>
        <p:txBody>
          <a:bodyPr vert="horz" lIns="74295" tIns="37148" rIns="74295" bIns="37148"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600" b="1" dirty="0">
                <a:solidFill>
                  <a:srgbClr val="76D2B6"/>
                </a:solidFill>
              </a:rPr>
              <a:t>Effectmonitoring</a:t>
            </a:r>
            <a:endParaRPr lang="en-US" sz="3600" b="1" dirty="0">
              <a:solidFill>
                <a:srgbClr val="76D2B6"/>
              </a:solidFill>
            </a:endParaRPr>
          </a:p>
        </p:txBody>
      </p:sp>
      <p:sp>
        <p:nvSpPr>
          <p:cNvPr id="7" name="Rechthoek 6">
            <a:extLst>
              <a:ext uri="{FF2B5EF4-FFF2-40B4-BE49-F238E27FC236}">
                <a16:creationId xmlns:a16="http://schemas.microsoft.com/office/drawing/2014/main" id="{3153AC21-AD6C-02AB-EDBA-C9FAEC8CB2AA}"/>
              </a:ext>
            </a:extLst>
          </p:cNvPr>
          <p:cNvSpPr/>
          <p:nvPr/>
        </p:nvSpPr>
        <p:spPr>
          <a:xfrm>
            <a:off x="603410" y="1158101"/>
            <a:ext cx="8640474" cy="782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1400" b="1" dirty="0">
                <a:solidFill>
                  <a:schemeClr val="tx1"/>
                </a:solidFill>
              </a:rPr>
              <a:t>Effectmonitoring </a:t>
            </a:r>
          </a:p>
          <a:p>
            <a:r>
              <a:rPr lang="nl-NL" sz="1400" dirty="0">
                <a:solidFill>
                  <a:schemeClr val="tx1"/>
                </a:solidFill>
              </a:rPr>
              <a:t>Hier is ruimte om gegevens te vermelden over effectmonitoring. Als effectmonitoring (nog) niet wordt toegepast binnen jouw organisatie kun je deze dia verwijderen. </a:t>
            </a:r>
          </a:p>
          <a:p>
            <a:endParaRPr lang="nl-NL" sz="1400" b="1" dirty="0">
              <a:solidFill>
                <a:schemeClr val="tx1"/>
              </a:solidFill>
            </a:endParaRPr>
          </a:p>
          <a:p>
            <a:endParaRPr lang="nl-NL" sz="1400" dirty="0">
              <a:solidFill>
                <a:schemeClr val="tx1"/>
              </a:solidFill>
            </a:endParaRPr>
          </a:p>
          <a:p>
            <a:endParaRPr lang="nl-NL" sz="1400" dirty="0">
              <a:solidFill>
                <a:schemeClr val="tx1"/>
              </a:solidFill>
            </a:endParaRPr>
          </a:p>
        </p:txBody>
      </p:sp>
    </p:spTree>
    <p:extLst>
      <p:ext uri="{BB962C8B-B14F-4D97-AF65-F5344CB8AC3E}">
        <p14:creationId xmlns:p14="http://schemas.microsoft.com/office/powerpoint/2010/main" val="29436091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
            <a:extLst>
              <a:ext uri="{FF2B5EF4-FFF2-40B4-BE49-F238E27FC236}">
                <a16:creationId xmlns:a16="http://schemas.microsoft.com/office/drawing/2014/main" id="{ECB41669-3093-4707-8C49-03074F8481D2}"/>
              </a:ext>
            </a:extLst>
          </p:cNvPr>
          <p:cNvSpPr txBox="1">
            <a:spLocks noChangeAspect="1"/>
          </p:cNvSpPr>
          <p:nvPr/>
        </p:nvSpPr>
        <p:spPr>
          <a:xfrm>
            <a:off x="603410" y="173099"/>
            <a:ext cx="9224963" cy="912234"/>
          </a:xfrm>
          <a:prstGeom prst="rect">
            <a:avLst/>
          </a:prstGeom>
        </p:spPr>
        <p:txBody>
          <a:bodyPr vert="horz" lIns="74295" tIns="37148" rIns="74295" bIns="37148" rtlCol="0" anchor="b">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600" b="1" dirty="0">
                <a:solidFill>
                  <a:srgbClr val="76D2B6"/>
                </a:solidFill>
              </a:rPr>
              <a:t>Stap 7. Evaluatie | Doelen stellen</a:t>
            </a:r>
            <a:endParaRPr lang="en-US" sz="3600" b="1" dirty="0">
              <a:solidFill>
                <a:srgbClr val="76D2B6"/>
              </a:solidFill>
            </a:endParaRPr>
          </a:p>
        </p:txBody>
      </p:sp>
      <p:sp>
        <p:nvSpPr>
          <p:cNvPr id="2" name="Slide Number Placeholder 1">
            <a:extLst>
              <a:ext uri="{FF2B5EF4-FFF2-40B4-BE49-F238E27FC236}">
                <a16:creationId xmlns:a16="http://schemas.microsoft.com/office/drawing/2014/main" id="{D35F2431-7EBC-4218-B6CF-78D0D8D2FF55}"/>
              </a:ext>
            </a:extLst>
          </p:cNvPr>
          <p:cNvSpPr>
            <a:spLocks noGrp="1"/>
          </p:cNvSpPr>
          <p:nvPr>
            <p:ph type="sldNum" sz="quarter" idx="12"/>
          </p:nvPr>
        </p:nvSpPr>
        <p:spPr>
          <a:xfrm>
            <a:off x="6996113" y="6307877"/>
            <a:ext cx="2228850" cy="365125"/>
          </a:xfrm>
        </p:spPr>
        <p:txBody>
          <a:bodyPr/>
          <a:lstStyle/>
          <a:p>
            <a:fld id="{2DF6C55A-8218-F348-BEC3-CD9C475A1F3C}" type="slidenum">
              <a:rPr lang="nl-NL" smtClean="0"/>
              <a:t>9</a:t>
            </a:fld>
            <a:endParaRPr lang="nl-NL" dirty="0"/>
          </a:p>
        </p:txBody>
      </p:sp>
      <p:sp>
        <p:nvSpPr>
          <p:cNvPr id="9" name="Rechthoek 62">
            <a:extLst>
              <a:ext uri="{FF2B5EF4-FFF2-40B4-BE49-F238E27FC236}">
                <a16:creationId xmlns:a16="http://schemas.microsoft.com/office/drawing/2014/main" id="{299CEB10-7C76-4097-8DA1-B615BCCD29DA}"/>
              </a:ext>
            </a:extLst>
          </p:cNvPr>
          <p:cNvSpPr/>
          <p:nvPr/>
        </p:nvSpPr>
        <p:spPr>
          <a:xfrm>
            <a:off x="7677149" y="0"/>
            <a:ext cx="2228851" cy="6454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dirty="0">
                <a:solidFill>
                  <a:schemeClr val="tx1"/>
                </a:solidFill>
              </a:rPr>
              <a:t>[Invoegen: logo van Organisatie]</a:t>
            </a:r>
          </a:p>
        </p:txBody>
      </p:sp>
      <p:sp>
        <p:nvSpPr>
          <p:cNvPr id="10" name="Rechthoek 19">
            <a:extLst>
              <a:ext uri="{FF2B5EF4-FFF2-40B4-BE49-F238E27FC236}">
                <a16:creationId xmlns:a16="http://schemas.microsoft.com/office/drawing/2014/main" id="{DC0D341B-79A6-4D7D-9FEB-8D0ABB0D964A}"/>
              </a:ext>
            </a:extLst>
          </p:cNvPr>
          <p:cNvSpPr/>
          <p:nvPr/>
        </p:nvSpPr>
        <p:spPr>
          <a:xfrm>
            <a:off x="603410" y="1005953"/>
            <a:ext cx="8640474" cy="857222"/>
          </a:xfrm>
          <a:prstGeom prst="rect">
            <a:avLst/>
          </a:prstGeom>
          <a:solidFill>
            <a:schemeClr val="bg1"/>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1300">
                <a:solidFill>
                  <a:schemeClr val="bg2">
                    <a:lumMod val="50000"/>
                  </a:schemeClr>
                </a:solidFill>
              </a:rPr>
              <a:t>[Hier is ruimte voor extra toelichting]</a:t>
            </a:r>
            <a:endParaRPr lang="nl-NL" sz="2400"/>
          </a:p>
        </p:txBody>
      </p:sp>
      <p:sp>
        <p:nvSpPr>
          <p:cNvPr id="8" name="Rechthoek 7">
            <a:extLst>
              <a:ext uri="{FF2B5EF4-FFF2-40B4-BE49-F238E27FC236}">
                <a16:creationId xmlns:a16="http://schemas.microsoft.com/office/drawing/2014/main" id="{EFAD6193-D572-2469-A31E-CA4DABC13406}"/>
              </a:ext>
            </a:extLst>
          </p:cNvPr>
          <p:cNvSpPr/>
          <p:nvPr/>
        </p:nvSpPr>
        <p:spPr>
          <a:xfrm>
            <a:off x="5599094" y="3295637"/>
            <a:ext cx="3625869" cy="8572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nl-NL" sz="1400" dirty="0">
                <a:solidFill>
                  <a:schemeClr val="tx1"/>
                </a:solidFill>
              </a:rPr>
              <a:t>Hier evalueer je de opgestelde doelen. </a:t>
            </a:r>
          </a:p>
          <a:p>
            <a:r>
              <a:rPr lang="nl-NL" sz="1400" dirty="0">
                <a:solidFill>
                  <a:schemeClr val="tx1"/>
                </a:solidFill>
              </a:rPr>
              <a:t>Kopieer jouw opgestelde doelen uit het Actieplan MVOI en plak deze hier. Controleer per thema of je de gestelde doelen hebt behaald en uitgevraagd, en vul dit in de tweede kolom aan. </a:t>
            </a:r>
          </a:p>
          <a:p>
            <a:endParaRPr lang="nl-NL" sz="1400" dirty="0">
              <a:solidFill>
                <a:schemeClr val="tx1"/>
              </a:solidFill>
            </a:endParaRPr>
          </a:p>
          <a:p>
            <a:endParaRPr lang="nl-NL" sz="1400" dirty="0">
              <a:solidFill>
                <a:schemeClr val="tx1"/>
              </a:solidFill>
            </a:endParaRPr>
          </a:p>
        </p:txBody>
      </p:sp>
      <p:grpSp>
        <p:nvGrpSpPr>
          <p:cNvPr id="52" name="Groep 51">
            <a:extLst>
              <a:ext uri="{FF2B5EF4-FFF2-40B4-BE49-F238E27FC236}">
                <a16:creationId xmlns:a16="http://schemas.microsoft.com/office/drawing/2014/main" id="{83EBEE7F-2768-AD30-AD5E-07A1702F4AFB}"/>
              </a:ext>
            </a:extLst>
          </p:cNvPr>
          <p:cNvGrpSpPr/>
          <p:nvPr/>
        </p:nvGrpSpPr>
        <p:grpSpPr>
          <a:xfrm>
            <a:off x="707284" y="2065518"/>
            <a:ext cx="4412017" cy="4079306"/>
            <a:chOff x="3201989" y="2124785"/>
            <a:chExt cx="4412017" cy="4079306"/>
          </a:xfrm>
        </p:grpSpPr>
        <p:cxnSp>
          <p:nvCxnSpPr>
            <p:cNvPr id="3" name="Straight Connector 193">
              <a:extLst>
                <a:ext uri="{FF2B5EF4-FFF2-40B4-BE49-F238E27FC236}">
                  <a16:creationId xmlns:a16="http://schemas.microsoft.com/office/drawing/2014/main" id="{EA2057FE-8FBE-9339-5845-92DFF5868C2D}"/>
                </a:ext>
              </a:extLst>
            </p:cNvPr>
            <p:cNvCxnSpPr>
              <a:cxnSpLocks/>
            </p:cNvCxnSpPr>
            <p:nvPr/>
          </p:nvCxnSpPr>
          <p:spPr>
            <a:xfrm>
              <a:off x="4225636" y="3410375"/>
              <a:ext cx="3131128" cy="6077"/>
            </a:xfrm>
            <a:prstGeom prst="line">
              <a:avLst/>
            </a:prstGeom>
            <a:ln w="28575">
              <a:solidFill>
                <a:srgbClr val="D0CECE"/>
              </a:solidFill>
              <a:prstDash val="sysDash"/>
            </a:ln>
          </p:spPr>
          <p:style>
            <a:lnRef idx="1">
              <a:schemeClr val="accent1"/>
            </a:lnRef>
            <a:fillRef idx="0">
              <a:schemeClr val="accent1"/>
            </a:fillRef>
            <a:effectRef idx="0">
              <a:schemeClr val="accent1"/>
            </a:effectRef>
            <a:fontRef idx="minor">
              <a:schemeClr val="tx1"/>
            </a:fontRef>
          </p:style>
        </p:cxnSp>
        <p:grpSp>
          <p:nvGrpSpPr>
            <p:cNvPr id="5" name="Group 176">
              <a:extLst>
                <a:ext uri="{FF2B5EF4-FFF2-40B4-BE49-F238E27FC236}">
                  <a16:creationId xmlns:a16="http://schemas.microsoft.com/office/drawing/2014/main" id="{6272EBF7-9BE3-376F-F578-9D5FB4F69157}"/>
                </a:ext>
              </a:extLst>
            </p:cNvPr>
            <p:cNvGrpSpPr/>
            <p:nvPr/>
          </p:nvGrpSpPr>
          <p:grpSpPr>
            <a:xfrm>
              <a:off x="3969195" y="3783515"/>
              <a:ext cx="1828072" cy="524957"/>
              <a:chOff x="7449129" y="2068947"/>
              <a:chExt cx="1939636" cy="773642"/>
            </a:xfrm>
            <a:solidFill>
              <a:schemeClr val="accent5"/>
            </a:solidFill>
          </p:grpSpPr>
          <p:sp>
            <p:nvSpPr>
              <p:cNvPr id="11" name="Rectangle 179">
                <a:extLst>
                  <a:ext uri="{FF2B5EF4-FFF2-40B4-BE49-F238E27FC236}">
                    <a16:creationId xmlns:a16="http://schemas.microsoft.com/office/drawing/2014/main" id="{7FDB9D7A-66FF-5DBB-DD3C-2CAF2A5EEE5B}"/>
                  </a:ext>
                </a:extLst>
              </p:cNvPr>
              <p:cNvSpPr/>
              <p:nvPr/>
            </p:nvSpPr>
            <p:spPr>
              <a:xfrm>
                <a:off x="7449129" y="2355274"/>
                <a:ext cx="1939636" cy="487315"/>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5721" tIns="27861" rIns="55721" bIns="27861" numCol="1" spcCol="0" rtlCol="0" fromWordArt="0" anchor="ctr" anchorCtr="0" forceAA="0" compatLnSpc="1">
                <a:prstTxWarp prst="textNoShape">
                  <a:avLst/>
                </a:prstTxWarp>
                <a:noAutofit/>
              </a:bodyPr>
              <a:lstStyle/>
              <a:p>
                <a:pPr algn="ctr"/>
                <a:r>
                  <a:rPr lang="nl-NL" sz="1097" b="1" dirty="0"/>
                  <a:t>INGEVULDE JAARDOEL</a:t>
                </a:r>
                <a:endParaRPr lang="en-US" sz="1097" dirty="0"/>
              </a:p>
            </p:txBody>
          </p:sp>
          <p:sp>
            <p:nvSpPr>
              <p:cNvPr id="12" name="Isosceles Triangle 180">
                <a:extLst>
                  <a:ext uri="{FF2B5EF4-FFF2-40B4-BE49-F238E27FC236}">
                    <a16:creationId xmlns:a16="http://schemas.microsoft.com/office/drawing/2014/main" id="{F4438EFA-94ED-13D6-12EA-418332F06DEE}"/>
                  </a:ext>
                </a:extLst>
              </p:cNvPr>
              <p:cNvSpPr/>
              <p:nvPr/>
            </p:nvSpPr>
            <p:spPr>
              <a:xfrm>
                <a:off x="8151092" y="2068947"/>
                <a:ext cx="535709" cy="286326"/>
              </a:xfrm>
              <a:prstGeom prs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5721" tIns="27861" rIns="55721" bIns="27861" numCol="1" spcCol="0" rtlCol="0" fromWordArt="0" anchor="t" anchorCtr="0" forceAA="0" compatLnSpc="1">
                <a:prstTxWarp prst="textNoShape">
                  <a:avLst/>
                </a:prstTxWarp>
                <a:noAutofit/>
              </a:bodyPr>
              <a:lstStyle/>
              <a:p>
                <a:pPr algn="ctr"/>
                <a:endParaRPr lang="en-US" sz="1097"/>
              </a:p>
            </p:txBody>
          </p:sp>
        </p:grpSp>
        <p:sp>
          <p:nvSpPr>
            <p:cNvPr id="14" name="Rectangle 177">
              <a:extLst>
                <a:ext uri="{FF2B5EF4-FFF2-40B4-BE49-F238E27FC236}">
                  <a16:creationId xmlns:a16="http://schemas.microsoft.com/office/drawing/2014/main" id="{C449A1CA-B1FF-992C-23C0-91C6616D3597}"/>
                </a:ext>
              </a:extLst>
            </p:cNvPr>
            <p:cNvSpPr/>
            <p:nvPr/>
          </p:nvSpPr>
          <p:spPr>
            <a:xfrm>
              <a:off x="3971023" y="4308469"/>
              <a:ext cx="1814912" cy="1872736"/>
            </a:xfrm>
            <a:prstGeom prst="rect">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5721" tIns="27861" rIns="55721" bIns="27861" numCol="1" spcCol="0" rtlCol="0" fromWordArt="0" anchor="t" anchorCtr="0" forceAA="0" compatLnSpc="1">
              <a:prstTxWarp prst="textNoShape">
                <a:avLst/>
              </a:prstTxWarp>
              <a:noAutofit/>
            </a:bodyPr>
            <a:lstStyle/>
            <a:p>
              <a:pPr algn="ctr">
                <a:spcAft>
                  <a:spcPts val="731"/>
                </a:spcAft>
              </a:pPr>
              <a:endParaRPr lang="en-US" sz="650" noProof="1">
                <a:solidFill>
                  <a:prstClr val="black">
                    <a:lumMod val="65000"/>
                    <a:lumOff val="35000"/>
                  </a:prstClr>
                </a:solidFill>
              </a:endParaRPr>
            </a:p>
          </p:txBody>
        </p:sp>
        <p:sp>
          <p:nvSpPr>
            <p:cNvPr id="15" name="Rectangle 178">
              <a:extLst>
                <a:ext uri="{FF2B5EF4-FFF2-40B4-BE49-F238E27FC236}">
                  <a16:creationId xmlns:a16="http://schemas.microsoft.com/office/drawing/2014/main" id="{DFAE2EF0-1D14-0883-EDF5-5C99A3FD1E26}"/>
                </a:ext>
              </a:extLst>
            </p:cNvPr>
            <p:cNvSpPr/>
            <p:nvPr/>
          </p:nvSpPr>
          <p:spPr>
            <a:xfrm>
              <a:off x="3969193" y="5471654"/>
              <a:ext cx="1828072" cy="9499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5721" tIns="27861" rIns="55721" bIns="27861" numCol="1" spcCol="0" rtlCol="0" fromWordArt="0" anchor="t" anchorCtr="0" forceAA="0" compatLnSpc="1">
              <a:prstTxWarp prst="textNoShape">
                <a:avLst/>
              </a:prstTxWarp>
              <a:noAutofit/>
            </a:bodyPr>
            <a:lstStyle/>
            <a:p>
              <a:pPr algn="ctr"/>
              <a:endParaRPr lang="en-US" sz="1097"/>
            </a:p>
          </p:txBody>
        </p:sp>
        <p:grpSp>
          <p:nvGrpSpPr>
            <p:cNvPr id="16" name="Group 171">
              <a:extLst>
                <a:ext uri="{FF2B5EF4-FFF2-40B4-BE49-F238E27FC236}">
                  <a16:creationId xmlns:a16="http://schemas.microsoft.com/office/drawing/2014/main" id="{508FA17E-715C-7EFD-B41A-A338C647FBAA}"/>
                </a:ext>
              </a:extLst>
            </p:cNvPr>
            <p:cNvGrpSpPr/>
            <p:nvPr/>
          </p:nvGrpSpPr>
          <p:grpSpPr>
            <a:xfrm>
              <a:off x="5785934" y="3783515"/>
              <a:ext cx="1828072" cy="524955"/>
              <a:chOff x="9772073" y="2068947"/>
              <a:chExt cx="1939636" cy="773640"/>
            </a:xfrm>
            <a:solidFill>
              <a:srgbClr val="C55A10"/>
            </a:solidFill>
          </p:grpSpPr>
          <p:sp>
            <p:nvSpPr>
              <p:cNvPr id="17" name="Rectangle 174">
                <a:extLst>
                  <a:ext uri="{FF2B5EF4-FFF2-40B4-BE49-F238E27FC236}">
                    <a16:creationId xmlns:a16="http://schemas.microsoft.com/office/drawing/2014/main" id="{7805C7D4-58F0-0686-EDA3-6AB30C294886}"/>
                  </a:ext>
                </a:extLst>
              </p:cNvPr>
              <p:cNvSpPr/>
              <p:nvPr/>
            </p:nvSpPr>
            <p:spPr>
              <a:xfrm>
                <a:off x="9772073" y="2355274"/>
                <a:ext cx="1939636" cy="48731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5721" tIns="27861" rIns="55721" bIns="27861" numCol="1" spcCol="0" rtlCol="0" fromWordArt="0" anchor="ctr" anchorCtr="0" forceAA="0" compatLnSpc="1">
                <a:prstTxWarp prst="textNoShape">
                  <a:avLst/>
                </a:prstTxWarp>
                <a:noAutofit/>
              </a:bodyPr>
              <a:lstStyle/>
              <a:p>
                <a:pPr algn="ctr"/>
                <a:r>
                  <a:rPr lang="nl-NL" sz="1097" b="1" dirty="0"/>
                  <a:t>EVALUATIE</a:t>
                </a:r>
                <a:endParaRPr lang="en-US" sz="1097" dirty="0"/>
              </a:p>
            </p:txBody>
          </p:sp>
          <p:sp>
            <p:nvSpPr>
              <p:cNvPr id="18" name="Isosceles Triangle 175">
                <a:extLst>
                  <a:ext uri="{FF2B5EF4-FFF2-40B4-BE49-F238E27FC236}">
                    <a16:creationId xmlns:a16="http://schemas.microsoft.com/office/drawing/2014/main" id="{44D81619-D09F-7691-ED99-869028875359}"/>
                  </a:ext>
                </a:extLst>
              </p:cNvPr>
              <p:cNvSpPr/>
              <p:nvPr/>
            </p:nvSpPr>
            <p:spPr>
              <a:xfrm>
                <a:off x="10474036" y="2068947"/>
                <a:ext cx="535709" cy="286326"/>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5721" tIns="27861" rIns="55721" bIns="27861" numCol="1" spcCol="0" rtlCol="0" fromWordArt="0" anchor="t" anchorCtr="0" forceAA="0" compatLnSpc="1">
                <a:prstTxWarp prst="textNoShape">
                  <a:avLst/>
                </a:prstTxWarp>
                <a:noAutofit/>
              </a:bodyPr>
              <a:lstStyle/>
              <a:p>
                <a:pPr algn="ctr"/>
                <a:endParaRPr lang="en-US" sz="1097"/>
              </a:p>
            </p:txBody>
          </p:sp>
        </p:grpSp>
        <p:sp>
          <p:nvSpPr>
            <p:cNvPr id="19" name="Rectangle 172">
              <a:extLst>
                <a:ext uri="{FF2B5EF4-FFF2-40B4-BE49-F238E27FC236}">
                  <a16:creationId xmlns:a16="http://schemas.microsoft.com/office/drawing/2014/main" id="{45A54AA1-94DA-CC5A-19A3-C9D1D7992256}"/>
                </a:ext>
              </a:extLst>
            </p:cNvPr>
            <p:cNvSpPr/>
            <p:nvPr/>
          </p:nvSpPr>
          <p:spPr>
            <a:xfrm>
              <a:off x="5785932" y="4308471"/>
              <a:ext cx="1828072" cy="1872530"/>
            </a:xfrm>
            <a:prstGeom prst="rect">
              <a:avLst/>
            </a:prstGeom>
            <a:no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5721" tIns="27861" rIns="55721" bIns="27861" numCol="1" spcCol="0" rtlCol="0" fromWordArt="0" anchor="t" anchorCtr="0" forceAA="0" compatLnSpc="1">
              <a:prstTxWarp prst="textNoShape">
                <a:avLst/>
              </a:prstTxWarp>
              <a:noAutofit/>
            </a:bodyPr>
            <a:lstStyle/>
            <a:p>
              <a:pPr algn="ctr">
                <a:spcAft>
                  <a:spcPts val="1463"/>
                </a:spcAft>
              </a:pPr>
              <a:endParaRPr lang="en-US" sz="650" noProof="1">
                <a:solidFill>
                  <a:prstClr val="black">
                    <a:lumMod val="65000"/>
                    <a:lumOff val="35000"/>
                  </a:prstClr>
                </a:solidFill>
              </a:endParaRPr>
            </a:p>
          </p:txBody>
        </p:sp>
        <p:sp>
          <p:nvSpPr>
            <p:cNvPr id="20" name="Rectangle 173">
              <a:extLst>
                <a:ext uri="{FF2B5EF4-FFF2-40B4-BE49-F238E27FC236}">
                  <a16:creationId xmlns:a16="http://schemas.microsoft.com/office/drawing/2014/main" id="{2B03DAD7-F93C-8E41-7E31-8AA734012598}"/>
                </a:ext>
              </a:extLst>
            </p:cNvPr>
            <p:cNvSpPr/>
            <p:nvPr/>
          </p:nvSpPr>
          <p:spPr>
            <a:xfrm>
              <a:off x="5785932" y="5471650"/>
              <a:ext cx="1828072" cy="94994"/>
            </a:xfrm>
            <a:prstGeom prst="rect">
              <a:avLst/>
            </a:prstGeom>
            <a:solidFill>
              <a:srgbClr val="C55A1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5721" tIns="27861" rIns="55721" bIns="27861" numCol="1" spcCol="0" rtlCol="0" fromWordArt="0" anchor="t" anchorCtr="0" forceAA="0" compatLnSpc="1">
              <a:prstTxWarp prst="textNoShape">
                <a:avLst/>
              </a:prstTxWarp>
              <a:noAutofit/>
            </a:bodyPr>
            <a:lstStyle/>
            <a:p>
              <a:pPr algn="ctr"/>
              <a:endParaRPr lang="en-US" sz="1097"/>
            </a:p>
          </p:txBody>
        </p:sp>
        <p:sp>
          <p:nvSpPr>
            <p:cNvPr id="21" name="Oval 165">
              <a:extLst>
                <a:ext uri="{FF2B5EF4-FFF2-40B4-BE49-F238E27FC236}">
                  <a16:creationId xmlns:a16="http://schemas.microsoft.com/office/drawing/2014/main" id="{BEE1CFEE-BFA3-02B1-47F2-10E730936635}"/>
                </a:ext>
              </a:extLst>
            </p:cNvPr>
            <p:cNvSpPr/>
            <p:nvPr/>
          </p:nvSpPr>
          <p:spPr>
            <a:xfrm>
              <a:off x="4525550" y="3013834"/>
              <a:ext cx="742405" cy="733157"/>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5721" tIns="0" rIns="55721" bIns="0" numCol="1" spcCol="0" rtlCol="0" fromWordArt="0" anchor="ctr" anchorCtr="0" forceAA="0" compatLnSpc="1">
              <a:prstTxWarp prst="textNoShape">
                <a:avLst/>
              </a:prstTxWarp>
              <a:noAutofit/>
            </a:bodyPr>
            <a:lstStyle/>
            <a:p>
              <a:pPr algn="ctr"/>
              <a:endParaRPr lang="en-US" sz="975" b="1"/>
            </a:p>
          </p:txBody>
        </p:sp>
        <p:sp>
          <p:nvSpPr>
            <p:cNvPr id="22" name="Oval 166">
              <a:extLst>
                <a:ext uri="{FF2B5EF4-FFF2-40B4-BE49-F238E27FC236}">
                  <a16:creationId xmlns:a16="http://schemas.microsoft.com/office/drawing/2014/main" id="{3776D952-4F8C-72CD-D06D-301AA06641E8}"/>
                </a:ext>
              </a:extLst>
            </p:cNvPr>
            <p:cNvSpPr/>
            <p:nvPr/>
          </p:nvSpPr>
          <p:spPr>
            <a:xfrm>
              <a:off x="6342294" y="3013835"/>
              <a:ext cx="742405" cy="733157"/>
            </a:xfrm>
            <a:prstGeom prst="ellipse">
              <a:avLst/>
            </a:prstGeom>
            <a:solidFill>
              <a:srgbClr val="C55A1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5721" tIns="0" rIns="55721" bIns="0" numCol="1" spcCol="0" rtlCol="0" fromWordArt="0" anchor="ctr" anchorCtr="0" forceAA="0" compatLnSpc="1">
              <a:prstTxWarp prst="textNoShape">
                <a:avLst/>
              </a:prstTxWarp>
              <a:noAutofit/>
            </a:bodyPr>
            <a:lstStyle/>
            <a:p>
              <a:pPr algn="ctr"/>
              <a:endParaRPr lang="en-US" sz="975" b="1"/>
            </a:p>
          </p:txBody>
        </p:sp>
        <p:sp>
          <p:nvSpPr>
            <p:cNvPr id="23" name="Rectangle 169">
              <a:extLst>
                <a:ext uri="{FF2B5EF4-FFF2-40B4-BE49-F238E27FC236}">
                  <a16:creationId xmlns:a16="http://schemas.microsoft.com/office/drawing/2014/main" id="{70441ACA-6EB2-4D93-D1A0-538272DF0B7A}"/>
                </a:ext>
              </a:extLst>
            </p:cNvPr>
            <p:cNvSpPr/>
            <p:nvPr/>
          </p:nvSpPr>
          <p:spPr>
            <a:xfrm>
              <a:off x="4498361" y="3143594"/>
              <a:ext cx="806632" cy="461665"/>
            </a:xfrm>
            <a:prstGeom prst="rect">
              <a:avLst/>
            </a:prstGeom>
            <a:ln>
              <a:noFill/>
            </a:ln>
          </p:spPr>
          <p:txBody>
            <a:bodyPr wrap="none">
              <a:spAutoFit/>
            </a:bodyPr>
            <a:lstStyle/>
            <a:p>
              <a:pPr algn="ctr"/>
              <a:r>
                <a:rPr lang="en-US" sz="2400" b="1" dirty="0">
                  <a:solidFill>
                    <a:schemeClr val="bg1"/>
                  </a:solidFill>
                </a:rPr>
                <a:t>2023</a:t>
              </a:r>
              <a:endParaRPr lang="en-US" sz="3200" dirty="0">
                <a:solidFill>
                  <a:schemeClr val="bg1"/>
                </a:solidFill>
              </a:endParaRPr>
            </a:p>
          </p:txBody>
        </p:sp>
        <p:sp>
          <p:nvSpPr>
            <p:cNvPr id="24" name="Rectangle 28">
              <a:extLst>
                <a:ext uri="{FF2B5EF4-FFF2-40B4-BE49-F238E27FC236}">
                  <a16:creationId xmlns:a16="http://schemas.microsoft.com/office/drawing/2014/main" id="{DFA7F634-818E-6452-AD11-E42B5753B93A}"/>
                </a:ext>
              </a:extLst>
            </p:cNvPr>
            <p:cNvSpPr/>
            <p:nvPr/>
          </p:nvSpPr>
          <p:spPr>
            <a:xfrm>
              <a:off x="3983586" y="2124785"/>
              <a:ext cx="3616585" cy="747197"/>
            </a:xfrm>
            <a:prstGeom prst="rect">
              <a:avLst/>
            </a:prstGeom>
            <a:noFill/>
            <a:ln w="28575">
              <a:solidFill>
                <a:schemeClr val="accent2"/>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nl-NL" b="1" dirty="0">
                  <a:solidFill>
                    <a:schemeClr val="accent2"/>
                  </a:solidFill>
                </a:rPr>
                <a:t>[AMBITIE 2025]</a:t>
              </a:r>
              <a:endParaRPr lang="en-US" b="1" dirty="0">
                <a:solidFill>
                  <a:schemeClr val="accent2"/>
                </a:solidFill>
              </a:endParaRPr>
            </a:p>
          </p:txBody>
        </p:sp>
        <p:pic>
          <p:nvPicPr>
            <p:cNvPr id="25" name="Graphic 24" descr="Target with solid fill">
              <a:extLst>
                <a:ext uri="{FF2B5EF4-FFF2-40B4-BE49-F238E27FC236}">
                  <a16:creationId xmlns:a16="http://schemas.microsoft.com/office/drawing/2014/main" id="{D0957CA3-EC1F-128A-7271-F915D47A982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983586" y="2164316"/>
              <a:ext cx="731716" cy="701442"/>
            </a:xfrm>
            <a:prstGeom prst="rect">
              <a:avLst/>
            </a:prstGeom>
          </p:spPr>
        </p:pic>
        <p:sp>
          <p:nvSpPr>
            <p:cNvPr id="26" name="Rectangle 60">
              <a:extLst>
                <a:ext uri="{FF2B5EF4-FFF2-40B4-BE49-F238E27FC236}">
                  <a16:creationId xmlns:a16="http://schemas.microsoft.com/office/drawing/2014/main" id="{87CE8B1C-4A0E-8A34-C203-BFAE8A7E05BA}"/>
                </a:ext>
              </a:extLst>
            </p:cNvPr>
            <p:cNvSpPr/>
            <p:nvPr/>
          </p:nvSpPr>
          <p:spPr>
            <a:xfrm>
              <a:off x="3968622" y="4837738"/>
              <a:ext cx="1828072" cy="9499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5721" tIns="27861" rIns="55721" bIns="27861" numCol="1" spcCol="0" rtlCol="0" fromWordArt="0" anchor="t" anchorCtr="0" forceAA="0" compatLnSpc="1">
              <a:prstTxWarp prst="textNoShape">
                <a:avLst/>
              </a:prstTxWarp>
              <a:noAutofit/>
            </a:bodyPr>
            <a:lstStyle/>
            <a:p>
              <a:pPr algn="ctr"/>
              <a:endParaRPr lang="en-US" sz="1097"/>
            </a:p>
          </p:txBody>
        </p:sp>
        <p:sp>
          <p:nvSpPr>
            <p:cNvPr id="27" name="Rectangle 61">
              <a:extLst>
                <a:ext uri="{FF2B5EF4-FFF2-40B4-BE49-F238E27FC236}">
                  <a16:creationId xmlns:a16="http://schemas.microsoft.com/office/drawing/2014/main" id="{B832017D-3932-6519-9D87-4DD6191B5156}"/>
                </a:ext>
              </a:extLst>
            </p:cNvPr>
            <p:cNvSpPr/>
            <p:nvPr/>
          </p:nvSpPr>
          <p:spPr>
            <a:xfrm>
              <a:off x="5785360" y="4837734"/>
              <a:ext cx="1828072" cy="94994"/>
            </a:xfrm>
            <a:prstGeom prst="rect">
              <a:avLst/>
            </a:prstGeom>
            <a:solidFill>
              <a:srgbClr val="C55A1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5721" tIns="27861" rIns="55721" bIns="27861" numCol="1" spcCol="0" rtlCol="0" fromWordArt="0" anchor="t" anchorCtr="0" forceAA="0" compatLnSpc="1">
              <a:prstTxWarp prst="textNoShape">
                <a:avLst/>
              </a:prstTxWarp>
              <a:noAutofit/>
            </a:bodyPr>
            <a:lstStyle/>
            <a:p>
              <a:pPr algn="ctr"/>
              <a:endParaRPr lang="en-US" sz="1097"/>
            </a:p>
          </p:txBody>
        </p:sp>
        <p:sp>
          <p:nvSpPr>
            <p:cNvPr id="28" name="Rectangle 64">
              <a:extLst>
                <a:ext uri="{FF2B5EF4-FFF2-40B4-BE49-F238E27FC236}">
                  <a16:creationId xmlns:a16="http://schemas.microsoft.com/office/drawing/2014/main" id="{9B337A96-A1D3-E86D-771B-DCD0044FF1E5}"/>
                </a:ext>
              </a:extLst>
            </p:cNvPr>
            <p:cNvSpPr/>
            <p:nvPr/>
          </p:nvSpPr>
          <p:spPr>
            <a:xfrm>
              <a:off x="3968622" y="6109097"/>
              <a:ext cx="1828072" cy="9499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5721" tIns="27861" rIns="55721" bIns="27861" numCol="1" spcCol="0" rtlCol="0" fromWordArt="0" anchor="t" anchorCtr="0" forceAA="0" compatLnSpc="1">
              <a:prstTxWarp prst="textNoShape">
                <a:avLst/>
              </a:prstTxWarp>
              <a:noAutofit/>
            </a:bodyPr>
            <a:lstStyle/>
            <a:p>
              <a:pPr algn="ctr"/>
              <a:endParaRPr lang="en-US" sz="1097"/>
            </a:p>
          </p:txBody>
        </p:sp>
        <p:sp>
          <p:nvSpPr>
            <p:cNvPr id="29" name="Rectangle 65">
              <a:extLst>
                <a:ext uri="{FF2B5EF4-FFF2-40B4-BE49-F238E27FC236}">
                  <a16:creationId xmlns:a16="http://schemas.microsoft.com/office/drawing/2014/main" id="{37DDE295-AF36-72F2-EF9D-7D1EC5F7E245}"/>
                </a:ext>
              </a:extLst>
            </p:cNvPr>
            <p:cNvSpPr/>
            <p:nvPr/>
          </p:nvSpPr>
          <p:spPr>
            <a:xfrm>
              <a:off x="5785360" y="6109093"/>
              <a:ext cx="1828072" cy="94994"/>
            </a:xfrm>
            <a:prstGeom prst="rect">
              <a:avLst/>
            </a:prstGeom>
            <a:solidFill>
              <a:srgbClr val="C55A1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55721" tIns="27861" rIns="55721" bIns="27861" numCol="1" spcCol="0" rtlCol="0" fromWordArt="0" anchor="t" anchorCtr="0" forceAA="0" compatLnSpc="1">
              <a:prstTxWarp prst="textNoShape">
                <a:avLst/>
              </a:prstTxWarp>
              <a:noAutofit/>
            </a:bodyPr>
            <a:lstStyle/>
            <a:p>
              <a:pPr algn="ctr"/>
              <a:endParaRPr lang="en-US" sz="1097"/>
            </a:p>
          </p:txBody>
        </p:sp>
        <p:sp>
          <p:nvSpPr>
            <p:cNvPr id="30" name="Rechthoek 29">
              <a:extLst>
                <a:ext uri="{FF2B5EF4-FFF2-40B4-BE49-F238E27FC236}">
                  <a16:creationId xmlns:a16="http://schemas.microsoft.com/office/drawing/2014/main" id="{2956A66C-6691-46A1-E757-87F8F6EB890B}"/>
                </a:ext>
              </a:extLst>
            </p:cNvPr>
            <p:cNvSpPr/>
            <p:nvPr/>
          </p:nvSpPr>
          <p:spPr>
            <a:xfrm>
              <a:off x="3997346" y="4919927"/>
              <a:ext cx="1788588" cy="542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6" b="1" dirty="0">
                  <a:solidFill>
                    <a:schemeClr val="bg2">
                      <a:lumMod val="50000"/>
                    </a:schemeClr>
                  </a:solidFill>
                </a:rPr>
                <a:t>In 5 aanbestedingen milieu meenemen</a:t>
              </a:r>
            </a:p>
          </p:txBody>
        </p:sp>
        <p:sp>
          <p:nvSpPr>
            <p:cNvPr id="31" name="Rechthoek 30">
              <a:extLst>
                <a:ext uri="{FF2B5EF4-FFF2-40B4-BE49-F238E27FC236}">
                  <a16:creationId xmlns:a16="http://schemas.microsoft.com/office/drawing/2014/main" id="{C27D2211-9776-5EB8-D4EC-5F9C8F435FEF}"/>
                </a:ext>
              </a:extLst>
            </p:cNvPr>
            <p:cNvSpPr/>
            <p:nvPr/>
          </p:nvSpPr>
          <p:spPr>
            <a:xfrm>
              <a:off x="5807551" y="4318671"/>
              <a:ext cx="1792620" cy="542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6" b="1" dirty="0">
                  <a:solidFill>
                    <a:schemeClr val="bg2">
                      <a:lumMod val="50000"/>
                    </a:schemeClr>
                  </a:solidFill>
                </a:rPr>
                <a:t>In 3 aanbestedingen is klimaat meegenomen </a:t>
              </a:r>
            </a:p>
          </p:txBody>
        </p:sp>
        <p:sp>
          <p:nvSpPr>
            <p:cNvPr id="32" name="Rechthoek 31">
              <a:extLst>
                <a:ext uri="{FF2B5EF4-FFF2-40B4-BE49-F238E27FC236}">
                  <a16:creationId xmlns:a16="http://schemas.microsoft.com/office/drawing/2014/main" id="{D75DA379-E070-A59A-1577-6B25CBB89F22}"/>
                </a:ext>
              </a:extLst>
            </p:cNvPr>
            <p:cNvSpPr/>
            <p:nvPr/>
          </p:nvSpPr>
          <p:spPr>
            <a:xfrm>
              <a:off x="5807551" y="4933257"/>
              <a:ext cx="1805882" cy="542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6" b="1" dirty="0">
                  <a:solidFill>
                    <a:schemeClr val="bg2">
                      <a:lumMod val="50000"/>
                    </a:schemeClr>
                  </a:solidFill>
                </a:rPr>
                <a:t>In 4 aanbestedingen is milieu meegenomen</a:t>
              </a:r>
            </a:p>
          </p:txBody>
        </p:sp>
        <p:sp>
          <p:nvSpPr>
            <p:cNvPr id="33" name="Rechthoek 32">
              <a:extLst>
                <a:ext uri="{FF2B5EF4-FFF2-40B4-BE49-F238E27FC236}">
                  <a16:creationId xmlns:a16="http://schemas.microsoft.com/office/drawing/2014/main" id="{BC107FB9-161A-D025-0BFC-B68A8AEE3379}"/>
                </a:ext>
              </a:extLst>
            </p:cNvPr>
            <p:cNvSpPr/>
            <p:nvPr/>
          </p:nvSpPr>
          <p:spPr>
            <a:xfrm>
              <a:off x="5807551" y="5566645"/>
              <a:ext cx="1792620" cy="542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6" b="1" dirty="0">
                  <a:solidFill>
                    <a:schemeClr val="bg2">
                      <a:lumMod val="50000"/>
                    </a:schemeClr>
                  </a:solidFill>
                </a:rPr>
                <a:t>In 6 aanbestedingen is </a:t>
              </a:r>
              <a:r>
                <a:rPr lang="nl-NL" sz="1056" b="1" dirty="0" err="1">
                  <a:solidFill>
                    <a:schemeClr val="bg2">
                      <a:lumMod val="50000"/>
                    </a:schemeClr>
                  </a:solidFill>
                </a:rPr>
                <a:t>social</a:t>
              </a:r>
              <a:r>
                <a:rPr lang="nl-NL" sz="1056" b="1" dirty="0">
                  <a:solidFill>
                    <a:schemeClr val="bg2">
                      <a:lumMod val="50000"/>
                    </a:schemeClr>
                  </a:solidFill>
                </a:rPr>
                <a:t> return ingekocht</a:t>
              </a:r>
            </a:p>
          </p:txBody>
        </p:sp>
        <p:sp>
          <p:nvSpPr>
            <p:cNvPr id="34" name="Ovaal 33">
              <a:extLst>
                <a:ext uri="{FF2B5EF4-FFF2-40B4-BE49-F238E27FC236}">
                  <a16:creationId xmlns:a16="http://schemas.microsoft.com/office/drawing/2014/main" id="{4709683D-31E7-9702-87CB-110434E1FD65}"/>
                </a:ext>
              </a:extLst>
            </p:cNvPr>
            <p:cNvSpPr/>
            <p:nvPr/>
          </p:nvSpPr>
          <p:spPr>
            <a:xfrm>
              <a:off x="3257166" y="4320635"/>
              <a:ext cx="558024" cy="542072"/>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600" dirty="0">
                  <a:solidFill>
                    <a:schemeClr val="tx1"/>
                  </a:solidFill>
                </a:rPr>
                <a:t>Thema*</a:t>
              </a:r>
            </a:p>
          </p:txBody>
        </p:sp>
        <p:sp>
          <p:nvSpPr>
            <p:cNvPr id="35" name="Ovaal 34">
              <a:extLst>
                <a:ext uri="{FF2B5EF4-FFF2-40B4-BE49-F238E27FC236}">
                  <a16:creationId xmlns:a16="http://schemas.microsoft.com/office/drawing/2014/main" id="{B5045A3C-5CAA-15B9-7086-0D86B9780CD0}"/>
                </a:ext>
              </a:extLst>
            </p:cNvPr>
            <p:cNvSpPr/>
            <p:nvPr/>
          </p:nvSpPr>
          <p:spPr>
            <a:xfrm>
              <a:off x="3261467" y="4934526"/>
              <a:ext cx="558024" cy="542072"/>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600" dirty="0">
                  <a:solidFill>
                    <a:schemeClr val="tx1"/>
                  </a:solidFill>
                </a:rPr>
                <a:t>Thema*</a:t>
              </a:r>
            </a:p>
          </p:txBody>
        </p:sp>
        <p:sp>
          <p:nvSpPr>
            <p:cNvPr id="36" name="Rechthoek 35">
              <a:extLst>
                <a:ext uri="{FF2B5EF4-FFF2-40B4-BE49-F238E27FC236}">
                  <a16:creationId xmlns:a16="http://schemas.microsoft.com/office/drawing/2014/main" id="{D7F53805-8090-903E-FE3E-DE41424C14B6}"/>
                </a:ext>
              </a:extLst>
            </p:cNvPr>
            <p:cNvSpPr/>
            <p:nvPr/>
          </p:nvSpPr>
          <p:spPr>
            <a:xfrm>
              <a:off x="3983586" y="5566644"/>
              <a:ext cx="1802348" cy="542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6" b="1" dirty="0">
                  <a:solidFill>
                    <a:schemeClr val="bg2">
                      <a:lumMod val="50000"/>
                    </a:schemeClr>
                  </a:solidFill>
                </a:rPr>
                <a:t>In 6 aanbestedingen sociale return inkopen</a:t>
              </a:r>
            </a:p>
          </p:txBody>
        </p:sp>
        <p:sp>
          <p:nvSpPr>
            <p:cNvPr id="37" name="Rechthoek 36">
              <a:extLst>
                <a:ext uri="{FF2B5EF4-FFF2-40B4-BE49-F238E27FC236}">
                  <a16:creationId xmlns:a16="http://schemas.microsoft.com/office/drawing/2014/main" id="{80D159A6-1D9D-B27F-C60C-5411F3F1C55C}"/>
                </a:ext>
              </a:extLst>
            </p:cNvPr>
            <p:cNvSpPr/>
            <p:nvPr/>
          </p:nvSpPr>
          <p:spPr>
            <a:xfrm>
              <a:off x="3987450" y="4307122"/>
              <a:ext cx="1788587" cy="542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056" b="1" dirty="0">
                  <a:solidFill>
                    <a:schemeClr val="bg2">
                      <a:lumMod val="50000"/>
                    </a:schemeClr>
                  </a:solidFill>
                </a:rPr>
                <a:t>In 5 aanbestedingen klimaat meenemen</a:t>
              </a:r>
            </a:p>
          </p:txBody>
        </p:sp>
        <p:sp>
          <p:nvSpPr>
            <p:cNvPr id="38" name="Rectangle 169">
              <a:extLst>
                <a:ext uri="{FF2B5EF4-FFF2-40B4-BE49-F238E27FC236}">
                  <a16:creationId xmlns:a16="http://schemas.microsoft.com/office/drawing/2014/main" id="{0DF1795E-7E89-005C-CE6C-043773966BB2}"/>
                </a:ext>
              </a:extLst>
            </p:cNvPr>
            <p:cNvSpPr/>
            <p:nvPr/>
          </p:nvSpPr>
          <p:spPr>
            <a:xfrm>
              <a:off x="6296080" y="3143594"/>
              <a:ext cx="806632" cy="461665"/>
            </a:xfrm>
            <a:prstGeom prst="rect">
              <a:avLst/>
            </a:prstGeom>
            <a:ln>
              <a:noFill/>
            </a:ln>
          </p:spPr>
          <p:txBody>
            <a:bodyPr wrap="none">
              <a:spAutoFit/>
            </a:bodyPr>
            <a:lstStyle/>
            <a:p>
              <a:pPr algn="ctr"/>
              <a:r>
                <a:rPr lang="en-US" sz="2400" b="1" dirty="0">
                  <a:solidFill>
                    <a:schemeClr val="bg1"/>
                  </a:solidFill>
                </a:rPr>
                <a:t>2023</a:t>
              </a:r>
              <a:endParaRPr lang="en-US" sz="3200" dirty="0">
                <a:solidFill>
                  <a:schemeClr val="bg1"/>
                </a:solidFill>
              </a:endParaRPr>
            </a:p>
          </p:txBody>
        </p:sp>
        <p:grpSp>
          <p:nvGrpSpPr>
            <p:cNvPr id="39" name="Groep 38">
              <a:extLst>
                <a:ext uri="{FF2B5EF4-FFF2-40B4-BE49-F238E27FC236}">
                  <a16:creationId xmlns:a16="http://schemas.microsoft.com/office/drawing/2014/main" id="{D4347FA9-3296-7695-2BF1-3FF7B0A9B73E}"/>
                </a:ext>
              </a:extLst>
            </p:cNvPr>
            <p:cNvGrpSpPr/>
            <p:nvPr/>
          </p:nvGrpSpPr>
          <p:grpSpPr>
            <a:xfrm>
              <a:off x="3201989" y="4354055"/>
              <a:ext cx="647490" cy="471303"/>
              <a:chOff x="3212433" y="4416389"/>
              <a:chExt cx="647490" cy="471303"/>
            </a:xfrm>
          </p:grpSpPr>
          <p:sp>
            <p:nvSpPr>
              <p:cNvPr id="40" name="Oval 203">
                <a:extLst>
                  <a:ext uri="{FF2B5EF4-FFF2-40B4-BE49-F238E27FC236}">
                    <a16:creationId xmlns:a16="http://schemas.microsoft.com/office/drawing/2014/main" id="{E07DBA9C-F07E-98D0-7F28-DB021A3B919E}"/>
                  </a:ext>
                </a:extLst>
              </p:cNvPr>
              <p:cNvSpPr/>
              <p:nvPr/>
            </p:nvSpPr>
            <p:spPr>
              <a:xfrm>
                <a:off x="3309333" y="4416389"/>
                <a:ext cx="466816" cy="471303"/>
              </a:xfrm>
              <a:prstGeom prst="ellipse">
                <a:avLst/>
              </a:prstGeom>
              <a:solidFill>
                <a:srgbClr val="E1EDD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38"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1" name="TextBox 204">
                <a:extLst>
                  <a:ext uri="{FF2B5EF4-FFF2-40B4-BE49-F238E27FC236}">
                    <a16:creationId xmlns:a16="http://schemas.microsoft.com/office/drawing/2014/main" id="{8394810B-3D98-7B24-7FD8-90F653EDC770}"/>
                  </a:ext>
                </a:extLst>
              </p:cNvPr>
              <p:cNvSpPr txBox="1"/>
              <p:nvPr/>
            </p:nvSpPr>
            <p:spPr>
              <a:xfrm>
                <a:off x="3212433" y="4422058"/>
                <a:ext cx="647490" cy="24636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569" b="1" i="0" u="none" strike="noStrike" kern="0" cap="none" spc="0" normalizeH="0" baseline="0" noProof="0">
                    <a:ln>
                      <a:noFill/>
                    </a:ln>
                    <a:solidFill>
                      <a:srgbClr val="39870C"/>
                    </a:solidFill>
                    <a:effectLst/>
                    <a:uLnTx/>
                    <a:uFillTx/>
                    <a:latin typeface="Calibri Light" panose="020F0302020204030204"/>
                  </a:rPr>
                  <a:t>Klimaat</a:t>
                </a:r>
                <a:endParaRPr kumimoji="0" lang="en-US" sz="731" b="1" i="0" u="none" strike="noStrike" kern="0" cap="none" spc="0" normalizeH="0" baseline="0" noProof="0">
                  <a:ln>
                    <a:noFill/>
                  </a:ln>
                  <a:solidFill>
                    <a:srgbClr val="39870C"/>
                  </a:solidFill>
                  <a:effectLst/>
                  <a:uLnTx/>
                  <a:uFillTx/>
                  <a:latin typeface="Calibri Light" panose="020F0302020204030204"/>
                </a:endParaRPr>
              </a:p>
            </p:txBody>
          </p:sp>
          <p:pic>
            <p:nvPicPr>
              <p:cNvPr id="42" name="Picture 205">
                <a:extLst>
                  <a:ext uri="{FF2B5EF4-FFF2-40B4-BE49-F238E27FC236}">
                    <a16:creationId xmlns:a16="http://schemas.microsoft.com/office/drawing/2014/main" id="{86B236CD-5A40-7969-9138-0CAF23BA9190}"/>
                  </a:ext>
                </a:extLst>
              </p:cNvPr>
              <p:cNvPicPr>
                <a:picLocks noChangeAspect="1"/>
              </p:cNvPicPr>
              <p:nvPr/>
            </p:nvPicPr>
            <p:blipFill rotWithShape="1">
              <a:blip r:embed="rId5"/>
              <a:srcRect l="39726" t="12817" r="46579" b="69033"/>
              <a:stretch/>
            </p:blipFill>
            <p:spPr>
              <a:xfrm>
                <a:off x="3427905" y="4586841"/>
                <a:ext cx="222226" cy="247733"/>
              </a:xfrm>
              <a:prstGeom prst="rect">
                <a:avLst/>
              </a:prstGeom>
            </p:spPr>
          </p:pic>
        </p:grpSp>
        <p:grpSp>
          <p:nvGrpSpPr>
            <p:cNvPr id="43" name="Groep 42">
              <a:extLst>
                <a:ext uri="{FF2B5EF4-FFF2-40B4-BE49-F238E27FC236}">
                  <a16:creationId xmlns:a16="http://schemas.microsoft.com/office/drawing/2014/main" id="{2AFCFC57-D4F0-93A4-822A-2AFB028843D0}"/>
                </a:ext>
              </a:extLst>
            </p:cNvPr>
            <p:cNvGrpSpPr/>
            <p:nvPr/>
          </p:nvGrpSpPr>
          <p:grpSpPr>
            <a:xfrm>
              <a:off x="3245054" y="4968641"/>
              <a:ext cx="613777" cy="471303"/>
              <a:chOff x="3229288" y="4961902"/>
              <a:chExt cx="613777" cy="471303"/>
            </a:xfrm>
          </p:grpSpPr>
          <p:sp>
            <p:nvSpPr>
              <p:cNvPr id="44" name="Oval 200">
                <a:extLst>
                  <a:ext uri="{FF2B5EF4-FFF2-40B4-BE49-F238E27FC236}">
                    <a16:creationId xmlns:a16="http://schemas.microsoft.com/office/drawing/2014/main" id="{CC3AAD30-1B22-EE98-66E6-A61AB46178C7}"/>
                  </a:ext>
                </a:extLst>
              </p:cNvPr>
              <p:cNvSpPr/>
              <p:nvPr/>
            </p:nvSpPr>
            <p:spPr>
              <a:xfrm>
                <a:off x="3296048" y="4961902"/>
                <a:ext cx="466816" cy="471303"/>
              </a:xfrm>
              <a:prstGeom prst="ellipse">
                <a:avLst/>
              </a:prstGeom>
              <a:solidFill>
                <a:srgbClr val="DFE6E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138"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45" name="Picture 201">
                <a:extLst>
                  <a:ext uri="{FF2B5EF4-FFF2-40B4-BE49-F238E27FC236}">
                    <a16:creationId xmlns:a16="http://schemas.microsoft.com/office/drawing/2014/main" id="{1BACE8B1-AE56-B729-B899-E3771C94053E}"/>
                  </a:ext>
                </a:extLst>
              </p:cNvPr>
              <p:cNvPicPr>
                <a:picLocks noChangeAspect="1"/>
              </p:cNvPicPr>
              <p:nvPr/>
            </p:nvPicPr>
            <p:blipFill rotWithShape="1">
              <a:blip r:embed="rId5"/>
              <a:srcRect l="19301" t="27654" r="67004" b="54196"/>
              <a:stretch/>
            </p:blipFill>
            <p:spPr>
              <a:xfrm>
                <a:off x="3414621" y="5132354"/>
                <a:ext cx="222226" cy="247733"/>
              </a:xfrm>
              <a:prstGeom prst="rect">
                <a:avLst/>
              </a:prstGeom>
            </p:spPr>
          </p:pic>
          <p:sp>
            <p:nvSpPr>
              <p:cNvPr id="46" name="TextBox 202">
                <a:extLst>
                  <a:ext uri="{FF2B5EF4-FFF2-40B4-BE49-F238E27FC236}">
                    <a16:creationId xmlns:a16="http://schemas.microsoft.com/office/drawing/2014/main" id="{BAE9B563-10D7-909C-82D0-8DDC5E6C9557}"/>
                  </a:ext>
                </a:extLst>
              </p:cNvPr>
              <p:cNvSpPr txBox="1"/>
              <p:nvPr/>
            </p:nvSpPr>
            <p:spPr>
              <a:xfrm>
                <a:off x="3229288" y="4977078"/>
                <a:ext cx="613777" cy="24636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569" b="1" i="0" u="none" strike="noStrike" kern="0" cap="none" spc="0" normalizeH="0" baseline="0" noProof="0">
                    <a:ln>
                      <a:noFill/>
                    </a:ln>
                    <a:solidFill>
                      <a:srgbClr val="336242"/>
                    </a:solidFill>
                    <a:effectLst/>
                    <a:uLnTx/>
                    <a:uFillTx/>
                    <a:latin typeface="Calibri Light" panose="020F0302020204030204"/>
                  </a:rPr>
                  <a:t>Milieu</a:t>
                </a:r>
                <a:endParaRPr kumimoji="0" lang="nl-NL" sz="894" b="1" i="0" u="none" strike="noStrike" kern="0" cap="none" spc="0" normalizeH="0" baseline="0" noProof="0">
                  <a:ln>
                    <a:noFill/>
                  </a:ln>
                  <a:solidFill>
                    <a:srgbClr val="336242"/>
                  </a:solidFill>
                  <a:effectLst/>
                  <a:uLnTx/>
                  <a:uFillTx/>
                  <a:latin typeface="Calibri Light" panose="020F0302020204030204"/>
                </a:endParaRPr>
              </a:p>
            </p:txBody>
          </p:sp>
        </p:grpSp>
        <p:sp>
          <p:nvSpPr>
            <p:cNvPr id="47" name="Ovaal 46">
              <a:extLst>
                <a:ext uri="{FF2B5EF4-FFF2-40B4-BE49-F238E27FC236}">
                  <a16:creationId xmlns:a16="http://schemas.microsoft.com/office/drawing/2014/main" id="{080B332C-4A0A-4837-1DBB-93D8E3C334FF}"/>
                </a:ext>
              </a:extLst>
            </p:cNvPr>
            <p:cNvSpPr/>
            <p:nvPr/>
          </p:nvSpPr>
          <p:spPr>
            <a:xfrm>
              <a:off x="3261467" y="5537266"/>
              <a:ext cx="558024" cy="542072"/>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600" dirty="0">
                  <a:solidFill>
                    <a:schemeClr val="tx1"/>
                  </a:solidFill>
                </a:rPr>
                <a:t>Thema*</a:t>
              </a:r>
            </a:p>
          </p:txBody>
        </p:sp>
        <p:grpSp>
          <p:nvGrpSpPr>
            <p:cNvPr id="48" name="Groep 47">
              <a:extLst>
                <a:ext uri="{FF2B5EF4-FFF2-40B4-BE49-F238E27FC236}">
                  <a16:creationId xmlns:a16="http://schemas.microsoft.com/office/drawing/2014/main" id="{205F0689-0FD1-4088-BDF2-EA2F6A91023C}"/>
                </a:ext>
              </a:extLst>
            </p:cNvPr>
            <p:cNvGrpSpPr/>
            <p:nvPr/>
          </p:nvGrpSpPr>
          <p:grpSpPr>
            <a:xfrm>
              <a:off x="3235674" y="5581549"/>
              <a:ext cx="609610" cy="446965"/>
              <a:chOff x="3231841" y="5518572"/>
              <a:chExt cx="609610" cy="446965"/>
            </a:xfrm>
          </p:grpSpPr>
          <p:sp>
            <p:nvSpPr>
              <p:cNvPr id="49" name="Oval 35">
                <a:extLst>
                  <a:ext uri="{FF2B5EF4-FFF2-40B4-BE49-F238E27FC236}">
                    <a16:creationId xmlns:a16="http://schemas.microsoft.com/office/drawing/2014/main" id="{D585D3E5-45B9-F9B6-B10B-DAFFDED51FBB}"/>
                  </a:ext>
                </a:extLst>
              </p:cNvPr>
              <p:cNvSpPr/>
              <p:nvPr/>
            </p:nvSpPr>
            <p:spPr>
              <a:xfrm>
                <a:off x="3313207" y="5518572"/>
                <a:ext cx="448877" cy="446965"/>
              </a:xfrm>
              <a:prstGeom prst="ellipse">
                <a:avLst/>
              </a:prstGeom>
              <a:solidFill>
                <a:srgbClr val="FFF4DC"/>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50" name="Picture 36">
                <a:extLst>
                  <a:ext uri="{FF2B5EF4-FFF2-40B4-BE49-F238E27FC236}">
                    <a16:creationId xmlns:a16="http://schemas.microsoft.com/office/drawing/2014/main" id="{19886160-22F9-6642-CDA7-6ACC115C4902}"/>
                  </a:ext>
                </a:extLst>
              </p:cNvPr>
              <p:cNvPicPr>
                <a:picLocks noChangeAspect="1"/>
              </p:cNvPicPr>
              <p:nvPr/>
            </p:nvPicPr>
            <p:blipFill rotWithShape="1">
              <a:blip r:embed="rId5"/>
              <a:srcRect l="19350" t="55444" r="66955" b="26406"/>
              <a:stretch/>
            </p:blipFill>
            <p:spPr>
              <a:xfrm>
                <a:off x="3439632" y="5741857"/>
                <a:ext cx="184848" cy="203236"/>
              </a:xfrm>
              <a:prstGeom prst="rect">
                <a:avLst/>
              </a:prstGeom>
              <a:solidFill>
                <a:srgbClr val="FFF4DC"/>
              </a:solidFill>
            </p:spPr>
          </p:pic>
          <p:sp>
            <p:nvSpPr>
              <p:cNvPr id="51" name="TextBox 40">
                <a:extLst>
                  <a:ext uri="{FF2B5EF4-FFF2-40B4-BE49-F238E27FC236}">
                    <a16:creationId xmlns:a16="http://schemas.microsoft.com/office/drawing/2014/main" id="{FE895DCD-3665-0023-05DF-3DEED57E9F03}"/>
                  </a:ext>
                </a:extLst>
              </p:cNvPr>
              <p:cNvSpPr txBox="1"/>
              <p:nvPr/>
            </p:nvSpPr>
            <p:spPr>
              <a:xfrm>
                <a:off x="3231841" y="5537266"/>
                <a:ext cx="609610" cy="26776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570" b="1" i="0" u="none" strike="noStrike" kern="0" cap="none" spc="0" normalizeH="0" baseline="0" noProof="0" dirty="0" err="1">
                    <a:ln>
                      <a:noFill/>
                    </a:ln>
                    <a:solidFill>
                      <a:srgbClr val="FFB612"/>
                    </a:solidFill>
                    <a:effectLst/>
                    <a:uLnTx/>
                    <a:uFillTx/>
                    <a:latin typeface="Calibri Light" panose="020F0302020204030204"/>
                  </a:rPr>
                  <a:t>Social</a:t>
                </a:r>
                <a:r>
                  <a:rPr kumimoji="0" lang="nl-NL" sz="570" b="1" i="0" u="none" strike="noStrike" kern="0" cap="none" spc="0" normalizeH="0" baseline="0" noProof="0" dirty="0">
                    <a:ln>
                      <a:noFill/>
                    </a:ln>
                    <a:solidFill>
                      <a:srgbClr val="FFB612"/>
                    </a:solidFill>
                    <a:effectLst/>
                    <a:uLnTx/>
                    <a:uFillTx/>
                    <a:latin typeface="Calibri Light" panose="020F0302020204030204"/>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570" b="1" i="0" u="none" strike="noStrike" kern="0" cap="none" spc="0" normalizeH="0" baseline="0" noProof="0" dirty="0">
                    <a:ln>
                      <a:noFill/>
                    </a:ln>
                    <a:solidFill>
                      <a:srgbClr val="FFB612"/>
                    </a:solidFill>
                    <a:effectLst/>
                    <a:uLnTx/>
                    <a:uFillTx/>
                    <a:latin typeface="Calibri Light" panose="020F0302020204030204"/>
                  </a:rPr>
                  <a:t>Return</a:t>
                </a:r>
                <a:endParaRPr kumimoji="0" lang="en-US" sz="570" b="1" i="0" u="none" strike="noStrike" kern="0" cap="none" spc="0" normalizeH="0" baseline="0" noProof="0" dirty="0">
                  <a:ln>
                    <a:noFill/>
                  </a:ln>
                  <a:solidFill>
                    <a:srgbClr val="FFB612"/>
                  </a:solidFill>
                  <a:effectLst/>
                  <a:uLnTx/>
                  <a:uFillTx/>
                  <a:latin typeface="Calibri Light" panose="020F0302020204030204"/>
                </a:endParaRPr>
              </a:p>
            </p:txBody>
          </p:sp>
        </p:grpSp>
      </p:grpSp>
      <p:sp>
        <p:nvSpPr>
          <p:cNvPr id="53" name="Rectangle 17">
            <a:extLst>
              <a:ext uri="{FF2B5EF4-FFF2-40B4-BE49-F238E27FC236}">
                <a16:creationId xmlns:a16="http://schemas.microsoft.com/office/drawing/2014/main" id="{9FB6F154-C7E2-8E09-6935-9E1339DBF2F7}"/>
              </a:ext>
            </a:extLst>
          </p:cNvPr>
          <p:cNvSpPr/>
          <p:nvPr/>
        </p:nvSpPr>
        <p:spPr>
          <a:xfrm>
            <a:off x="603410" y="1941415"/>
            <a:ext cx="4688257" cy="4366462"/>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18">
            <a:extLst>
              <a:ext uri="{FF2B5EF4-FFF2-40B4-BE49-F238E27FC236}">
                <a16:creationId xmlns:a16="http://schemas.microsoft.com/office/drawing/2014/main" id="{2EE45C97-F5E7-0C47-881F-190C13C56D05}"/>
              </a:ext>
            </a:extLst>
          </p:cNvPr>
          <p:cNvSpPr txBox="1"/>
          <p:nvPr/>
        </p:nvSpPr>
        <p:spPr>
          <a:xfrm>
            <a:off x="866995" y="3916050"/>
            <a:ext cx="4161086" cy="523220"/>
          </a:xfrm>
          <a:prstGeom prst="rect">
            <a:avLst/>
          </a:prstGeom>
          <a:noFill/>
        </p:spPr>
        <p:txBody>
          <a:bodyPr wrap="square" rtlCol="0">
            <a:spAutoFit/>
          </a:bodyPr>
          <a:lstStyle/>
          <a:p>
            <a:pPr algn="ctr"/>
            <a:r>
              <a:rPr lang="nl-NL" sz="1400" b="1" dirty="0"/>
              <a:t>* Vul de doelen hier in en controleer per thema wat daadwerkelijk is uitgevraagd (zie uitleg hiernaast)</a:t>
            </a:r>
            <a:endParaRPr lang="en-US" sz="1400" b="1" dirty="0"/>
          </a:p>
        </p:txBody>
      </p:sp>
    </p:spTree>
    <p:extLst>
      <p:ext uri="{BB962C8B-B14F-4D97-AF65-F5344CB8AC3E}">
        <p14:creationId xmlns:p14="http://schemas.microsoft.com/office/powerpoint/2010/main" val="3483108988"/>
      </p:ext>
    </p:extLst>
  </p:cSld>
  <p:clrMapOvr>
    <a:masterClrMapping/>
  </p:clrMapOvr>
</p:sld>
</file>

<file path=ppt/theme/theme1.xml><?xml version="1.0" encoding="utf-8"?>
<a:theme xmlns:a="http://schemas.openxmlformats.org/drawingml/2006/main" name="Kantoorthema">
  <a:themeElements>
    <a:clrScheme name="Kantoor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55d400f-fbdd-4010-a9ae-e11da1316a12" xsi:nil="true"/>
    <lcf76f155ced4ddcb4097134ff3c332f xmlns="f276783e-5bf5-44fc-b0b0-0559be495a68">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C1847C33E08C44E9D749F80DEE09637" ma:contentTypeVersion="18" ma:contentTypeDescription="Een nieuw document maken." ma:contentTypeScope="" ma:versionID="a6b4378466464c75a45df0f57dfc980d">
  <xsd:schema xmlns:xsd="http://www.w3.org/2001/XMLSchema" xmlns:xs="http://www.w3.org/2001/XMLSchema" xmlns:p="http://schemas.microsoft.com/office/2006/metadata/properties" xmlns:ns2="f276783e-5bf5-44fc-b0b0-0559be495a68" xmlns:ns3="155d400f-fbdd-4010-a9ae-e11da1316a12" targetNamespace="http://schemas.microsoft.com/office/2006/metadata/properties" ma:root="true" ma:fieldsID="046ac44dc491552422315c1eeb22c0cb" ns2:_="" ns3:_="">
    <xsd:import namespace="f276783e-5bf5-44fc-b0b0-0559be495a68"/>
    <xsd:import namespace="155d400f-fbdd-4010-a9ae-e11da1316a1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76783e-5bf5-44fc-b0b0-0559be495a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b611b7e7-7e46-4203-9fa5-a8c6631a994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55d400f-fbdd-4010-a9ae-e11da1316a12" elementFormDefault="qualified">
    <xsd:import namespace="http://schemas.microsoft.com/office/2006/documentManagement/types"/>
    <xsd:import namespace="http://schemas.microsoft.com/office/infopath/2007/PartnerControls"/>
    <xsd:element name="SharedWithUsers" ma:index="1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4517382e-774b-4ed4-a55e-b67ea18588a1}" ma:internalName="TaxCatchAll" ma:showField="CatchAllData" ma:web="155d400f-fbdd-4010-a9ae-e11da1316a1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C6557B3-9E4E-4191-80FB-AF99EA0F50D2}">
  <ds:schemaRefs>
    <ds:schemaRef ds:uri="http://www.w3.org/XML/1998/namespace"/>
    <ds:schemaRef ds:uri="http://schemas.microsoft.com/office/2006/metadata/properties"/>
    <ds:schemaRef ds:uri="http://schemas.microsoft.com/office/2006/documentManagement/types"/>
    <ds:schemaRef ds:uri="http://purl.org/dc/dcmitype/"/>
    <ds:schemaRef ds:uri="155d400f-fbdd-4010-a9ae-e11da1316a12"/>
    <ds:schemaRef ds:uri="http://purl.org/dc/terms/"/>
    <ds:schemaRef ds:uri="http://schemas.microsoft.com/office/infopath/2007/PartnerControls"/>
    <ds:schemaRef ds:uri="http://schemas.openxmlformats.org/package/2006/metadata/core-properties"/>
    <ds:schemaRef ds:uri="f276783e-5bf5-44fc-b0b0-0559be495a68"/>
    <ds:schemaRef ds:uri="http://purl.org/dc/elements/1.1/"/>
  </ds:schemaRefs>
</ds:datastoreItem>
</file>

<file path=customXml/itemProps2.xml><?xml version="1.0" encoding="utf-8"?>
<ds:datastoreItem xmlns:ds="http://schemas.openxmlformats.org/officeDocument/2006/customXml" ds:itemID="{8A30726F-C95F-4D71-BD6A-648AD6D18DC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276783e-5bf5-44fc-b0b0-0559be495a68"/>
    <ds:schemaRef ds:uri="155d400f-fbdd-4010-a9ae-e11da1316a1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DEC9401-9AEA-4C65-92E7-7BCE9184A4D2}">
  <ds:schemaRefs>
    <ds:schemaRef ds:uri="http://schemas.microsoft.com/sharepoint/v3/contenttype/forms"/>
  </ds:schemaRefs>
</ds:datastoreItem>
</file>

<file path=docMetadata/LabelInfo.xml><?xml version="1.0" encoding="utf-8"?>
<clbl:labelList xmlns:clbl="http://schemas.microsoft.com/office/2020/mipLabelMetadata">
  <clbl:label id="{acd88dc2-102c-473d-aa45-6161565a3617}" enabled="1" method="Standard" siteId="{1321633e-f6b9-44e2-a44f-59b9d264ecb7}" contentBits="2" removed="0"/>
</clbl:labelList>
</file>

<file path=docProps/app.xml><?xml version="1.0" encoding="utf-8"?>
<Properties xmlns="http://schemas.openxmlformats.org/officeDocument/2006/extended-properties" xmlns:vt="http://schemas.openxmlformats.org/officeDocument/2006/docPropsVTypes">
  <Template>Office Theme</Template>
  <TotalTime>30</TotalTime>
  <Words>1853</Words>
  <Application>Microsoft Macintosh PowerPoint</Application>
  <PresentationFormat>A4 (210 x 297 mm)</PresentationFormat>
  <Paragraphs>250</Paragraphs>
  <Slides>15</Slides>
  <Notes>14</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15</vt:i4>
      </vt:variant>
    </vt:vector>
  </HeadingPairs>
  <TitlesOfParts>
    <vt:vector size="20" baseType="lpstr">
      <vt:lpstr>Arial</vt:lpstr>
      <vt:lpstr>Calibri</vt:lpstr>
      <vt:lpstr>Calibri Light</vt:lpstr>
      <vt:lpstr>Wingdings</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Demi  Coenraads</dc:creator>
  <cp:lastModifiedBy>Florieke Wattel</cp:lastModifiedBy>
  <cp:revision>12</cp:revision>
  <dcterms:created xsi:type="dcterms:W3CDTF">2021-05-20T08:17:27Z</dcterms:created>
  <dcterms:modified xsi:type="dcterms:W3CDTF">2024-06-18T12:12:59Z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0x0101005C1847C33E08C44E9D749F80DEE09637</vt:lpwstr>
  </property>
  <property fmtid="{D5CDD505-2E9C-101B-9397-08002B2CF9AE}" pid="3" name="MediaServiceImageTags">
    <vt:lpwstr/>
  </property>
  <property fmtid="{D5CDD505-2E9C-101B-9397-08002B2CF9AE}" pid="4" name="ClassificationContentMarkingFooterLocations">
    <vt:lpwstr>Kantoorthema:8</vt:lpwstr>
  </property>
  <property fmtid="{D5CDD505-2E9C-101B-9397-08002B2CF9AE}" pid="5" name="ClassificationContentMarkingFooterText">
    <vt:lpwstr>Intern gebruik</vt:lpwstr>
  </property>
</Properties>
</file>